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3.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4.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5.xml" ContentType="application/vnd.openxmlformats-officedocument.presentationml.notesSlide+xml"/>
  <Override PartName="/ppt/charts/chart5.xml" ContentType="application/vnd.openxmlformats-officedocument.drawingml.chart+xml"/>
  <Override PartName="/ppt/drawings/drawing5.xml" ContentType="application/vnd.openxmlformats-officedocument.drawingml.chartshapes+xml"/>
  <Override PartName="/ppt/notesSlides/notesSlide6.xml" ContentType="application/vnd.openxmlformats-officedocument.presentationml.notesSlide+xml"/>
  <Override PartName="/ppt/charts/chart6.xml" ContentType="application/vnd.openxmlformats-officedocument.drawingml.chart+xml"/>
  <Override PartName="/ppt/drawings/drawing6.xml" ContentType="application/vnd.openxmlformats-officedocument.drawingml.chartshapes+xml"/>
  <Override PartName="/ppt/notesSlides/notesSlide7.xml" ContentType="application/vnd.openxmlformats-officedocument.presentationml.notesSlide+xml"/>
  <Override PartName="/ppt/charts/chart7.xml" ContentType="application/vnd.openxmlformats-officedocument.drawingml.chart+xml"/>
  <Override PartName="/ppt/drawings/drawing7.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8.xml" ContentType="application/vnd.openxmlformats-officedocument.drawingml.chart+xml"/>
  <Override PartName="/ppt/drawings/drawing8.xml" ContentType="application/vnd.openxmlformats-officedocument.drawingml.chartshapes+xml"/>
  <Override PartName="/ppt/notesSlides/notesSlide10.xml" ContentType="application/vnd.openxmlformats-officedocument.presentationml.notesSlide+xml"/>
  <Override PartName="/ppt/charts/chart9.xml" ContentType="application/vnd.openxmlformats-officedocument.drawingml.chart+xml"/>
  <Override PartName="/ppt/drawings/drawing9.xml" ContentType="application/vnd.openxmlformats-officedocument.drawingml.chartshapes+xml"/>
  <Override PartName="/ppt/charts/chart10.xml" ContentType="application/vnd.openxmlformats-officedocument.drawingml.chart+xml"/>
  <Override PartName="/ppt/drawings/drawing10.xml" ContentType="application/vnd.openxmlformats-officedocument.drawingml.chartshapes+xml"/>
  <Override PartName="/ppt/notesSlides/notesSlide11.xml" ContentType="application/vnd.openxmlformats-officedocument.presentationml.notesSlide+xml"/>
  <Override PartName="/ppt/charts/chart11.xml" ContentType="application/vnd.openxmlformats-officedocument.drawingml.chart+xml"/>
  <Override PartName="/ppt/drawings/drawing11.xml" ContentType="application/vnd.openxmlformats-officedocument.drawingml.chartshapes+xml"/>
  <Override PartName="/ppt/charts/chart12.xml" ContentType="application/vnd.openxmlformats-officedocument.drawingml.chart+xml"/>
  <Override PartName="/ppt/drawings/drawing12.xml" ContentType="application/vnd.openxmlformats-officedocument.drawingml.chartshapes+xml"/>
  <Override PartName="/ppt/notesSlides/notesSlide12.xml" ContentType="application/vnd.openxmlformats-officedocument.presentationml.notesSlide+xml"/>
  <Override PartName="/ppt/charts/chart13.xml" ContentType="application/vnd.openxmlformats-officedocument.drawingml.chart+xml"/>
  <Override PartName="/ppt/drawings/drawing13.xml" ContentType="application/vnd.openxmlformats-officedocument.drawingml.chartshapes+xml"/>
  <Override PartName="/ppt/charts/chart14.xml" ContentType="application/vnd.openxmlformats-officedocument.drawingml.chart+xml"/>
  <Override PartName="/ppt/drawings/drawing14.xml" ContentType="application/vnd.openxmlformats-officedocument.drawingml.chartshapes+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drawings/drawing15.xml" ContentType="application/vnd.openxmlformats-officedocument.drawingml.chartshapes+xml"/>
  <Override PartName="/ppt/charts/chart18.xml" ContentType="application/vnd.openxmlformats-officedocument.drawingml.chart+xml"/>
  <Override PartName="/ppt/drawings/drawing16.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08" r:id="rId2"/>
    <p:sldId id="291" r:id="rId3"/>
    <p:sldId id="311" r:id="rId4"/>
    <p:sldId id="287" r:id="rId5"/>
    <p:sldId id="297" r:id="rId6"/>
    <p:sldId id="256" r:id="rId7"/>
    <p:sldId id="257" r:id="rId8"/>
    <p:sldId id="272" r:id="rId9"/>
    <p:sldId id="324" r:id="rId10"/>
    <p:sldId id="259" r:id="rId11"/>
    <p:sldId id="260" r:id="rId12"/>
    <p:sldId id="258" r:id="rId13"/>
    <p:sldId id="261" r:id="rId14"/>
    <p:sldId id="299" r:id="rId15"/>
    <p:sldId id="262" r:id="rId16"/>
    <p:sldId id="300" r:id="rId17"/>
    <p:sldId id="273" r:id="rId18"/>
    <p:sldId id="325" r:id="rId19"/>
    <p:sldId id="316" r:id="rId20"/>
    <p:sldId id="274" r:id="rId21"/>
    <p:sldId id="326" r:id="rId22"/>
    <p:sldId id="275" r:id="rId23"/>
    <p:sldId id="331" r:id="rId24"/>
    <p:sldId id="332" r:id="rId25"/>
    <p:sldId id="302" r:id="rId26"/>
    <p:sldId id="263" r:id="rId27"/>
    <p:sldId id="334" r:id="rId28"/>
    <p:sldId id="305" r:id="rId29"/>
    <p:sldId id="264" r:id="rId30"/>
    <p:sldId id="327" r:id="rId31"/>
    <p:sldId id="265" r:id="rId32"/>
    <p:sldId id="328" r:id="rId33"/>
    <p:sldId id="267" r:id="rId34"/>
    <p:sldId id="343" r:id="rId35"/>
    <p:sldId id="337" r:id="rId36"/>
    <p:sldId id="338" r:id="rId37"/>
    <p:sldId id="339" r:id="rId38"/>
    <p:sldId id="340" r:id="rId39"/>
    <p:sldId id="336" r:id="rId40"/>
    <p:sldId id="333" r:id="rId41"/>
    <p:sldId id="271" r:id="rId42"/>
    <p:sldId id="281" r:id="rId43"/>
    <p:sldId id="329" r:id="rId44"/>
    <p:sldId id="344" r:id="rId45"/>
    <p:sldId id="346" r:id="rId46"/>
    <p:sldId id="341" r:id="rId47"/>
    <p:sldId id="330" r:id="rId48"/>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184" autoAdjust="0"/>
  </p:normalViewPr>
  <p:slideViewPr>
    <p:cSldViewPr>
      <p:cViewPr varScale="1">
        <p:scale>
          <a:sx n="84" d="100"/>
          <a:sy n="84" d="100"/>
        </p:scale>
        <p:origin x="111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pcguest\Desktop\Boulder2015_version15.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C:\Users\pcguest\Desktop\Boulder2015_version15.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C:\Users\pcguest\Desktop\Boulder2015_version15.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C:\Users\kaushik\Desktop\NHA\BOULDER_2015\Boulder2015_version13.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C:\Users\kaushik\Desktop\NHA\Dropbox\BOULDER_2015\Boulder2015_version22.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oleObject" Target="file:///C:\Users\kaushik\Desktop\NHA\Dropbox\Kaushik\BOULDER_2015\IMPACT%20Mortality%20Model-IHD27.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pcguest\Dropbox\S-Kaushik\Boulder\OLD\IMPACT%20Mortality%20Model-IHD27.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kaushik\Desktop\NHA\Dropbox\Kaushik\BOULDER_2015\IMPACT%20Mortality%20Model-IHD27.xlsx"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oleObject" Target="file:///C:\Users\kaushik\Desktop\NHA\Dropbox\BOULDER_2015\Boulder2015_version22.xlsx" TargetMode="Externa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oleObject" Target="file:///C:\Users\kaushik\Downloads\LE-Figure-2-DC-KG%20(2).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kaushik\Desktop\NHA\Dropbox\BOULDER_2015\Boulder2015_version17.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kaushik\Desktop\NHA\BOULDER_2015\Boulder2015_version15.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kaushik\Desktop\NHA\BOULDER_2015\Boulder2015_version22.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Users\kaushik\Desktop\NHA\BOULDER_2015\Boulder2015_version15.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Users\pcguest\Dropbox\BOULDER_2015\Boulder2015_version17.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C:\Users\pcguest\Desktop\Boulder2015_version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'Figure 4-Section1 '!$B$5</c:f>
              <c:strCache>
                <c:ptCount val="1"/>
                <c:pt idx="0">
                  <c:v>Life expectancy at age 65</c:v>
                </c:pt>
              </c:strCache>
            </c:strRef>
          </c:tx>
          <c:spPr>
            <a:ln>
              <a:solidFill>
                <a:schemeClr val="tx1"/>
              </a:solidFill>
            </a:ln>
          </c:spPr>
          <c:marker>
            <c:spPr>
              <a:solidFill>
                <a:schemeClr val="tx1"/>
              </a:solidFill>
            </c:spPr>
          </c:marker>
          <c:dLbls>
            <c:spPr>
              <a:noFill/>
              <a:ln>
                <a:noFill/>
              </a:ln>
              <a:effectLst/>
            </c:spPr>
            <c:txPr>
              <a:bodyPr/>
              <a:lstStyle/>
              <a:p>
                <a:pPr>
                  <a:defRPr sz="18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'Figure 4-Section1 '!$A$6:$A$22</c:f>
              <c:numCache>
                <c:formatCode>General</c:formatCode>
                <c:ptCount val="17"/>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numCache>
            </c:numRef>
          </c:cat>
          <c:val>
            <c:numRef>
              <c:f>'Figure 4-Section1 '!$B$6:$B$22</c:f>
              <c:numCache>
                <c:formatCode>General</c:formatCode>
                <c:ptCount val="17"/>
                <c:pt idx="0">
                  <c:v>17.5</c:v>
                </c:pt>
                <c:pt idx="1">
                  <c:v>17.3</c:v>
                </c:pt>
                <c:pt idx="2">
                  <c:v>17.399999999999999</c:v>
                </c:pt>
                <c:pt idx="3">
                  <c:v>17.399999999999999</c:v>
                </c:pt>
                <c:pt idx="4">
                  <c:v>17.5</c:v>
                </c:pt>
                <c:pt idx="5">
                  <c:v>17.7</c:v>
                </c:pt>
                <c:pt idx="6">
                  <c:v>17.8</c:v>
                </c:pt>
                <c:pt idx="7">
                  <c:v>17.7</c:v>
                </c:pt>
                <c:pt idx="8">
                  <c:v>17.899999999999999</c:v>
                </c:pt>
                <c:pt idx="9">
                  <c:v>18.100000000000001</c:v>
                </c:pt>
                <c:pt idx="10">
                  <c:v>18.2</c:v>
                </c:pt>
                <c:pt idx="11">
                  <c:v>18.399999999999999</c:v>
                </c:pt>
                <c:pt idx="12">
                  <c:v>18.399999999999999</c:v>
                </c:pt>
                <c:pt idx="13">
                  <c:v>18.2</c:v>
                </c:pt>
                <c:pt idx="14">
                  <c:v>18.5</c:v>
                </c:pt>
                <c:pt idx="15">
                  <c:v>18.600000000000001</c:v>
                </c:pt>
                <c:pt idx="16">
                  <c:v>18.8</c:v>
                </c:pt>
              </c:numCache>
            </c:numRef>
          </c:val>
          <c:smooth val="0"/>
        </c:ser>
        <c:dLbls>
          <c:showLegendKey val="0"/>
          <c:showVal val="0"/>
          <c:showCatName val="0"/>
          <c:showSerName val="0"/>
          <c:showPercent val="0"/>
          <c:showBubbleSize val="0"/>
        </c:dLbls>
        <c:marker val="1"/>
        <c:smooth val="0"/>
        <c:axId val="575617264"/>
        <c:axId val="575620528"/>
      </c:lineChart>
      <c:catAx>
        <c:axId val="575617264"/>
        <c:scaling>
          <c:orientation val="minMax"/>
        </c:scaling>
        <c:delete val="0"/>
        <c:axPos val="b"/>
        <c:numFmt formatCode="General" sourceLinked="1"/>
        <c:majorTickMark val="out"/>
        <c:minorTickMark val="none"/>
        <c:tickLblPos val="nextTo"/>
        <c:txPr>
          <a:bodyPr/>
          <a:lstStyle/>
          <a:p>
            <a:pPr>
              <a:defRPr sz="1800"/>
            </a:pPr>
            <a:endParaRPr lang="en-US"/>
          </a:p>
        </c:txPr>
        <c:crossAx val="575620528"/>
        <c:crosses val="autoZero"/>
        <c:auto val="1"/>
        <c:lblAlgn val="ctr"/>
        <c:lblOffset val="100"/>
        <c:noMultiLvlLbl val="0"/>
      </c:catAx>
      <c:valAx>
        <c:axId val="575620528"/>
        <c:scaling>
          <c:orientation val="minMax"/>
          <c:min val="16"/>
        </c:scaling>
        <c:delete val="0"/>
        <c:axPos val="l"/>
        <c:numFmt formatCode="#,##0.0" sourceLinked="0"/>
        <c:majorTickMark val="out"/>
        <c:minorTickMark val="none"/>
        <c:tickLblPos val="nextTo"/>
        <c:txPr>
          <a:bodyPr/>
          <a:lstStyle/>
          <a:p>
            <a:pPr>
              <a:defRPr sz="1800"/>
            </a:pPr>
            <a:endParaRPr lang="en-US"/>
          </a:p>
        </c:txPr>
        <c:crossAx val="575617264"/>
        <c:crosses val="autoZero"/>
        <c:crossBetween val="between"/>
        <c:majorUnit val="0.5"/>
        <c:minorUnit val="0.5"/>
      </c:valAx>
    </c:plotArea>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ysClr val="windowText" lastClr="000000"/>
                </a:solidFill>
                <a:latin typeface="+mn-lt"/>
                <a:ea typeface="+mn-ea"/>
                <a:cs typeface="+mn-cs"/>
              </a:defRPr>
            </a:pPr>
            <a:r>
              <a:rPr lang="en-US" sz="1800" dirty="0"/>
              <a:t>Figure 9: Stroke Mortality Rates per 100,000 (</a:t>
            </a:r>
            <a:r>
              <a:rPr lang="en-US" sz="1800" b="1" i="0" baseline="0" dirty="0"/>
              <a:t>age-sex adjusted</a:t>
            </a:r>
            <a:r>
              <a:rPr lang="en-US" sz="1800" b="1" i="0" baseline="0" dirty="0" smtClean="0"/>
              <a:t>) : NCHS data </a:t>
            </a:r>
            <a:endParaRPr lang="en-US" sz="1800" dirty="0"/>
          </a:p>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ysClr val="windowText" lastClr="000000"/>
                </a:solidFill>
                <a:latin typeface="+mn-lt"/>
                <a:ea typeface="+mn-ea"/>
                <a:cs typeface="+mn-cs"/>
              </a:defRPr>
            </a:pPr>
            <a:r>
              <a:rPr lang="en-US" sz="1200" dirty="0"/>
              <a:t> </a:t>
            </a:r>
          </a:p>
        </c:rich>
      </c:tx>
      <c:layout>
        <c:manualLayout>
          <c:xMode val="edge"/>
          <c:yMode val="edge"/>
          <c:x val="0.11105281232369307"/>
          <c:y val="1.4084507042253521E-2"/>
        </c:manualLayout>
      </c:layout>
      <c:overlay val="0"/>
    </c:title>
    <c:autoTitleDeleted val="0"/>
    <c:plotArea>
      <c:layout>
        <c:manualLayout>
          <c:layoutTarget val="inner"/>
          <c:xMode val="edge"/>
          <c:yMode val="edge"/>
          <c:x val="7.0990384379522722E-2"/>
          <c:y val="0.13703412073490814"/>
          <c:w val="0.93012637845184631"/>
          <c:h val="0.78137995567291052"/>
        </c:manualLayout>
      </c:layout>
      <c:lineChart>
        <c:grouping val="standard"/>
        <c:varyColors val="0"/>
        <c:ser>
          <c:idx val="0"/>
          <c:order val="0"/>
          <c:tx>
            <c:strRef>
              <c:f>'Figure 10-Section 4'!$N$33</c:f>
              <c:strCache>
                <c:ptCount val="1"/>
                <c:pt idx="0">
                  <c:v>Stroke Mortality Rates per 100,000 </c:v>
                </c:pt>
              </c:strCache>
            </c:strRef>
          </c:tx>
          <c:spPr>
            <a:ln>
              <a:solidFill>
                <a:sysClr val="windowText" lastClr="000000">
                  <a:shade val="95000"/>
                  <a:satMod val="105000"/>
                </a:sysClr>
              </a:solidFill>
            </a:ln>
          </c:spPr>
          <c:marker>
            <c:spPr>
              <a:solidFill>
                <a:prstClr val="black"/>
              </a:solidFill>
            </c:spPr>
          </c:marker>
          <c:dLbls>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dLbl>
              <c:idx val="15"/>
              <c:delete val="1"/>
              <c:extLst>
                <c:ext xmlns:c15="http://schemas.microsoft.com/office/drawing/2012/chart" uri="{CE6537A1-D6FC-4f65-9D91-7224C49458BB}"/>
              </c:extLst>
            </c:dLbl>
            <c:dLbl>
              <c:idx val="16"/>
              <c:delete val="1"/>
              <c:extLst>
                <c:ext xmlns:c15="http://schemas.microsoft.com/office/drawing/2012/chart" uri="{CE6537A1-D6FC-4f65-9D91-7224C49458BB}"/>
              </c:extLst>
            </c:dLbl>
            <c:spPr>
              <a:noFill/>
              <a:ln>
                <a:noFill/>
              </a:ln>
              <a:effectLst/>
            </c:spPr>
            <c:txPr>
              <a:bodyPr/>
              <a:lstStyle/>
              <a:p>
                <a:pPr>
                  <a:defRPr sz="18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'Figure 10-Section 4'!$M$34:$M$51</c:f>
              <c:numCache>
                <c:formatCode>General</c:formatCode>
                <c:ptCount val="18"/>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numCache>
            </c:numRef>
          </c:cat>
          <c:val>
            <c:numRef>
              <c:f>'Figure 10-Section 4'!$N$34:$N$51</c:f>
              <c:numCache>
                <c:formatCode>0</c:formatCode>
                <c:ptCount val="18"/>
                <c:pt idx="0">
                  <c:v>350.85989644427769</c:v>
                </c:pt>
                <c:pt idx="1">
                  <c:v>359.54210603785702</c:v>
                </c:pt>
                <c:pt idx="2">
                  <c:v>360.82986767994339</c:v>
                </c:pt>
                <c:pt idx="3">
                  <c:v>366.77773669963631</c:v>
                </c:pt>
                <c:pt idx="4">
                  <c:v>365.57819137728387</c:v>
                </c:pt>
                <c:pt idx="5">
                  <c:v>361.46380471358225</c:v>
                </c:pt>
                <c:pt idx="6">
                  <c:v>352.49866668509657</c:v>
                </c:pt>
                <c:pt idx="7">
                  <c:v>345.33176928993959</c:v>
                </c:pt>
                <c:pt idx="8">
                  <c:v>341.87769901096431</c:v>
                </c:pt>
                <c:pt idx="9">
                  <c:v>329.26336594956899</c:v>
                </c:pt>
                <c:pt idx="10">
                  <c:v>321.61571492446961</c:v>
                </c:pt>
                <c:pt idx="11">
                  <c:v>305.32131960577323</c:v>
                </c:pt>
                <c:pt idx="12">
                  <c:v>284.27227901397657</c:v>
                </c:pt>
                <c:pt idx="13">
                  <c:v>266.18154894058574</c:v>
                </c:pt>
                <c:pt idx="14">
                  <c:v>252.71695617494103</c:v>
                </c:pt>
                <c:pt idx="15">
                  <c:v>244.75944417806178</c:v>
                </c:pt>
                <c:pt idx="16">
                  <c:v>238.1889286091068</c:v>
                </c:pt>
                <c:pt idx="17">
                  <c:v>226.19590681463887</c:v>
                </c:pt>
              </c:numCache>
            </c:numRef>
          </c:val>
          <c:smooth val="0"/>
        </c:ser>
        <c:dLbls>
          <c:showLegendKey val="0"/>
          <c:showVal val="0"/>
          <c:showCatName val="0"/>
          <c:showSerName val="0"/>
          <c:showPercent val="0"/>
          <c:showBubbleSize val="0"/>
        </c:dLbls>
        <c:marker val="1"/>
        <c:smooth val="0"/>
        <c:axId val="609103056"/>
        <c:axId val="609108496"/>
      </c:lineChart>
      <c:catAx>
        <c:axId val="609103056"/>
        <c:scaling>
          <c:orientation val="minMax"/>
        </c:scaling>
        <c:delete val="0"/>
        <c:axPos val="b"/>
        <c:numFmt formatCode="General" sourceLinked="1"/>
        <c:majorTickMark val="out"/>
        <c:minorTickMark val="none"/>
        <c:tickLblPos val="nextTo"/>
        <c:txPr>
          <a:bodyPr/>
          <a:lstStyle/>
          <a:p>
            <a:pPr>
              <a:defRPr sz="1800"/>
            </a:pPr>
            <a:endParaRPr lang="en-US"/>
          </a:p>
        </c:txPr>
        <c:crossAx val="609108496"/>
        <c:crosses val="autoZero"/>
        <c:auto val="1"/>
        <c:lblAlgn val="ctr"/>
        <c:lblOffset val="100"/>
        <c:noMultiLvlLbl val="0"/>
      </c:catAx>
      <c:valAx>
        <c:axId val="609108496"/>
        <c:scaling>
          <c:orientation val="minMax"/>
        </c:scaling>
        <c:delete val="0"/>
        <c:axPos val="l"/>
        <c:numFmt formatCode="0" sourceLinked="1"/>
        <c:majorTickMark val="out"/>
        <c:minorTickMark val="none"/>
        <c:tickLblPos val="nextTo"/>
        <c:txPr>
          <a:bodyPr/>
          <a:lstStyle/>
          <a:p>
            <a:pPr>
              <a:defRPr sz="1800"/>
            </a:pPr>
            <a:endParaRPr lang="en-US"/>
          </a:p>
        </c:txPr>
        <c:crossAx val="609103056"/>
        <c:crosses val="autoZero"/>
        <c:crossBetween val="between"/>
      </c:valAx>
    </c:plotArea>
    <c:plotVisOnly val="1"/>
    <c:dispBlanksAs val="gap"/>
    <c:showDLblsOverMax val="0"/>
  </c:chart>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kumimoji="0" lang="en-US" sz="1800" b="1" i="0" u="none" strike="noStrike" kern="1200" cap="none" normalizeH="0" baseline="0">
                <a:ln>
                  <a:noFill/>
                </a:ln>
                <a:solidFill>
                  <a:prstClr val="black"/>
                </a:solidFill>
                <a:effectLst/>
                <a:latin typeface="Calibri" pitchFamily="34" charset="0"/>
                <a:ea typeface="Calibri" pitchFamily="34" charset="0"/>
                <a:cs typeface="Times New Roman" pitchFamily="18" charset="0"/>
              </a:defRPr>
            </a:pPr>
            <a:r>
              <a:rPr kumimoji="0" lang="en-US" sz="1800" b="1" i="0" u="none" strike="noStrike" kern="1200" cap="none" normalizeH="0" baseline="0" dirty="0">
                <a:ln>
                  <a:noFill/>
                </a:ln>
                <a:solidFill>
                  <a:schemeClr val="tx1"/>
                </a:solidFill>
                <a:effectLst/>
                <a:latin typeface="Calibri" pitchFamily="34" charset="0"/>
                <a:ea typeface="Calibri" pitchFamily="34" charset="0"/>
                <a:cs typeface="Times New Roman" pitchFamily="18" charset="0"/>
              </a:rPr>
              <a:t>Figure  10: </a:t>
            </a:r>
            <a:r>
              <a:rPr kumimoji="0" lang="en-US" sz="1800" b="1" i="0" u="none" strike="noStrike" cap="none" normalizeH="0" baseline="0" dirty="0" smtClean="0">
                <a:effectLst/>
              </a:rPr>
              <a:t>Ischemic Heart Disease </a:t>
            </a:r>
            <a:r>
              <a:rPr kumimoji="0" lang="en-US" sz="1800" b="1" i="0" u="none" strike="noStrike" kern="1200" cap="none" normalizeH="0" baseline="0" dirty="0" smtClean="0">
                <a:ln>
                  <a:noFill/>
                </a:ln>
                <a:solidFill>
                  <a:schemeClr val="tx1"/>
                </a:solidFill>
                <a:effectLst/>
                <a:latin typeface="Calibri" pitchFamily="34" charset="0"/>
                <a:ea typeface="Calibri" pitchFamily="34" charset="0"/>
                <a:cs typeface="Times New Roman" pitchFamily="18" charset="0"/>
              </a:rPr>
              <a:t>Hospitalization </a:t>
            </a:r>
            <a:r>
              <a:rPr kumimoji="0" lang="en-US" sz="1800" b="1" i="0" u="none" strike="noStrike" kern="1200" cap="none" normalizeH="0" baseline="0" dirty="0">
                <a:ln>
                  <a:noFill/>
                </a:ln>
                <a:solidFill>
                  <a:schemeClr val="tx1"/>
                </a:solidFill>
                <a:effectLst/>
                <a:latin typeface="Calibri" pitchFamily="34" charset="0"/>
                <a:ea typeface="Calibri" pitchFamily="34" charset="0"/>
                <a:cs typeface="Times New Roman" pitchFamily="18" charset="0"/>
              </a:rPr>
              <a:t>Rates per 100,000 (age-sex adjusted </a:t>
            </a:r>
            <a:r>
              <a:rPr kumimoji="0" lang="en-US" sz="1800" b="1" i="0" u="none" strike="noStrike" kern="1200"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algn="ctr" rtl="0">
              <a:defRPr kumimoji="0" lang="en-US" sz="1800" b="1" i="0" u="none" strike="noStrike" kern="1200" cap="none" normalizeH="0" baseline="0">
                <a:ln>
                  <a:noFill/>
                </a:ln>
                <a:solidFill>
                  <a:prstClr val="black"/>
                </a:solidFill>
                <a:effectLst/>
                <a:latin typeface="Calibri" pitchFamily="34" charset="0"/>
                <a:ea typeface="Calibri" pitchFamily="34" charset="0"/>
                <a:cs typeface="Times New Roman" pitchFamily="18" charset="0"/>
              </a:defRPr>
            </a:pPr>
            <a:r>
              <a:rPr kumimoji="0" lang="en-US" sz="1800" b="1" i="0" u="none" strike="noStrike" kern="1200" cap="none" normalizeH="0" baseline="0" dirty="0" smtClean="0">
                <a:ln>
                  <a:noFill/>
                </a:ln>
                <a:solidFill>
                  <a:schemeClr val="tx1"/>
                </a:solidFill>
                <a:effectLst/>
                <a:latin typeface="Calibri" pitchFamily="34" charset="0"/>
                <a:ea typeface="Calibri" pitchFamily="34" charset="0"/>
                <a:cs typeface="Times New Roman" pitchFamily="18" charset="0"/>
              </a:rPr>
              <a:t>Medicare Fee-for-Service data</a:t>
            </a:r>
            <a:endParaRPr kumimoji="0" lang="en-US" sz="1800" b="1"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c:rich>
      </c:tx>
      <c:layout/>
      <c:overlay val="0"/>
    </c:title>
    <c:autoTitleDeleted val="0"/>
    <c:plotArea>
      <c:layout/>
      <c:lineChart>
        <c:grouping val="standard"/>
        <c:varyColors val="0"/>
        <c:ser>
          <c:idx val="0"/>
          <c:order val="0"/>
          <c:tx>
            <c:strRef>
              <c:f>'Figure 10-Section 4'!$B$6</c:f>
              <c:strCache>
                <c:ptCount val="1"/>
                <c:pt idx="0">
                  <c:v>IHD Hospitalization Rates per 100,000 (age-sex adjusted to 2000 population)</c:v>
                </c:pt>
              </c:strCache>
            </c:strRef>
          </c:tx>
          <c:spPr>
            <a:ln>
              <a:solidFill>
                <a:schemeClr val="dk1">
                  <a:shade val="95000"/>
                  <a:satMod val="105000"/>
                </a:schemeClr>
              </a:solidFill>
            </a:ln>
          </c:spPr>
          <c:marker>
            <c:symbol val="diamond"/>
            <c:size val="7"/>
            <c:spPr>
              <a:solidFill>
                <a:prstClr val="black"/>
              </a:solidFill>
            </c:spPr>
          </c:marker>
          <c:dLbls>
            <c:dLbl>
              <c:idx val="0"/>
              <c:layout>
                <c:manualLayout>
                  <c:x val="-2.2569453924026234E-2"/>
                  <c:y val="-4.169906496062989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layout>
                <c:manualLayout>
                  <c:x val="-3.0632830284467085E-2"/>
                  <c:y val="-3.128239829396330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dLbl>
              <c:idx val="15"/>
              <c:delete val="1"/>
              <c:extLst>
                <c:ext xmlns:c15="http://schemas.microsoft.com/office/drawing/2012/chart" uri="{CE6537A1-D6FC-4f65-9D91-7224C49458BB}"/>
              </c:extLst>
            </c:dLbl>
            <c:dLbl>
              <c:idx val="16"/>
              <c:delete val="1"/>
              <c:extLst>
                <c:ext xmlns:c15="http://schemas.microsoft.com/office/drawing/2012/chart" uri="{CE6537A1-D6FC-4f65-9D91-7224C49458BB}"/>
              </c:extLst>
            </c:dLbl>
            <c:numFmt formatCode="0" sourceLinked="0"/>
            <c:spPr>
              <a:noFill/>
              <a:ln>
                <a:noFill/>
              </a:ln>
              <a:effectLst/>
            </c:spPr>
            <c:txPr>
              <a:bodyPr/>
              <a:lstStyle/>
              <a:p>
                <a:pPr>
                  <a:defRPr sz="180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'Figure 10-Section 4'!$A$7:$A$24</c:f>
              <c:numCache>
                <c:formatCode>General</c:formatCode>
                <c:ptCount val="18"/>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numCache>
            </c:numRef>
          </c:cat>
          <c:val>
            <c:numRef>
              <c:f>'Figure 10-Section 4'!$B$7:$B$24</c:f>
              <c:numCache>
                <c:formatCode>#,##0</c:formatCode>
                <c:ptCount val="18"/>
                <c:pt idx="0">
                  <c:v>3227.7642966303201</c:v>
                </c:pt>
                <c:pt idx="1">
                  <c:v>3109.5272391545741</c:v>
                </c:pt>
                <c:pt idx="2">
                  <c:v>3139.1224774427037</c:v>
                </c:pt>
                <c:pt idx="3">
                  <c:v>3191.2234678399413</c:v>
                </c:pt>
                <c:pt idx="4">
                  <c:v>3262.1427767671603</c:v>
                </c:pt>
                <c:pt idx="5">
                  <c:v>3288.3215150669162</c:v>
                </c:pt>
                <c:pt idx="6">
                  <c:v>3271.1511515862026</c:v>
                </c:pt>
                <c:pt idx="7">
                  <c:v>3289.5617094561808</c:v>
                </c:pt>
                <c:pt idx="8">
                  <c:v>3315.3183103644119</c:v>
                </c:pt>
                <c:pt idx="9">
                  <c:v>3288.3858665411362</c:v>
                </c:pt>
                <c:pt idx="10">
                  <c:v>3083.5256859362557</c:v>
                </c:pt>
                <c:pt idx="11">
                  <c:v>2973.9188332719409</c:v>
                </c:pt>
                <c:pt idx="12">
                  <c:v>2872.4704544054425</c:v>
                </c:pt>
                <c:pt idx="13">
                  <c:v>2627.9175169756627</c:v>
                </c:pt>
                <c:pt idx="14">
                  <c:v>2536.8064780182103</c:v>
                </c:pt>
                <c:pt idx="15">
                  <c:v>2237.5902358874127</c:v>
                </c:pt>
                <c:pt idx="16">
                  <c:v>2070.4829212258887</c:v>
                </c:pt>
                <c:pt idx="17">
                  <c:v>1887.5424911705124</c:v>
                </c:pt>
              </c:numCache>
            </c:numRef>
          </c:val>
          <c:smooth val="0"/>
        </c:ser>
        <c:dLbls>
          <c:showLegendKey val="0"/>
          <c:showVal val="0"/>
          <c:showCatName val="0"/>
          <c:showSerName val="0"/>
          <c:showPercent val="0"/>
          <c:showBubbleSize val="0"/>
        </c:dLbls>
        <c:marker val="1"/>
        <c:smooth val="0"/>
        <c:axId val="609116112"/>
        <c:axId val="609105776"/>
      </c:lineChart>
      <c:catAx>
        <c:axId val="609116112"/>
        <c:scaling>
          <c:orientation val="minMax"/>
        </c:scaling>
        <c:delete val="0"/>
        <c:axPos val="b"/>
        <c:numFmt formatCode="General" sourceLinked="1"/>
        <c:majorTickMark val="out"/>
        <c:minorTickMark val="none"/>
        <c:tickLblPos val="nextTo"/>
        <c:txPr>
          <a:bodyPr/>
          <a:lstStyle/>
          <a:p>
            <a:pPr>
              <a:defRPr sz="1800"/>
            </a:pPr>
            <a:endParaRPr lang="en-US"/>
          </a:p>
        </c:txPr>
        <c:crossAx val="609105776"/>
        <c:crosses val="autoZero"/>
        <c:auto val="1"/>
        <c:lblAlgn val="ctr"/>
        <c:lblOffset val="100"/>
        <c:noMultiLvlLbl val="0"/>
      </c:catAx>
      <c:valAx>
        <c:axId val="609105776"/>
        <c:scaling>
          <c:orientation val="minMax"/>
        </c:scaling>
        <c:delete val="0"/>
        <c:axPos val="l"/>
        <c:title>
          <c:tx>
            <c:rich>
              <a:bodyPr rot="-5400000" vert="horz"/>
              <a:lstStyle/>
              <a:p>
                <a:pPr>
                  <a:defRPr sz="1800"/>
                </a:pPr>
                <a:r>
                  <a:rPr lang="en-US" sz="1800"/>
                  <a:t>Rates per 100,000</a:t>
                </a:r>
              </a:p>
            </c:rich>
          </c:tx>
          <c:layout/>
          <c:overlay val="0"/>
        </c:title>
        <c:numFmt formatCode="#,##0" sourceLinked="1"/>
        <c:majorTickMark val="out"/>
        <c:minorTickMark val="none"/>
        <c:tickLblPos val="nextTo"/>
        <c:txPr>
          <a:bodyPr/>
          <a:lstStyle/>
          <a:p>
            <a:pPr>
              <a:defRPr sz="1800"/>
            </a:pPr>
            <a:endParaRPr lang="en-US"/>
          </a:p>
        </c:txPr>
        <c:crossAx val="609116112"/>
        <c:crosses val="autoZero"/>
        <c:crossBetween val="between"/>
      </c:valAx>
    </c:plotArea>
    <c:plotVisOnly val="1"/>
    <c:dispBlanksAs val="gap"/>
    <c:showDLblsOverMax val="0"/>
  </c:chart>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kumimoji="0" lang="en-US" sz="1800" b="1" i="0" u="none" strike="noStrike" kern="1200" cap="none" normalizeH="0" baseline="0" dirty="0">
                <a:ln>
                  <a:noFill/>
                </a:ln>
                <a:solidFill>
                  <a:schemeClr val="tx1"/>
                </a:solidFill>
                <a:effectLst/>
                <a:latin typeface="Calibri" pitchFamily="34" charset="0"/>
                <a:ea typeface="Calibri" pitchFamily="34" charset="0"/>
                <a:cs typeface="Times New Roman" pitchFamily="18" charset="0"/>
              </a:defRPr>
            </a:pPr>
            <a:r>
              <a:rPr kumimoji="0" lang="en-US" sz="1600" b="1" i="0" u="none" strike="noStrike" kern="1200" cap="none" normalizeH="0" baseline="0" dirty="0">
                <a:ln>
                  <a:noFill/>
                </a:ln>
                <a:solidFill>
                  <a:schemeClr val="tx1"/>
                </a:solidFill>
                <a:effectLst/>
                <a:latin typeface="Calibri" pitchFamily="34" charset="0"/>
                <a:ea typeface="Calibri" pitchFamily="34" charset="0"/>
                <a:cs typeface="Times New Roman" pitchFamily="18" charset="0"/>
              </a:rPr>
              <a:t>Figure 11: Stroke Hospitalization Rates per 100,000 (age-sex adjusted</a:t>
            </a:r>
            <a:r>
              <a:rPr kumimoji="0" lang="en-US" sz="1600" b="1" i="0" u="none" strike="noStrike" kern="1200" cap="none" normalizeH="0" baseline="0" dirty="0" smtClean="0">
                <a:ln>
                  <a:noFill/>
                </a:ln>
                <a:solidFill>
                  <a:schemeClr val="tx1"/>
                </a:solidFill>
                <a:effectLst/>
                <a:latin typeface="Calibri" pitchFamily="34" charset="0"/>
                <a:ea typeface="Calibri" pitchFamily="34" charset="0"/>
                <a:cs typeface="Times New Roman" pitchFamily="18" charset="0"/>
              </a:rPr>
              <a:t>)</a:t>
            </a:r>
          </a:p>
          <a:p>
            <a:pPr algn="ctr" rtl="0">
              <a:defRPr kumimoji="0" lang="en-US" sz="1800" b="1" i="0" u="none" strike="noStrike" kern="1200" cap="none" normalizeH="0" baseline="0" dirty="0">
                <a:ln>
                  <a:noFill/>
                </a:ln>
                <a:solidFill>
                  <a:schemeClr val="tx1"/>
                </a:solidFill>
                <a:effectLst/>
                <a:latin typeface="Calibri" pitchFamily="34" charset="0"/>
                <a:ea typeface="Calibri" pitchFamily="34" charset="0"/>
                <a:cs typeface="Times New Roman" pitchFamily="18" charset="0"/>
              </a:defRPr>
            </a:pPr>
            <a:r>
              <a:rPr kumimoji="0" lang="en-US" sz="1600" b="1" i="0" u="none" strike="noStrike" kern="1200" cap="none" normalizeH="0" baseline="0" dirty="0" smtClean="0">
                <a:ln>
                  <a:noFill/>
                </a:ln>
                <a:solidFill>
                  <a:schemeClr val="tx1"/>
                </a:solidFill>
                <a:effectLst/>
                <a:latin typeface="Calibri" pitchFamily="34" charset="0"/>
                <a:ea typeface="Calibri" pitchFamily="34" charset="0"/>
                <a:cs typeface="Times New Roman" pitchFamily="18" charset="0"/>
              </a:rPr>
              <a:t>Medicare Fee-for-Service data</a:t>
            </a:r>
            <a:endParaRPr kumimoji="0" lang="en-US" sz="1600" b="1"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c:rich>
      </c:tx>
      <c:layout/>
      <c:overlay val="0"/>
    </c:title>
    <c:autoTitleDeleted val="0"/>
    <c:plotArea>
      <c:layout/>
      <c:lineChart>
        <c:grouping val="standard"/>
        <c:varyColors val="0"/>
        <c:ser>
          <c:idx val="0"/>
          <c:order val="0"/>
          <c:tx>
            <c:strRef>
              <c:f>'Figure 9 &amp; 10-Section 4'!$B$32</c:f>
              <c:strCache>
                <c:ptCount val="1"/>
                <c:pt idx="0">
                  <c:v>Ischemic or  Hemmorhagic Stroke Hospitalization Rates per 100,000 (age-sex adjusted to 2000 population)</c:v>
                </c:pt>
              </c:strCache>
            </c:strRef>
          </c:tx>
          <c:spPr>
            <a:ln>
              <a:solidFill>
                <a:prstClr val="black">
                  <a:shade val="95000"/>
                  <a:satMod val="105000"/>
                </a:prstClr>
              </a:solidFill>
            </a:ln>
          </c:spPr>
          <c:marker>
            <c:spPr>
              <a:solidFill>
                <a:prstClr val="black"/>
              </a:solidFill>
            </c:spPr>
          </c:marker>
          <c:dLbls>
            <c:dLbl>
              <c:idx val="0"/>
              <c:layout>
                <c:manualLayout>
                  <c:x val="-3.0752017536669594E-2"/>
                  <c:y val="-6.047871013056759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dLbl>
              <c:idx val="15"/>
              <c:delete val="1"/>
              <c:extLst>
                <c:ext xmlns:c15="http://schemas.microsoft.com/office/drawing/2012/chart" uri="{CE6537A1-D6FC-4f65-9D91-7224C49458BB}"/>
              </c:extLst>
            </c:dLbl>
            <c:dLbl>
              <c:idx val="16"/>
              <c:delete val="1"/>
              <c:extLst>
                <c:ext xmlns:c15="http://schemas.microsoft.com/office/drawing/2012/chart" uri="{CE6537A1-D6FC-4f65-9D91-7224C49458BB}"/>
              </c:extLst>
            </c:dLbl>
            <c:numFmt formatCode="0" sourceLinked="0"/>
            <c:spPr>
              <a:noFill/>
              <a:ln>
                <a:noFill/>
              </a:ln>
              <a:effectLst/>
            </c:spPr>
            <c:txPr>
              <a:bodyPr/>
              <a:lstStyle/>
              <a:p>
                <a:pPr>
                  <a:defRPr sz="18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'Figure 9 &amp; 10-Section 4'!$A$33:$A$50</c:f>
              <c:numCache>
                <c:formatCode>General</c:formatCode>
                <c:ptCount val="18"/>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numCache>
            </c:numRef>
          </c:cat>
          <c:val>
            <c:numRef>
              <c:f>'Figure 9 &amp; 10-Section 4'!$B$33:$B$50</c:f>
              <c:numCache>
                <c:formatCode>#,##0</c:formatCode>
                <c:ptCount val="18"/>
                <c:pt idx="0">
                  <c:v>1201.1803727841134</c:v>
                </c:pt>
                <c:pt idx="1">
                  <c:v>1168.1211125750219</c:v>
                </c:pt>
                <c:pt idx="2">
                  <c:v>1147.526561181154</c:v>
                </c:pt>
                <c:pt idx="3">
                  <c:v>1154.3072029006119</c:v>
                </c:pt>
                <c:pt idx="4">
                  <c:v>1155.0593538178578</c:v>
                </c:pt>
                <c:pt idx="5">
                  <c:v>1154.9641649709747</c:v>
                </c:pt>
                <c:pt idx="6">
                  <c:v>1108.9896780945689</c:v>
                </c:pt>
                <c:pt idx="7">
                  <c:v>1063.8747938712102</c:v>
                </c:pt>
                <c:pt idx="8">
                  <c:v>1045.9795003473962</c:v>
                </c:pt>
                <c:pt idx="9">
                  <c:v>1017.634178668963</c:v>
                </c:pt>
                <c:pt idx="10">
                  <c:v>963.17301240628353</c:v>
                </c:pt>
                <c:pt idx="11">
                  <c:v>901.99781126253993</c:v>
                </c:pt>
                <c:pt idx="12">
                  <c:v>862.70139142072503</c:v>
                </c:pt>
                <c:pt idx="13">
                  <c:v>822.98880021303853</c:v>
                </c:pt>
                <c:pt idx="14">
                  <c:v>821.04683746069804</c:v>
                </c:pt>
                <c:pt idx="15">
                  <c:v>769.69847294694625</c:v>
                </c:pt>
                <c:pt idx="16">
                  <c:v>754.85416985283246</c:v>
                </c:pt>
                <c:pt idx="17">
                  <c:v>758.73816652209155</c:v>
                </c:pt>
              </c:numCache>
            </c:numRef>
          </c:val>
          <c:smooth val="0"/>
        </c:ser>
        <c:dLbls>
          <c:showLegendKey val="0"/>
          <c:showVal val="0"/>
          <c:showCatName val="0"/>
          <c:showSerName val="0"/>
          <c:showPercent val="0"/>
          <c:showBubbleSize val="0"/>
        </c:dLbls>
        <c:marker val="1"/>
        <c:smooth val="0"/>
        <c:axId val="609105232"/>
        <c:axId val="609106320"/>
      </c:lineChart>
      <c:catAx>
        <c:axId val="609105232"/>
        <c:scaling>
          <c:orientation val="minMax"/>
        </c:scaling>
        <c:delete val="0"/>
        <c:axPos val="b"/>
        <c:numFmt formatCode="General" sourceLinked="1"/>
        <c:majorTickMark val="out"/>
        <c:minorTickMark val="none"/>
        <c:tickLblPos val="nextTo"/>
        <c:txPr>
          <a:bodyPr/>
          <a:lstStyle/>
          <a:p>
            <a:pPr>
              <a:defRPr sz="1800"/>
            </a:pPr>
            <a:endParaRPr lang="en-US"/>
          </a:p>
        </c:txPr>
        <c:crossAx val="609106320"/>
        <c:crosses val="autoZero"/>
        <c:auto val="1"/>
        <c:lblAlgn val="ctr"/>
        <c:lblOffset val="100"/>
        <c:noMultiLvlLbl val="0"/>
      </c:catAx>
      <c:valAx>
        <c:axId val="609106320"/>
        <c:scaling>
          <c:orientation val="minMax"/>
        </c:scaling>
        <c:delete val="0"/>
        <c:axPos val="l"/>
        <c:title>
          <c:tx>
            <c:rich>
              <a:bodyPr rot="-5400000" vert="horz"/>
              <a:lstStyle/>
              <a:p>
                <a:pPr>
                  <a:defRPr sz="1200"/>
                </a:pPr>
                <a:r>
                  <a:rPr lang="en-US" sz="1200"/>
                  <a:t>Rates per 100,000</a:t>
                </a:r>
              </a:p>
            </c:rich>
          </c:tx>
          <c:layout/>
          <c:overlay val="0"/>
        </c:title>
        <c:numFmt formatCode="#,##0" sourceLinked="1"/>
        <c:majorTickMark val="out"/>
        <c:minorTickMark val="none"/>
        <c:tickLblPos val="nextTo"/>
        <c:txPr>
          <a:bodyPr/>
          <a:lstStyle/>
          <a:p>
            <a:pPr>
              <a:defRPr sz="1800"/>
            </a:pPr>
            <a:endParaRPr lang="en-US"/>
          </a:p>
        </c:txPr>
        <c:crossAx val="609105232"/>
        <c:crosses val="autoZero"/>
        <c:crossBetween val="between"/>
      </c:valAx>
    </c:plotArea>
    <c:plotVisOnly val="1"/>
    <c:dispBlanksAs val="gap"/>
    <c:showDLblsOverMax val="0"/>
  </c:chart>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800" dirty="0"/>
              <a:t>Figure </a:t>
            </a:r>
            <a:r>
              <a:rPr lang="en-US" sz="1800" dirty="0" smtClean="0"/>
              <a:t>12 </a:t>
            </a:r>
            <a:r>
              <a:rPr lang="en-US" sz="1800" dirty="0"/>
              <a:t>: Trends </a:t>
            </a:r>
            <a:r>
              <a:rPr lang="en-US" sz="1800" dirty="0" smtClean="0"/>
              <a:t>in </a:t>
            </a:r>
            <a:r>
              <a:rPr lang="en-US" sz="1800" dirty="0"/>
              <a:t>Cardiovascular medication usage in </a:t>
            </a:r>
            <a:r>
              <a:rPr lang="en-US" sz="1800" dirty="0" smtClean="0"/>
              <a:t>elderly community Medicare </a:t>
            </a:r>
            <a:r>
              <a:rPr lang="en-US" sz="1800" dirty="0"/>
              <a:t>beneficiaries</a:t>
            </a:r>
          </a:p>
        </c:rich>
      </c:tx>
      <c:layout/>
      <c:overlay val="0"/>
    </c:title>
    <c:autoTitleDeleted val="0"/>
    <c:plotArea>
      <c:layout/>
      <c:lineChart>
        <c:grouping val="standard"/>
        <c:varyColors val="0"/>
        <c:ser>
          <c:idx val="4"/>
          <c:order val="0"/>
          <c:tx>
            <c:strRef>
              <c:f>'Figure 12-13'!$G$4</c:f>
              <c:strCache>
                <c:ptCount val="1"/>
                <c:pt idx="0">
                  <c:v>Aspirin (2%)</c:v>
                </c:pt>
              </c:strCache>
            </c:strRef>
          </c:tx>
          <c:spPr>
            <a:ln w="50800">
              <a:prstDash val="sysDot"/>
            </a:ln>
          </c:spPr>
          <c:marker>
            <c:symbol val="none"/>
          </c:marker>
          <c:cat>
            <c:numRef>
              <c:f>'Figure 12-13'!$B$5:$B$22</c:f>
              <c:numCache>
                <c:formatCode>General</c:formatCode>
                <c:ptCount val="18"/>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numCache>
            </c:numRef>
          </c:cat>
          <c:val>
            <c:numRef>
              <c:f>'Figure 12-13'!$G$5:$G$22</c:f>
              <c:numCache>
                <c:formatCode>0%</c:formatCode>
                <c:ptCount val="18"/>
                <c:pt idx="0">
                  <c:v>0.21000000000000021</c:v>
                </c:pt>
                <c:pt idx="1">
                  <c:v>0.23</c:v>
                </c:pt>
                <c:pt idx="2">
                  <c:v>0.25</c:v>
                </c:pt>
                <c:pt idx="3">
                  <c:v>0.27</c:v>
                </c:pt>
                <c:pt idx="4">
                  <c:v>0.29000000000000031</c:v>
                </c:pt>
                <c:pt idx="5">
                  <c:v>0.31000000000000238</c:v>
                </c:pt>
                <c:pt idx="6">
                  <c:v>0.33000000000000312</c:v>
                </c:pt>
                <c:pt idx="7">
                  <c:v>0.35000000000000031</c:v>
                </c:pt>
                <c:pt idx="8">
                  <c:v>0.37000000000000038</c:v>
                </c:pt>
                <c:pt idx="9">
                  <c:v>0.3900000000000029</c:v>
                </c:pt>
                <c:pt idx="10">
                  <c:v>0.41000000000000031</c:v>
                </c:pt>
                <c:pt idx="11">
                  <c:v>0.43000000000000038</c:v>
                </c:pt>
                <c:pt idx="12">
                  <c:v>0.45</c:v>
                </c:pt>
                <c:pt idx="13">
                  <c:v>0.47000000000000008</c:v>
                </c:pt>
                <c:pt idx="14">
                  <c:v>0.49000000000000032</c:v>
                </c:pt>
                <c:pt idx="15">
                  <c:v>0.51</c:v>
                </c:pt>
                <c:pt idx="16">
                  <c:v>0.53</c:v>
                </c:pt>
                <c:pt idx="17">
                  <c:v>0.55000000000000004</c:v>
                </c:pt>
              </c:numCache>
            </c:numRef>
          </c:val>
          <c:smooth val="0"/>
        </c:ser>
        <c:ser>
          <c:idx val="0"/>
          <c:order val="1"/>
          <c:tx>
            <c:strRef>
              <c:f>'Figure 12-13'!$C$4</c:f>
              <c:strCache>
                <c:ptCount val="1"/>
                <c:pt idx="0">
                  <c:v>Diuretics (0.2%)</c:v>
                </c:pt>
              </c:strCache>
            </c:strRef>
          </c:tx>
          <c:cat>
            <c:numRef>
              <c:f>'Figure 12-13'!$B$5:$B$22</c:f>
              <c:numCache>
                <c:formatCode>General</c:formatCode>
                <c:ptCount val="18"/>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numCache>
            </c:numRef>
          </c:cat>
          <c:val>
            <c:numRef>
              <c:f>'Figure 12-13'!$C$5:$C$22</c:f>
              <c:numCache>
                <c:formatCode>0%</c:formatCode>
                <c:ptCount val="18"/>
                <c:pt idx="0">
                  <c:v>0.28594430000000032</c:v>
                </c:pt>
                <c:pt idx="1">
                  <c:v>0.28540970000000032</c:v>
                </c:pt>
                <c:pt idx="2">
                  <c:v>0.2808026000000029</c:v>
                </c:pt>
                <c:pt idx="3">
                  <c:v>0.27866740000000001</c:v>
                </c:pt>
                <c:pt idx="4">
                  <c:v>0.27366490000000032</c:v>
                </c:pt>
                <c:pt idx="5">
                  <c:v>0.2441576</c:v>
                </c:pt>
                <c:pt idx="6">
                  <c:v>0.25436590000000031</c:v>
                </c:pt>
                <c:pt idx="7">
                  <c:v>0.26166860000000008</c:v>
                </c:pt>
                <c:pt idx="8">
                  <c:v>0.27088940000000256</c:v>
                </c:pt>
                <c:pt idx="9">
                  <c:v>0.2734410000000001</c:v>
                </c:pt>
                <c:pt idx="10">
                  <c:v>0.27401070000000038</c:v>
                </c:pt>
                <c:pt idx="11">
                  <c:v>0.29104360000000001</c:v>
                </c:pt>
                <c:pt idx="12">
                  <c:v>0.28502810000000289</c:v>
                </c:pt>
                <c:pt idx="13">
                  <c:v>0.28060090000000032</c:v>
                </c:pt>
                <c:pt idx="14">
                  <c:v>0.2805956</c:v>
                </c:pt>
                <c:pt idx="15">
                  <c:v>0.31176550000000008</c:v>
                </c:pt>
                <c:pt idx="16">
                  <c:v>0.31234560000000255</c:v>
                </c:pt>
                <c:pt idx="17">
                  <c:v>0.31181234000000335</c:v>
                </c:pt>
              </c:numCache>
            </c:numRef>
          </c:val>
          <c:smooth val="0"/>
        </c:ser>
        <c:ser>
          <c:idx val="1"/>
          <c:order val="2"/>
          <c:tx>
            <c:strRef>
              <c:f>'Figure 12-13'!$D$4</c:f>
              <c:strCache>
                <c:ptCount val="1"/>
                <c:pt idx="0">
                  <c:v>Statins (2.1 %)</c:v>
                </c:pt>
              </c:strCache>
            </c:strRef>
          </c:tx>
          <c:cat>
            <c:numRef>
              <c:f>'Figure 12-13'!$B$5:$B$22</c:f>
              <c:numCache>
                <c:formatCode>General</c:formatCode>
                <c:ptCount val="18"/>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numCache>
            </c:numRef>
          </c:cat>
          <c:val>
            <c:numRef>
              <c:f>'Figure 12-13'!$D$5:$D$22</c:f>
              <c:numCache>
                <c:formatCode>0%</c:formatCode>
                <c:ptCount val="18"/>
                <c:pt idx="0">
                  <c:v>4.0695599999999998E-2</c:v>
                </c:pt>
                <c:pt idx="1">
                  <c:v>4.7655299999999998E-2</c:v>
                </c:pt>
                <c:pt idx="2">
                  <c:v>5.4604700000000013E-2</c:v>
                </c:pt>
                <c:pt idx="3">
                  <c:v>5.6497900000000024E-2</c:v>
                </c:pt>
                <c:pt idx="4">
                  <c:v>7.4567200000000736E-2</c:v>
                </c:pt>
                <c:pt idx="5">
                  <c:v>9.3915700000000005E-2</c:v>
                </c:pt>
                <c:pt idx="6">
                  <c:v>0.12735630000000001</c:v>
                </c:pt>
                <c:pt idx="7">
                  <c:v>0.17804800000000179</c:v>
                </c:pt>
                <c:pt idx="8">
                  <c:v>0.21838430000000136</c:v>
                </c:pt>
                <c:pt idx="9">
                  <c:v>0.24401470000000094</c:v>
                </c:pt>
                <c:pt idx="10">
                  <c:v>0.26261200000000001</c:v>
                </c:pt>
                <c:pt idx="11">
                  <c:v>0.29437140000000289</c:v>
                </c:pt>
                <c:pt idx="12">
                  <c:v>0.32938930000000466</c:v>
                </c:pt>
                <c:pt idx="13">
                  <c:v>0.34469230000000001</c:v>
                </c:pt>
                <c:pt idx="14">
                  <c:v>0.34940680000000335</c:v>
                </c:pt>
                <c:pt idx="15">
                  <c:v>0.34902730000000032</c:v>
                </c:pt>
                <c:pt idx="16">
                  <c:v>0.35902730000000038</c:v>
                </c:pt>
                <c:pt idx="17">
                  <c:v>0.36902730000000256</c:v>
                </c:pt>
              </c:numCache>
            </c:numRef>
          </c:val>
          <c:smooth val="0"/>
        </c:ser>
        <c:ser>
          <c:idx val="3"/>
          <c:order val="3"/>
          <c:tx>
            <c:strRef>
              <c:f>'Figure 12-13'!$F$4</c:f>
              <c:strCache>
                <c:ptCount val="1"/>
                <c:pt idx="0">
                  <c:v>ACE or ARB (1.7%)</c:v>
                </c:pt>
              </c:strCache>
            </c:strRef>
          </c:tx>
          <c:cat>
            <c:numRef>
              <c:f>'Figure 12-13'!$B$5:$B$22</c:f>
              <c:numCache>
                <c:formatCode>General</c:formatCode>
                <c:ptCount val="18"/>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numCache>
            </c:numRef>
          </c:cat>
          <c:val>
            <c:numRef>
              <c:f>'Figure 12-13'!$F$5:$F$22</c:f>
              <c:numCache>
                <c:formatCode>0%</c:formatCode>
                <c:ptCount val="18"/>
                <c:pt idx="0">
                  <c:v>0.13442190000000001</c:v>
                </c:pt>
                <c:pt idx="1">
                  <c:v>0.14341540000000236</c:v>
                </c:pt>
                <c:pt idx="2">
                  <c:v>0.15425000000000041</c:v>
                </c:pt>
                <c:pt idx="3">
                  <c:v>0.15922059999999999</c:v>
                </c:pt>
                <c:pt idx="4">
                  <c:v>0.16727919999999999</c:v>
                </c:pt>
                <c:pt idx="5">
                  <c:v>0.15581159999999999</c:v>
                </c:pt>
                <c:pt idx="6">
                  <c:v>0.19509910000000041</c:v>
                </c:pt>
                <c:pt idx="7">
                  <c:v>0.23911070000000001</c:v>
                </c:pt>
                <c:pt idx="8">
                  <c:v>0.27346120000000002</c:v>
                </c:pt>
                <c:pt idx="9">
                  <c:v>0.30059010000000008</c:v>
                </c:pt>
                <c:pt idx="10">
                  <c:v>0.32068200000000335</c:v>
                </c:pt>
                <c:pt idx="11">
                  <c:v>0.34168000000000032</c:v>
                </c:pt>
                <c:pt idx="12">
                  <c:v>0.36028480000000324</c:v>
                </c:pt>
                <c:pt idx="13">
                  <c:v>0.364033</c:v>
                </c:pt>
                <c:pt idx="14">
                  <c:v>0.37418790000000335</c:v>
                </c:pt>
                <c:pt idx="15">
                  <c:v>0.37826260000000278</c:v>
                </c:pt>
                <c:pt idx="16">
                  <c:v>0.3882626000000029</c:v>
                </c:pt>
                <c:pt idx="17">
                  <c:v>0.3882626000000029</c:v>
                </c:pt>
              </c:numCache>
            </c:numRef>
          </c:val>
          <c:smooth val="0"/>
        </c:ser>
        <c:ser>
          <c:idx val="2"/>
          <c:order val="4"/>
          <c:tx>
            <c:strRef>
              <c:f>'Figure 12-13'!$E$4</c:f>
              <c:strCache>
                <c:ptCount val="1"/>
                <c:pt idx="0">
                  <c:v>Beta Blockers (1.4%)</c:v>
                </c:pt>
              </c:strCache>
            </c:strRef>
          </c:tx>
          <c:cat>
            <c:numRef>
              <c:f>'Figure 12-13'!$B$5:$B$22</c:f>
              <c:numCache>
                <c:formatCode>General</c:formatCode>
                <c:ptCount val="18"/>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numCache>
            </c:numRef>
          </c:cat>
          <c:val>
            <c:numRef>
              <c:f>'Figure 12-13'!$E$5:$E$22</c:f>
              <c:numCache>
                <c:formatCode>0%</c:formatCode>
                <c:ptCount val="18"/>
                <c:pt idx="0">
                  <c:v>0.12509680000000001</c:v>
                </c:pt>
                <c:pt idx="1">
                  <c:v>0.12543599999999999</c:v>
                </c:pt>
                <c:pt idx="2">
                  <c:v>0.12996089999999999</c:v>
                </c:pt>
                <c:pt idx="3">
                  <c:v>0.14093530000000179</c:v>
                </c:pt>
                <c:pt idx="4">
                  <c:v>0.15185679999999999</c:v>
                </c:pt>
                <c:pt idx="5">
                  <c:v>0.15488679999999999</c:v>
                </c:pt>
                <c:pt idx="6">
                  <c:v>0.17605499999999999</c:v>
                </c:pt>
                <c:pt idx="7">
                  <c:v>0.19988230000000001</c:v>
                </c:pt>
                <c:pt idx="8">
                  <c:v>0.21964320000000176</c:v>
                </c:pt>
                <c:pt idx="9">
                  <c:v>0.24429790000000179</c:v>
                </c:pt>
                <c:pt idx="10">
                  <c:v>0.25951790000000002</c:v>
                </c:pt>
                <c:pt idx="11">
                  <c:v>0.2767985</c:v>
                </c:pt>
                <c:pt idx="12">
                  <c:v>0.29264580000000001</c:v>
                </c:pt>
                <c:pt idx="13">
                  <c:v>0.30718340000000038</c:v>
                </c:pt>
                <c:pt idx="14">
                  <c:v>0.3244750000000029</c:v>
                </c:pt>
                <c:pt idx="15">
                  <c:v>0.32740180000000335</c:v>
                </c:pt>
                <c:pt idx="16">
                  <c:v>0.33740180000000386</c:v>
                </c:pt>
                <c:pt idx="17">
                  <c:v>0.34740180000000032</c:v>
                </c:pt>
              </c:numCache>
            </c:numRef>
          </c:val>
          <c:smooth val="0"/>
        </c:ser>
        <c:dLbls>
          <c:showLegendKey val="0"/>
          <c:showVal val="0"/>
          <c:showCatName val="0"/>
          <c:showSerName val="0"/>
          <c:showPercent val="0"/>
          <c:showBubbleSize val="0"/>
        </c:dLbls>
        <c:smooth val="0"/>
        <c:axId val="609116656"/>
        <c:axId val="609107408"/>
      </c:lineChart>
      <c:catAx>
        <c:axId val="609116656"/>
        <c:scaling>
          <c:orientation val="minMax"/>
        </c:scaling>
        <c:delete val="0"/>
        <c:axPos val="b"/>
        <c:numFmt formatCode="General" sourceLinked="1"/>
        <c:majorTickMark val="out"/>
        <c:minorTickMark val="none"/>
        <c:tickLblPos val="nextTo"/>
        <c:txPr>
          <a:bodyPr/>
          <a:lstStyle/>
          <a:p>
            <a:pPr>
              <a:defRPr sz="1800"/>
            </a:pPr>
            <a:endParaRPr lang="en-US"/>
          </a:p>
        </c:txPr>
        <c:crossAx val="609107408"/>
        <c:crosses val="autoZero"/>
        <c:auto val="1"/>
        <c:lblAlgn val="ctr"/>
        <c:lblOffset val="100"/>
        <c:noMultiLvlLbl val="0"/>
      </c:catAx>
      <c:valAx>
        <c:axId val="609107408"/>
        <c:scaling>
          <c:orientation val="minMax"/>
        </c:scaling>
        <c:delete val="0"/>
        <c:axPos val="l"/>
        <c:numFmt formatCode="0%" sourceLinked="1"/>
        <c:majorTickMark val="out"/>
        <c:minorTickMark val="none"/>
        <c:tickLblPos val="nextTo"/>
        <c:txPr>
          <a:bodyPr/>
          <a:lstStyle/>
          <a:p>
            <a:pPr>
              <a:defRPr sz="1800"/>
            </a:pPr>
            <a:endParaRPr lang="en-US"/>
          </a:p>
        </c:txPr>
        <c:crossAx val="609116656"/>
        <c:crosses val="autoZero"/>
        <c:crossBetween val="between"/>
      </c:valAx>
    </c:plotArea>
    <c:legend>
      <c:legendPos val="b"/>
      <c:layout/>
      <c:overlay val="0"/>
      <c:txPr>
        <a:bodyPr/>
        <a:lstStyle/>
        <a:p>
          <a:pPr>
            <a:defRPr sz="1600"/>
          </a:pPr>
          <a:endParaRPr lang="en-US"/>
        </a:p>
      </c:txPr>
    </c:legend>
    <c:plotVisOnly val="1"/>
    <c:dispBlanksAs val="gap"/>
    <c:showDLblsOverMax val="0"/>
  </c:chart>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511518722876"/>
          <c:y val="7.3190247650739296E-2"/>
          <c:w val="0.883434368895474"/>
          <c:h val="0.76294066003153205"/>
        </c:manualLayout>
      </c:layout>
      <c:lineChart>
        <c:grouping val="standard"/>
        <c:varyColors val="0"/>
        <c:ser>
          <c:idx val="1"/>
          <c:order val="0"/>
          <c:tx>
            <c:strRef>
              <c:f>Simulation!$J$1</c:f>
              <c:strCache>
                <c:ptCount val="1"/>
                <c:pt idx="0">
                  <c:v>Counterfactual (rates per 100,000 at 92 mortality)</c:v>
                </c:pt>
              </c:strCache>
            </c:strRef>
          </c:tx>
          <c:cat>
            <c:numRef>
              <c:f>Simulation!$A$2:$A$19</c:f>
              <c:numCache>
                <c:formatCode>General</c:formatCode>
                <c:ptCount val="18"/>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numCache>
            </c:numRef>
          </c:cat>
          <c:val>
            <c:numRef>
              <c:f>Simulation!$J$2:$J$19</c:f>
              <c:numCache>
                <c:formatCode>0</c:formatCode>
                <c:ptCount val="18"/>
                <c:pt idx="0">
                  <c:v>1253.394617522898</c:v>
                </c:pt>
                <c:pt idx="1">
                  <c:v>1253.7981891518839</c:v>
                </c:pt>
                <c:pt idx="2">
                  <c:v>1254.225441186255</c:v>
                </c:pt>
                <c:pt idx="3">
                  <c:v>1254.883710326985</c:v>
                </c:pt>
                <c:pt idx="4">
                  <c:v>1255.499316582298</c:v>
                </c:pt>
                <c:pt idx="5">
                  <c:v>1255.92725837841</c:v>
                </c:pt>
                <c:pt idx="6">
                  <c:v>1255.89615251601</c:v>
                </c:pt>
                <c:pt idx="7">
                  <c:v>1255.865692256509</c:v>
                </c:pt>
                <c:pt idx="8">
                  <c:v>1256.1674816950799</c:v>
                </c:pt>
                <c:pt idx="9">
                  <c:v>1256.9143415122301</c:v>
                </c:pt>
                <c:pt idx="10">
                  <c:v>1257.5408670570921</c:v>
                </c:pt>
                <c:pt idx="11">
                  <c:v>1258.2246959523829</c:v>
                </c:pt>
                <c:pt idx="12">
                  <c:v>1258.934110087984</c:v>
                </c:pt>
                <c:pt idx="13">
                  <c:v>1259.649035332028</c:v>
                </c:pt>
                <c:pt idx="14">
                  <c:v>1260.3107759117311</c:v>
                </c:pt>
                <c:pt idx="15">
                  <c:v>1261.0297603346021</c:v>
                </c:pt>
                <c:pt idx="16">
                  <c:v>1261.86185652993</c:v>
                </c:pt>
                <c:pt idx="17">
                  <c:v>1262.5855729597031</c:v>
                </c:pt>
              </c:numCache>
            </c:numRef>
          </c:val>
          <c:smooth val="0"/>
        </c:ser>
        <c:ser>
          <c:idx val="3"/>
          <c:order val="1"/>
          <c:tx>
            <c:strRef>
              <c:f>Simulation!$L$1</c:f>
              <c:strCache>
                <c:ptCount val="1"/>
                <c:pt idx="0">
                  <c:v>Treatment  Effect only</c:v>
                </c:pt>
              </c:strCache>
            </c:strRef>
          </c:tx>
          <c:cat>
            <c:numRef>
              <c:f>Simulation!$A$2:$A$19</c:f>
              <c:numCache>
                <c:formatCode>General</c:formatCode>
                <c:ptCount val="18"/>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numCache>
            </c:numRef>
          </c:cat>
          <c:val>
            <c:numRef>
              <c:f>Simulation!$L$2:$L$19</c:f>
              <c:numCache>
                <c:formatCode>0</c:formatCode>
                <c:ptCount val="18"/>
                <c:pt idx="0">
                  <c:v>1253.394617522898</c:v>
                </c:pt>
                <c:pt idx="1">
                  <c:v>1238.746212971743</c:v>
                </c:pt>
                <c:pt idx="2">
                  <c:v>1225.5967585479809</c:v>
                </c:pt>
                <c:pt idx="3">
                  <c:v>1209.9819345109729</c:v>
                </c:pt>
                <c:pt idx="4">
                  <c:v>1189.872786100733</c:v>
                </c:pt>
                <c:pt idx="5">
                  <c:v>1208.6186315319301</c:v>
                </c:pt>
                <c:pt idx="6">
                  <c:v>1182.5516268717579</c:v>
                </c:pt>
                <c:pt idx="7">
                  <c:v>1139.165706010903</c:v>
                </c:pt>
                <c:pt idx="8">
                  <c:v>1102.72492395315</c:v>
                </c:pt>
                <c:pt idx="9">
                  <c:v>1095.1645964587319</c:v>
                </c:pt>
                <c:pt idx="10">
                  <c:v>1072.3070712069</c:v>
                </c:pt>
                <c:pt idx="11">
                  <c:v>1056.7232316679799</c:v>
                </c:pt>
                <c:pt idx="12">
                  <c:v>1049.668724875344</c:v>
                </c:pt>
                <c:pt idx="13">
                  <c:v>1029.11811454089</c:v>
                </c:pt>
                <c:pt idx="14">
                  <c:v>992.27400278843265</c:v>
                </c:pt>
                <c:pt idx="15">
                  <c:v>970.18175876239968</c:v>
                </c:pt>
                <c:pt idx="16">
                  <c:v>957.85617749571202</c:v>
                </c:pt>
                <c:pt idx="17">
                  <c:v>956.79686948163931</c:v>
                </c:pt>
              </c:numCache>
            </c:numRef>
          </c:val>
          <c:smooth val="0"/>
        </c:ser>
        <c:ser>
          <c:idx val="0"/>
          <c:order val="2"/>
          <c:tx>
            <c:strRef>
              <c:f>Simulation!$I$1</c:f>
              <c:strCache>
                <c:ptCount val="1"/>
                <c:pt idx="0">
                  <c:v>Ischemic Heart Disease mortality (Actual)</c:v>
                </c:pt>
              </c:strCache>
            </c:strRef>
          </c:tx>
          <c:spPr>
            <a:ln w="63500"/>
          </c:spPr>
          <c:cat>
            <c:numRef>
              <c:f>Simulation!$A$2:$A$19</c:f>
              <c:numCache>
                <c:formatCode>General</c:formatCode>
                <c:ptCount val="18"/>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numCache>
            </c:numRef>
          </c:cat>
          <c:val>
            <c:numRef>
              <c:f>Simulation!$I$2:$I$19</c:f>
              <c:numCache>
                <c:formatCode>0</c:formatCode>
                <c:ptCount val="18"/>
                <c:pt idx="0">
                  <c:v>1253.394617522898</c:v>
                </c:pt>
                <c:pt idx="1">
                  <c:v>1266.3459019998929</c:v>
                </c:pt>
                <c:pt idx="2">
                  <c:v>1229.8929046071489</c:v>
                </c:pt>
                <c:pt idx="3">
                  <c:v>1217.3159506490119</c:v>
                </c:pt>
                <c:pt idx="4">
                  <c:v>1192.6505635618121</c:v>
                </c:pt>
                <c:pt idx="5">
                  <c:v>1162.021716940013</c:v>
                </c:pt>
                <c:pt idx="6">
                  <c:v>1136.844425918998</c:v>
                </c:pt>
                <c:pt idx="7">
                  <c:v>1123.098412915901</c:v>
                </c:pt>
                <c:pt idx="8">
                  <c:v>1084.707016536154</c:v>
                </c:pt>
                <c:pt idx="9">
                  <c:v>1045.757882812585</c:v>
                </c:pt>
                <c:pt idx="10">
                  <c:v>1015.618201875801</c:v>
                </c:pt>
                <c:pt idx="11">
                  <c:v>970.62673335911973</c:v>
                </c:pt>
                <c:pt idx="12">
                  <c:v>898.74080329485821</c:v>
                </c:pt>
                <c:pt idx="13">
                  <c:v>873.6528370497432</c:v>
                </c:pt>
                <c:pt idx="14">
                  <c:v>813.98969172056252</c:v>
                </c:pt>
                <c:pt idx="15">
                  <c:v>759.44639877357497</c:v>
                </c:pt>
                <c:pt idx="16">
                  <c:v>738.36143790254687</c:v>
                </c:pt>
                <c:pt idx="17">
                  <c:v>684.86687399482742</c:v>
                </c:pt>
              </c:numCache>
            </c:numRef>
          </c:val>
          <c:smooth val="0"/>
        </c:ser>
        <c:ser>
          <c:idx val="2"/>
          <c:order val="3"/>
          <c:tx>
            <c:strRef>
              <c:f>Simulation!$K$1</c:f>
              <c:strCache>
                <c:ptCount val="1"/>
                <c:pt idx="0">
                  <c:v>Treatment + Risk Factor  (Total Effect Simulated)</c:v>
                </c:pt>
              </c:strCache>
            </c:strRef>
          </c:tx>
          <c:cat>
            <c:numRef>
              <c:f>Simulation!$A$2:$A$19</c:f>
              <c:numCache>
                <c:formatCode>General</c:formatCode>
                <c:ptCount val="18"/>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numCache>
            </c:numRef>
          </c:cat>
          <c:val>
            <c:numRef>
              <c:f>Simulation!$K$2:$K$19</c:f>
              <c:numCache>
                <c:formatCode>0</c:formatCode>
                <c:ptCount val="18"/>
                <c:pt idx="0">
                  <c:v>1253.394617522898</c:v>
                </c:pt>
                <c:pt idx="1">
                  <c:v>1238.9519821681199</c:v>
                </c:pt>
                <c:pt idx="2">
                  <c:v>1224.3856511696879</c:v>
                </c:pt>
                <c:pt idx="3">
                  <c:v>1205.819865410235</c:v>
                </c:pt>
                <c:pt idx="4">
                  <c:v>1179.605740989057</c:v>
                </c:pt>
                <c:pt idx="5">
                  <c:v>1189.050488610266</c:v>
                </c:pt>
                <c:pt idx="6">
                  <c:v>1156.9283276897031</c:v>
                </c:pt>
                <c:pt idx="7">
                  <c:v>1108.264718586081</c:v>
                </c:pt>
                <c:pt idx="8">
                  <c:v>1058.48483412365</c:v>
                </c:pt>
                <c:pt idx="9">
                  <c:v>1037.99594170519</c:v>
                </c:pt>
                <c:pt idx="10">
                  <c:v>1004.036649743844</c:v>
                </c:pt>
                <c:pt idx="11">
                  <c:v>969.18215985204199</c:v>
                </c:pt>
                <c:pt idx="12">
                  <c:v>933.42651067672409</c:v>
                </c:pt>
                <c:pt idx="13">
                  <c:v>895.88021144538288</c:v>
                </c:pt>
                <c:pt idx="14">
                  <c:v>836.30071228394047</c:v>
                </c:pt>
                <c:pt idx="15">
                  <c:v>792.26526574467448</c:v>
                </c:pt>
                <c:pt idx="16">
                  <c:v>748.24639851624602</c:v>
                </c:pt>
                <c:pt idx="17">
                  <c:v>703.12882824639905</c:v>
                </c:pt>
              </c:numCache>
            </c:numRef>
          </c:val>
          <c:smooth val="0"/>
        </c:ser>
        <c:dLbls>
          <c:showLegendKey val="0"/>
          <c:showVal val="0"/>
          <c:showCatName val="0"/>
          <c:showSerName val="0"/>
          <c:showPercent val="0"/>
          <c:showBubbleSize val="0"/>
        </c:dLbls>
        <c:marker val="1"/>
        <c:smooth val="0"/>
        <c:axId val="609113392"/>
        <c:axId val="609109584"/>
      </c:lineChart>
      <c:catAx>
        <c:axId val="609113392"/>
        <c:scaling>
          <c:orientation val="minMax"/>
        </c:scaling>
        <c:delete val="0"/>
        <c:axPos val="b"/>
        <c:numFmt formatCode="General" sourceLinked="1"/>
        <c:majorTickMark val="out"/>
        <c:minorTickMark val="none"/>
        <c:tickLblPos val="nextTo"/>
        <c:txPr>
          <a:bodyPr/>
          <a:lstStyle/>
          <a:p>
            <a:pPr>
              <a:defRPr sz="1100" b="0">
                <a:latin typeface="Times New Roman" panose="02020603050405020304" pitchFamily="18" charset="0"/>
                <a:cs typeface="Times New Roman" panose="02020603050405020304" pitchFamily="18" charset="0"/>
              </a:defRPr>
            </a:pPr>
            <a:endParaRPr lang="en-US"/>
          </a:p>
        </c:txPr>
        <c:crossAx val="609109584"/>
        <c:crosses val="autoZero"/>
        <c:auto val="1"/>
        <c:lblAlgn val="ctr"/>
        <c:lblOffset val="100"/>
        <c:noMultiLvlLbl val="0"/>
      </c:catAx>
      <c:valAx>
        <c:axId val="609109584"/>
        <c:scaling>
          <c:orientation val="minMax"/>
          <c:min val="600"/>
        </c:scaling>
        <c:delete val="0"/>
        <c:axPos val="l"/>
        <c:title>
          <c:tx>
            <c:rich>
              <a:bodyPr rot="-5400000" vert="horz"/>
              <a:lstStyle/>
              <a:p>
                <a:pPr>
                  <a:defRPr sz="1050">
                    <a:latin typeface="Times New Roman" panose="02020603050405020304" pitchFamily="18" charset="0"/>
                    <a:cs typeface="Times New Roman" panose="02020603050405020304" pitchFamily="18" charset="0"/>
                  </a:defRPr>
                </a:pPr>
                <a:r>
                  <a:rPr lang="en-US" sz="1050">
                    <a:latin typeface="Times New Roman" panose="02020603050405020304" pitchFamily="18" charset="0"/>
                    <a:cs typeface="Times New Roman" panose="02020603050405020304" pitchFamily="18" charset="0"/>
                  </a:rPr>
                  <a:t>Mortality Rates per 100,000</a:t>
                </a:r>
              </a:p>
            </c:rich>
          </c:tx>
          <c:layout/>
          <c:overlay val="0"/>
        </c:title>
        <c:numFmt formatCode="#,##0" sourceLinked="0"/>
        <c:majorTickMark val="out"/>
        <c:minorTickMark val="none"/>
        <c:tickLblPos val="nextTo"/>
        <c:txPr>
          <a:bodyPr/>
          <a:lstStyle/>
          <a:p>
            <a:pPr>
              <a:defRPr sz="1100">
                <a:latin typeface="Times New Roman" panose="02020603050405020304" pitchFamily="18" charset="0"/>
                <a:cs typeface="Times New Roman" panose="02020603050405020304" pitchFamily="18" charset="0"/>
              </a:defRPr>
            </a:pPr>
            <a:endParaRPr lang="en-US"/>
          </a:p>
        </c:txPr>
        <c:crossAx val="609113392"/>
        <c:crosses val="autoZero"/>
        <c:crossBetween val="between"/>
      </c:valAx>
    </c:plotArea>
    <c:legend>
      <c:legendPos val="l"/>
      <c:layout>
        <c:manualLayout>
          <c:xMode val="edge"/>
          <c:yMode val="edge"/>
          <c:x val="0.140584586039393"/>
          <c:y val="0.54548316342071901"/>
          <c:w val="0.43707162030538599"/>
          <c:h val="0.217642114828802"/>
        </c:manualLayout>
      </c:layout>
      <c:overlay val="0"/>
      <c:txPr>
        <a:bodyPr/>
        <a:lstStyle/>
        <a:p>
          <a:pPr>
            <a:defRPr sz="11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44026516776211"/>
          <c:y val="8.1332994665989339E-2"/>
          <c:w val="0.8656249514560489"/>
          <c:h val="0.85944005305241977"/>
        </c:manualLayout>
      </c:layout>
      <c:lineChart>
        <c:grouping val="standard"/>
        <c:varyColors val="0"/>
        <c:ser>
          <c:idx val="3"/>
          <c:order val="0"/>
          <c:tx>
            <c:strRef>
              <c:f>Figure15!$A$5</c:f>
              <c:strCache>
                <c:ptCount val="1"/>
                <c:pt idx="0">
                  <c:v>Anti-hypertensive treatments  (non-IHD cohort)</c:v>
                </c:pt>
              </c:strCache>
            </c:strRef>
          </c:tx>
          <c:cat>
            <c:numRef>
              <c:f>Figure15!$B$1:$S$1</c:f>
              <c:numCache>
                <c:formatCode>General</c:formatCode>
                <c:ptCount val="18"/>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numCache>
            </c:numRef>
          </c:cat>
          <c:val>
            <c:numRef>
              <c:f>Figure15!$B$5:$S$5</c:f>
              <c:numCache>
                <c:formatCode>#,##0</c:formatCode>
                <c:ptCount val="18"/>
                <c:pt idx="0" formatCode="General">
                  <c:v>0</c:v>
                </c:pt>
                <c:pt idx="1">
                  <c:v>-775.16178752913038</c:v>
                </c:pt>
                <c:pt idx="2">
                  <c:v>-747.46483567119867</c:v>
                </c:pt>
                <c:pt idx="3">
                  <c:v>-968.14825793910859</c:v>
                </c:pt>
                <c:pt idx="4">
                  <c:v>-1119.9010053625134</c:v>
                </c:pt>
                <c:pt idx="5">
                  <c:v>-1819.8867723318144</c:v>
                </c:pt>
                <c:pt idx="6">
                  <c:v>-2387.2786168464409</c:v>
                </c:pt>
                <c:pt idx="7">
                  <c:v>-2746.993065875191</c:v>
                </c:pt>
                <c:pt idx="8">
                  <c:v>-3603.7999574467613</c:v>
                </c:pt>
                <c:pt idx="9">
                  <c:v>-4074.8442865869583</c:v>
                </c:pt>
                <c:pt idx="10">
                  <c:v>-4742.5532628330948</c:v>
                </c:pt>
                <c:pt idx="11">
                  <c:v>-5004.4265471038671</c:v>
                </c:pt>
                <c:pt idx="12">
                  <c:v>-6256.4519892887438</c:v>
                </c:pt>
                <c:pt idx="13">
                  <c:v>-6817.527552112253</c:v>
                </c:pt>
                <c:pt idx="14">
                  <c:v>-7272.4827779689404</c:v>
                </c:pt>
                <c:pt idx="15">
                  <c:v>-7877.9523879424632</c:v>
                </c:pt>
                <c:pt idx="16">
                  <c:v>-8518.0497938140579</c:v>
                </c:pt>
                <c:pt idx="17">
                  <c:v>-8894.5481500432252</c:v>
                </c:pt>
              </c:numCache>
            </c:numRef>
          </c:val>
          <c:smooth val="0"/>
        </c:ser>
        <c:ser>
          <c:idx val="4"/>
          <c:order val="1"/>
          <c:tx>
            <c:strRef>
              <c:f>Figure15!$A$6</c:f>
              <c:strCache>
                <c:ptCount val="1"/>
                <c:pt idx="0">
                  <c:v>Statins + Warfarin (primary prevention in non-IHD cohort)</c:v>
                </c:pt>
              </c:strCache>
            </c:strRef>
          </c:tx>
          <c:cat>
            <c:numRef>
              <c:f>Figure15!$B$1:$S$1</c:f>
              <c:numCache>
                <c:formatCode>General</c:formatCode>
                <c:ptCount val="18"/>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numCache>
            </c:numRef>
          </c:cat>
          <c:val>
            <c:numRef>
              <c:f>Figure15!$B$6:$S$6</c:f>
              <c:numCache>
                <c:formatCode>#,##0</c:formatCode>
                <c:ptCount val="18"/>
                <c:pt idx="0" formatCode="General">
                  <c:v>0</c:v>
                </c:pt>
                <c:pt idx="1">
                  <c:v>-162.20609621693347</c:v>
                </c:pt>
                <c:pt idx="2">
                  <c:v>-372.94819730004019</c:v>
                </c:pt>
                <c:pt idx="3">
                  <c:v>-624.42458282190955</c:v>
                </c:pt>
                <c:pt idx="4">
                  <c:v>-868.72644453020803</c:v>
                </c:pt>
                <c:pt idx="5">
                  <c:v>-1165.452535497102</c:v>
                </c:pt>
                <c:pt idx="6">
                  <c:v>-1376.0825341976733</c:v>
                </c:pt>
                <c:pt idx="7">
                  <c:v>-3143.1705566886849</c:v>
                </c:pt>
                <c:pt idx="8">
                  <c:v>-4571.8264073146447</c:v>
                </c:pt>
                <c:pt idx="9">
                  <c:v>-5573.5793875529271</c:v>
                </c:pt>
                <c:pt idx="10">
                  <c:v>-6326.8760982920685</c:v>
                </c:pt>
                <c:pt idx="11">
                  <c:v>-6954.1700748461353</c:v>
                </c:pt>
                <c:pt idx="12">
                  <c:v>-7702.0994780533838</c:v>
                </c:pt>
                <c:pt idx="13">
                  <c:v>-8392.7313947225975</c:v>
                </c:pt>
                <c:pt idx="14">
                  <c:v>-10803.501563486256</c:v>
                </c:pt>
                <c:pt idx="15">
                  <c:v>-11785.508953669269</c:v>
                </c:pt>
                <c:pt idx="16">
                  <c:v>-15442.005945921925</c:v>
                </c:pt>
                <c:pt idx="17">
                  <c:v>-17537.945703222671</c:v>
                </c:pt>
              </c:numCache>
            </c:numRef>
          </c:val>
          <c:smooth val="0"/>
        </c:ser>
        <c:ser>
          <c:idx val="0"/>
          <c:order val="2"/>
          <c:tx>
            <c:strRef>
              <c:f>Figure15!$A$2</c:f>
              <c:strCache>
                <c:ptCount val="1"/>
                <c:pt idx="0">
                  <c:v>IHD ( ICD9 410.XX- 414.XX) hospitalized cohort   (Aspirin, Beta-blockers, ACE inhibitors Resuscitation, Primary PCI and CABG)</c:v>
                </c:pt>
              </c:strCache>
            </c:strRef>
          </c:tx>
          <c:cat>
            <c:numRef>
              <c:f>Figure15!$B$1:$S$1</c:f>
              <c:numCache>
                <c:formatCode>General</c:formatCode>
                <c:ptCount val="18"/>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numCache>
            </c:numRef>
          </c:cat>
          <c:val>
            <c:numRef>
              <c:f>Figure15!$B$2:$S$2</c:f>
              <c:numCache>
                <c:formatCode>#,##0</c:formatCode>
                <c:ptCount val="18"/>
                <c:pt idx="0" formatCode="General">
                  <c:v>0</c:v>
                </c:pt>
                <c:pt idx="1">
                  <c:v>-1772.5696371351232</c:v>
                </c:pt>
                <c:pt idx="2">
                  <c:v>-2907.6470045438091</c:v>
                </c:pt>
                <c:pt idx="3">
                  <c:v>-4423.8239956566804</c:v>
                </c:pt>
                <c:pt idx="4">
                  <c:v>-6584.8827487130056</c:v>
                </c:pt>
                <c:pt idx="5">
                  <c:v>-5554.7309557357657</c:v>
                </c:pt>
                <c:pt idx="6">
                  <c:v>-8267.2218707767843</c:v>
                </c:pt>
                <c:pt idx="7">
                  <c:v>-9729.8532061483256</c:v>
                </c:pt>
                <c:pt idx="8">
                  <c:v>-9862.4145845605544</c:v>
                </c:pt>
                <c:pt idx="9">
                  <c:v>-10522.175823213312</c:v>
                </c:pt>
                <c:pt idx="10">
                  <c:v>-13403.596102790976</c:v>
                </c:pt>
                <c:pt idx="11">
                  <c:v>-14302.767071568831</c:v>
                </c:pt>
                <c:pt idx="12">
                  <c:v>-14945.668057283914</c:v>
                </c:pt>
                <c:pt idx="13">
                  <c:v>-14964.907813966032</c:v>
                </c:pt>
                <c:pt idx="14">
                  <c:v>-14066.543183458194</c:v>
                </c:pt>
                <c:pt idx="15">
                  <c:v>-16291.028247326425</c:v>
                </c:pt>
                <c:pt idx="16">
                  <c:v>-17054.063681898875</c:v>
                </c:pt>
                <c:pt idx="17">
                  <c:v>-17577.655384366011</c:v>
                </c:pt>
              </c:numCache>
            </c:numRef>
          </c:val>
          <c:smooth val="0"/>
        </c:ser>
        <c:ser>
          <c:idx val="1"/>
          <c:order val="3"/>
          <c:tx>
            <c:strRef>
              <c:f>Figure15!$A$3</c:f>
              <c:strCache>
                <c:ptCount val="1"/>
                <c:pt idx="0">
                  <c:v>Statins + Warfarin (IHD cohort)</c:v>
                </c:pt>
              </c:strCache>
            </c:strRef>
          </c:tx>
          <c:cat>
            <c:numRef>
              <c:f>Figure15!$B$1:$S$1</c:f>
              <c:numCache>
                <c:formatCode>General</c:formatCode>
                <c:ptCount val="18"/>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numCache>
            </c:numRef>
          </c:cat>
          <c:val>
            <c:numRef>
              <c:f>Figure15!$B$3:$S$3</c:f>
              <c:numCache>
                <c:formatCode>#,##0</c:formatCode>
                <c:ptCount val="18"/>
                <c:pt idx="0" formatCode="General">
                  <c:v>0</c:v>
                </c:pt>
                <c:pt idx="1">
                  <c:v>-910.20165140563404</c:v>
                </c:pt>
                <c:pt idx="2">
                  <c:v>-1675.9181668345352</c:v>
                </c:pt>
                <c:pt idx="3">
                  <c:v>-1910.3492727936418</c:v>
                </c:pt>
                <c:pt idx="4">
                  <c:v>-3273.3781924804434</c:v>
                </c:pt>
                <c:pt idx="5">
                  <c:v>-5197.951939949151</c:v>
                </c:pt>
                <c:pt idx="6">
                  <c:v>-7080.2666281811162</c:v>
                </c:pt>
                <c:pt idx="7">
                  <c:v>-11522.587315057728</c:v>
                </c:pt>
                <c:pt idx="8">
                  <c:v>-16073.992786411385</c:v>
                </c:pt>
                <c:pt idx="9">
                  <c:v>-17153.677917469293</c:v>
                </c:pt>
                <c:pt idx="10">
                  <c:v>-17680.207098523901</c:v>
                </c:pt>
                <c:pt idx="11">
                  <c:v>-18865.895363886753</c:v>
                </c:pt>
                <c:pt idx="12">
                  <c:v>-19433.156775760141</c:v>
                </c:pt>
                <c:pt idx="13">
                  <c:v>-22345.492860241684</c:v>
                </c:pt>
                <c:pt idx="14">
                  <c:v>-24364.081111041702</c:v>
                </c:pt>
                <c:pt idx="15">
                  <c:v>-26504.455797051563</c:v>
                </c:pt>
                <c:pt idx="16">
                  <c:v>-29396.972589812878</c:v>
                </c:pt>
                <c:pt idx="17">
                  <c:v>-30589.803871861077</c:v>
                </c:pt>
              </c:numCache>
            </c:numRef>
          </c:val>
          <c:smooth val="0"/>
        </c:ser>
        <c:ser>
          <c:idx val="2"/>
          <c:order val="4"/>
          <c:tx>
            <c:strRef>
              <c:f>Figure15!$A$4</c:f>
              <c:strCache>
                <c:ptCount val="1"/>
                <c:pt idx="0">
                  <c:v>Ace inhibitors &amp; Beta Blockers (IHD cohort)</c:v>
                </c:pt>
              </c:strCache>
            </c:strRef>
          </c:tx>
          <c:cat>
            <c:numRef>
              <c:f>Figure15!$B$1:$S$1</c:f>
              <c:numCache>
                <c:formatCode>General</c:formatCode>
                <c:ptCount val="18"/>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numCache>
            </c:numRef>
          </c:cat>
          <c:val>
            <c:numRef>
              <c:f>Figure15!$B$4:$S$4</c:f>
              <c:numCache>
                <c:formatCode>#,##0</c:formatCode>
                <c:ptCount val="18"/>
                <c:pt idx="0" formatCode="General">
                  <c:v>0</c:v>
                </c:pt>
                <c:pt idx="1">
                  <c:v>-210.04367568042215</c:v>
                </c:pt>
                <c:pt idx="2">
                  <c:v>-1545.6266125728657</c:v>
                </c:pt>
                <c:pt idx="3">
                  <c:v>-3505.3136843655871</c:v>
                </c:pt>
                <c:pt idx="4">
                  <c:v>-4017.9061653410572</c:v>
                </c:pt>
                <c:pt idx="5">
                  <c:v>-3754.5454969440875</c:v>
                </c:pt>
                <c:pt idx="6">
                  <c:v>-8667.1898645633864</c:v>
                </c:pt>
                <c:pt idx="7">
                  <c:v>-14953.663845796727</c:v>
                </c:pt>
                <c:pt idx="8">
                  <c:v>-21786.696267742092</c:v>
                </c:pt>
                <c:pt idx="9">
                  <c:v>-25211.328242894218</c:v>
                </c:pt>
                <c:pt idx="10">
                  <c:v>-28615.62307661365</c:v>
                </c:pt>
                <c:pt idx="11">
                  <c:v>-30829.828246450845</c:v>
                </c:pt>
                <c:pt idx="12">
                  <c:v>-32324.391094022732</c:v>
                </c:pt>
                <c:pt idx="13">
                  <c:v>-33982.077613361944</c:v>
                </c:pt>
                <c:pt idx="14">
                  <c:v>-38608.134184180613</c:v>
                </c:pt>
                <c:pt idx="15">
                  <c:v>-40772.323988028031</c:v>
                </c:pt>
                <c:pt idx="16">
                  <c:v>-42100.203107453577</c:v>
                </c:pt>
                <c:pt idx="17">
                  <c:v>-42371.329363465578</c:v>
                </c:pt>
              </c:numCache>
            </c:numRef>
          </c:val>
          <c:smooth val="0"/>
        </c:ser>
        <c:dLbls>
          <c:showLegendKey val="0"/>
          <c:showVal val="0"/>
          <c:showCatName val="0"/>
          <c:showSerName val="0"/>
          <c:showPercent val="0"/>
          <c:showBubbleSize val="0"/>
        </c:dLbls>
        <c:marker val="1"/>
        <c:smooth val="0"/>
        <c:axId val="609102512"/>
        <c:axId val="609114480"/>
      </c:lineChart>
      <c:catAx>
        <c:axId val="609102512"/>
        <c:scaling>
          <c:orientation val="minMax"/>
        </c:scaling>
        <c:delete val="0"/>
        <c:axPos val="b"/>
        <c:numFmt formatCode="General" sourceLinked="1"/>
        <c:majorTickMark val="out"/>
        <c:minorTickMark val="none"/>
        <c:tickLblPos val="high"/>
        <c:txPr>
          <a:bodyPr/>
          <a:lstStyle/>
          <a:p>
            <a:pPr>
              <a:defRPr sz="1100" b="0">
                <a:latin typeface="Times New Roman" panose="02020603050405020304" pitchFamily="18" charset="0"/>
                <a:cs typeface="Times New Roman" panose="02020603050405020304" pitchFamily="18" charset="0"/>
              </a:defRPr>
            </a:pPr>
            <a:endParaRPr lang="en-US"/>
          </a:p>
        </c:txPr>
        <c:crossAx val="609114480"/>
        <c:crosses val="autoZero"/>
        <c:auto val="1"/>
        <c:lblAlgn val="ctr"/>
        <c:lblOffset val="100"/>
        <c:noMultiLvlLbl val="0"/>
      </c:catAx>
      <c:valAx>
        <c:axId val="609114480"/>
        <c:scaling>
          <c:orientation val="minMax"/>
        </c:scaling>
        <c:delete val="0"/>
        <c:axPos val="l"/>
        <c:title>
          <c:tx>
            <c:rich>
              <a:bodyPr rot="-5400000" vert="horz"/>
              <a:lstStyle/>
              <a:p>
                <a:pPr algn="ctr">
                  <a:defRPr lang="en-US" sz="11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1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rPr>
                  <a:t>Number of deaths prevented or </a:t>
                </a:r>
                <a:r>
                  <a:rPr lang="en-US"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rPr>
                  <a:t>postponed</a:t>
                </a:r>
              </a:p>
            </c:rich>
          </c:tx>
          <c:layout/>
          <c:overlay val="0"/>
        </c:title>
        <c:numFmt formatCode="#,##0" sourceLinked="0"/>
        <c:majorTickMark val="out"/>
        <c:minorTickMark val="none"/>
        <c:tickLblPos val="nextTo"/>
        <c:txPr>
          <a:bodyPr/>
          <a:lstStyle/>
          <a:p>
            <a:pPr>
              <a:defRPr sz="1100" b="0">
                <a:latin typeface="Times New Roman" panose="02020603050405020304" pitchFamily="18" charset="0"/>
                <a:cs typeface="Times New Roman" panose="02020603050405020304" pitchFamily="18" charset="0"/>
              </a:defRPr>
            </a:pPr>
            <a:endParaRPr lang="en-US"/>
          </a:p>
        </c:txPr>
        <c:crossAx val="609102512"/>
        <c:crosses val="autoZero"/>
        <c:crossBetween val="between"/>
      </c:valAx>
    </c:plotArea>
    <c:legend>
      <c:legendPos val="b"/>
      <c:layout>
        <c:manualLayout>
          <c:xMode val="edge"/>
          <c:yMode val="edge"/>
          <c:x val="0.13136939966490069"/>
          <c:y val="0.62802224746108093"/>
          <c:w val="0.59206672587109976"/>
          <c:h val="0.30703143591607673"/>
        </c:manualLayout>
      </c:layout>
      <c:overlay val="0"/>
      <c:txPr>
        <a:bodyPr/>
        <a:lstStyle/>
        <a:p>
          <a:pPr>
            <a:defRPr sz="10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5"/>
          <c:order val="0"/>
          <c:tx>
            <c:strRef>
              <c:f>Figure16!$A$7</c:f>
              <c:strCache>
                <c:ptCount val="1"/>
                <c:pt idx="0">
                  <c:v>Diabetes </c:v>
                </c:pt>
              </c:strCache>
            </c:strRef>
          </c:tx>
          <c:cat>
            <c:numRef>
              <c:f>Figure16!$B$1:$S$1</c:f>
              <c:numCache>
                <c:formatCode>General</c:formatCode>
                <c:ptCount val="18"/>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numCache>
            </c:numRef>
          </c:cat>
          <c:val>
            <c:numRef>
              <c:f>Figure16!$B$7:$S$7</c:f>
              <c:numCache>
                <c:formatCode>#,##0</c:formatCode>
                <c:ptCount val="18"/>
                <c:pt idx="0" formatCode="General">
                  <c:v>0</c:v>
                </c:pt>
                <c:pt idx="1">
                  <c:v>-52.944293099840053</c:v>
                </c:pt>
                <c:pt idx="2">
                  <c:v>167.12202314623619</c:v>
                </c:pt>
                <c:pt idx="3">
                  <c:v>76.192048713061681</c:v>
                </c:pt>
                <c:pt idx="4">
                  <c:v>-225.06207192353301</c:v>
                </c:pt>
                <c:pt idx="5">
                  <c:v>-426.55929061858001</c:v>
                </c:pt>
                <c:pt idx="6">
                  <c:v>-244.46061443257881</c:v>
                </c:pt>
                <c:pt idx="7">
                  <c:v>486.26938738749112</c:v>
                </c:pt>
                <c:pt idx="8">
                  <c:v>1423.2576685639531</c:v>
                </c:pt>
                <c:pt idx="9">
                  <c:v>3220.5359832837212</c:v>
                </c:pt>
                <c:pt idx="10">
                  <c:v>4471.0413339788684</c:v>
                </c:pt>
                <c:pt idx="11">
                  <c:v>6987.2116688161714</c:v>
                </c:pt>
                <c:pt idx="12">
                  <c:v>9636.7044494760175</c:v>
                </c:pt>
                <c:pt idx="13">
                  <c:v>11615.999805681569</c:v>
                </c:pt>
                <c:pt idx="14">
                  <c:v>17561.612732222711</c:v>
                </c:pt>
                <c:pt idx="15">
                  <c:v>24092.605262990131</c:v>
                </c:pt>
                <c:pt idx="16">
                  <c:v>27110.603658873071</c:v>
                </c:pt>
                <c:pt idx="17">
                  <c:v>29515.423473516981</c:v>
                </c:pt>
              </c:numCache>
            </c:numRef>
          </c:val>
          <c:smooth val="0"/>
        </c:ser>
        <c:ser>
          <c:idx val="4"/>
          <c:order val="1"/>
          <c:tx>
            <c:strRef>
              <c:f>Figure16!$A$6</c:f>
              <c:strCache>
                <c:ptCount val="1"/>
                <c:pt idx="0">
                  <c:v>BMI</c:v>
                </c:pt>
              </c:strCache>
            </c:strRef>
          </c:tx>
          <c:cat>
            <c:numRef>
              <c:f>Figure16!$B$1:$S$1</c:f>
              <c:numCache>
                <c:formatCode>General</c:formatCode>
                <c:ptCount val="18"/>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numCache>
            </c:numRef>
          </c:cat>
          <c:val>
            <c:numRef>
              <c:f>Figure16!$B$6:$S$6</c:f>
              <c:numCache>
                <c:formatCode>#,##0</c:formatCode>
                <c:ptCount val="18"/>
                <c:pt idx="0" formatCode="General">
                  <c:v>0</c:v>
                </c:pt>
                <c:pt idx="1">
                  <c:v>-24.465771898601329</c:v>
                </c:pt>
                <c:pt idx="2">
                  <c:v>75.228270248110533</c:v>
                </c:pt>
                <c:pt idx="3">
                  <c:v>87.979371446878588</c:v>
                </c:pt>
                <c:pt idx="4">
                  <c:v>168.99919878690011</c:v>
                </c:pt>
                <c:pt idx="5">
                  <c:v>348.66740781936068</c:v>
                </c:pt>
                <c:pt idx="6">
                  <c:v>655.25825517844339</c:v>
                </c:pt>
                <c:pt idx="7">
                  <c:v>967.11580759726405</c:v>
                </c:pt>
                <c:pt idx="8">
                  <c:v>1478.42544535926</c:v>
                </c:pt>
                <c:pt idx="9">
                  <c:v>2289.1251451775961</c:v>
                </c:pt>
                <c:pt idx="10">
                  <c:v>3031.35011150841</c:v>
                </c:pt>
                <c:pt idx="11">
                  <c:v>3766.30304152692</c:v>
                </c:pt>
                <c:pt idx="12">
                  <c:v>5001.4578201258628</c:v>
                </c:pt>
                <c:pt idx="13">
                  <c:v>5938.4458074607619</c:v>
                </c:pt>
                <c:pt idx="14">
                  <c:v>7770.6402374175041</c:v>
                </c:pt>
                <c:pt idx="15">
                  <c:v>9934.7542311404468</c:v>
                </c:pt>
                <c:pt idx="16">
                  <c:v>11195.069659397441</c:v>
                </c:pt>
                <c:pt idx="17">
                  <c:v>13253.81991304961</c:v>
                </c:pt>
              </c:numCache>
            </c:numRef>
          </c:val>
          <c:smooth val="0"/>
        </c:ser>
        <c:ser>
          <c:idx val="3"/>
          <c:order val="2"/>
          <c:tx>
            <c:strRef>
              <c:f>Figure16!$A$5</c:f>
              <c:strCache>
                <c:ptCount val="1"/>
                <c:pt idx="0">
                  <c:v>Physical inactivity </c:v>
                </c:pt>
              </c:strCache>
            </c:strRef>
          </c:tx>
          <c:cat>
            <c:numRef>
              <c:f>Figure16!$B$1:$S$1</c:f>
              <c:numCache>
                <c:formatCode>General</c:formatCode>
                <c:ptCount val="18"/>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numCache>
            </c:numRef>
          </c:cat>
          <c:val>
            <c:numRef>
              <c:f>Figure16!$B$5:$S$5</c:f>
              <c:numCache>
                <c:formatCode>#,##0</c:formatCode>
                <c:ptCount val="18"/>
                <c:pt idx="0" formatCode="General">
                  <c:v>0</c:v>
                </c:pt>
                <c:pt idx="1">
                  <c:v>0</c:v>
                </c:pt>
                <c:pt idx="2">
                  <c:v>0</c:v>
                </c:pt>
                <c:pt idx="3">
                  <c:v>-14.542085901544761</c:v>
                </c:pt>
                <c:pt idx="4">
                  <c:v>-49.09775655122791</c:v>
                </c:pt>
                <c:pt idx="5">
                  <c:v>-110.657723347919</c:v>
                </c:pt>
                <c:pt idx="6">
                  <c:v>-190.14880662837541</c:v>
                </c:pt>
                <c:pt idx="7">
                  <c:v>-265.8995021342177</c:v>
                </c:pt>
                <c:pt idx="8">
                  <c:v>-414.07097664199961</c:v>
                </c:pt>
                <c:pt idx="9">
                  <c:v>-599.57212572437822</c:v>
                </c:pt>
                <c:pt idx="10">
                  <c:v>-789.66061323047643</c:v>
                </c:pt>
                <c:pt idx="11">
                  <c:v>-1065.4812136300479</c:v>
                </c:pt>
                <c:pt idx="12">
                  <c:v>-1495.681828699451</c:v>
                </c:pt>
                <c:pt idx="13">
                  <c:v>-1783.58365615557</c:v>
                </c:pt>
                <c:pt idx="14">
                  <c:v>-2279.7634872766448</c:v>
                </c:pt>
                <c:pt idx="15">
                  <c:v>-2822.9457631962209</c:v>
                </c:pt>
                <c:pt idx="16">
                  <c:v>-3250.4760410886652</c:v>
                </c:pt>
                <c:pt idx="17">
                  <c:v>-3924.368071995968</c:v>
                </c:pt>
              </c:numCache>
            </c:numRef>
          </c:val>
          <c:smooth val="0"/>
        </c:ser>
        <c:ser>
          <c:idx val="0"/>
          <c:order val="3"/>
          <c:tx>
            <c:strRef>
              <c:f>Figure16!$A$2</c:f>
              <c:strCache>
                <c:ptCount val="1"/>
                <c:pt idx="0">
                  <c:v>Smoking </c:v>
                </c:pt>
              </c:strCache>
            </c:strRef>
          </c:tx>
          <c:cat>
            <c:numRef>
              <c:f>Figure16!$B$1:$S$1</c:f>
              <c:numCache>
                <c:formatCode>General</c:formatCode>
                <c:ptCount val="18"/>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numCache>
            </c:numRef>
          </c:cat>
          <c:val>
            <c:numRef>
              <c:f>Figure16!$B$2:$S$2</c:f>
              <c:numCache>
                <c:formatCode>#,##0</c:formatCode>
                <c:ptCount val="18"/>
                <c:pt idx="0" formatCode="General">
                  <c:v>0</c:v>
                </c:pt>
                <c:pt idx="1">
                  <c:v>18.117421253783089</c:v>
                </c:pt>
                <c:pt idx="2">
                  <c:v>-148.65469389197241</c:v>
                </c:pt>
                <c:pt idx="3">
                  <c:v>-389.9826494501898</c:v>
                </c:pt>
                <c:pt idx="4">
                  <c:v>-779.58935383086452</c:v>
                </c:pt>
                <c:pt idx="5">
                  <c:v>-1627.6578510670411</c:v>
                </c:pt>
                <c:pt idx="6">
                  <c:v>-1565.8645207823899</c:v>
                </c:pt>
                <c:pt idx="7">
                  <c:v>-2211.73818531909</c:v>
                </c:pt>
                <c:pt idx="8">
                  <c:v>-3191.1949281387951</c:v>
                </c:pt>
                <c:pt idx="9">
                  <c:v>-4102.2772409803147</c:v>
                </c:pt>
                <c:pt idx="10">
                  <c:v>-4312.8012151961411</c:v>
                </c:pt>
                <c:pt idx="11">
                  <c:v>-6175.5418115409284</c:v>
                </c:pt>
                <c:pt idx="12">
                  <c:v>-7429.8788025119957</c:v>
                </c:pt>
                <c:pt idx="13">
                  <c:v>-8808.9811620325581</c:v>
                </c:pt>
                <c:pt idx="14">
                  <c:v>-11015.998583434181</c:v>
                </c:pt>
                <c:pt idx="15">
                  <c:v>-13230.39244715438</c:v>
                </c:pt>
                <c:pt idx="16">
                  <c:v>-15877.897600130549</c:v>
                </c:pt>
                <c:pt idx="17">
                  <c:v>-19299.178271393299</c:v>
                </c:pt>
              </c:numCache>
            </c:numRef>
          </c:val>
          <c:smooth val="0"/>
        </c:ser>
        <c:ser>
          <c:idx val="1"/>
          <c:order val="4"/>
          <c:tx>
            <c:strRef>
              <c:f>Figure16!$A$3</c:f>
              <c:strCache>
                <c:ptCount val="1"/>
                <c:pt idx="0">
                  <c:v>Systolic Blood Pressure </c:v>
                </c:pt>
              </c:strCache>
            </c:strRef>
          </c:tx>
          <c:cat>
            <c:numRef>
              <c:f>Figure16!$B$1:$S$1</c:f>
              <c:numCache>
                <c:formatCode>General</c:formatCode>
                <c:ptCount val="18"/>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numCache>
            </c:numRef>
          </c:cat>
          <c:val>
            <c:numRef>
              <c:f>Figure16!$B$3:$S$3</c:f>
              <c:numCache>
                <c:formatCode>#,##0</c:formatCode>
                <c:ptCount val="18"/>
                <c:pt idx="0" formatCode="General">
                  <c:v>0</c:v>
                </c:pt>
                <c:pt idx="1">
                  <c:v>57.551640642934927</c:v>
                </c:pt>
                <c:pt idx="2">
                  <c:v>-224.96702156473339</c:v>
                </c:pt>
                <c:pt idx="3">
                  <c:v>-524.87556159926839</c:v>
                </c:pt>
                <c:pt idx="4">
                  <c:v>-1177.7621295109579</c:v>
                </c:pt>
                <c:pt idx="5">
                  <c:v>-2205.2427651742591</c:v>
                </c:pt>
                <c:pt idx="6">
                  <c:v>-3399.9552703300342</c:v>
                </c:pt>
                <c:pt idx="7">
                  <c:v>-4423.8332031367408</c:v>
                </c:pt>
                <c:pt idx="8">
                  <c:v>-6540.8468648156731</c:v>
                </c:pt>
                <c:pt idx="9">
                  <c:v>-9104.9182736135153</c:v>
                </c:pt>
                <c:pt idx="10">
                  <c:v>-11622.853229520881</c:v>
                </c:pt>
                <c:pt idx="11">
                  <c:v>-15287.3697902656</c:v>
                </c:pt>
                <c:pt idx="12">
                  <c:v>-21005.55753203946</c:v>
                </c:pt>
                <c:pt idx="13">
                  <c:v>-24594.45855872536</c:v>
                </c:pt>
                <c:pt idx="14">
                  <c:v>-30939.370627342181</c:v>
                </c:pt>
                <c:pt idx="15">
                  <c:v>-37775.438840950221</c:v>
                </c:pt>
                <c:pt idx="16">
                  <c:v>-42952.11816026771</c:v>
                </c:pt>
                <c:pt idx="17">
                  <c:v>-51269.851730567592</c:v>
                </c:pt>
              </c:numCache>
            </c:numRef>
          </c:val>
          <c:smooth val="0"/>
        </c:ser>
        <c:ser>
          <c:idx val="2"/>
          <c:order val="5"/>
          <c:tx>
            <c:strRef>
              <c:f>Figure16!$A$4</c:f>
              <c:strCache>
                <c:ptCount val="1"/>
                <c:pt idx="0">
                  <c:v>Total Cholesterol </c:v>
                </c:pt>
              </c:strCache>
            </c:strRef>
          </c:tx>
          <c:cat>
            <c:numRef>
              <c:f>Figure16!$B$1:$S$1</c:f>
              <c:numCache>
                <c:formatCode>General</c:formatCode>
                <c:ptCount val="18"/>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numCache>
            </c:numRef>
          </c:cat>
          <c:val>
            <c:numRef>
              <c:f>Figure16!$B$4:$S$4</c:f>
              <c:numCache>
                <c:formatCode>#,##0</c:formatCode>
                <c:ptCount val="18"/>
                <c:pt idx="0" formatCode="General">
                  <c:v>0</c:v>
                </c:pt>
                <c:pt idx="1">
                  <c:v>69.17846613725078</c:v>
                </c:pt>
                <c:pt idx="2">
                  <c:v>-270.30767143269873</c:v>
                </c:pt>
                <c:pt idx="3">
                  <c:v>-630.40849541520447</c:v>
                </c:pt>
                <c:pt idx="4">
                  <c:v>-1413.9999171214899</c:v>
                </c:pt>
                <c:pt idx="5">
                  <c:v>-2646.5140395218241</c:v>
                </c:pt>
                <c:pt idx="6">
                  <c:v>-4078.6543744894821</c:v>
                </c:pt>
                <c:pt idx="7">
                  <c:v>-5304.7907759147774</c:v>
                </c:pt>
                <c:pt idx="8">
                  <c:v>-8235.9533044431591</c:v>
                </c:pt>
                <c:pt idx="9">
                  <c:v>-11877.878111454689</c:v>
                </c:pt>
                <c:pt idx="10">
                  <c:v>-15028.236819418769</c:v>
                </c:pt>
                <c:pt idx="11">
                  <c:v>-19620.439572525749</c:v>
                </c:pt>
                <c:pt idx="12">
                  <c:v>-26790.583725341639</c:v>
                </c:pt>
                <c:pt idx="13">
                  <c:v>-31198.844580168479</c:v>
                </c:pt>
                <c:pt idx="14">
                  <c:v>-39063.200846097257</c:v>
                </c:pt>
                <c:pt idx="15">
                  <c:v>-47496.760913049111</c:v>
                </c:pt>
                <c:pt idx="16">
                  <c:v>-57506.867188380093</c:v>
                </c:pt>
                <c:pt idx="17">
                  <c:v>-68787.177210321752</c:v>
                </c:pt>
              </c:numCache>
            </c:numRef>
          </c:val>
          <c:smooth val="0"/>
        </c:ser>
        <c:dLbls>
          <c:showLegendKey val="0"/>
          <c:showVal val="0"/>
          <c:showCatName val="0"/>
          <c:showSerName val="0"/>
          <c:showPercent val="0"/>
          <c:showBubbleSize val="0"/>
        </c:dLbls>
        <c:marker val="1"/>
        <c:smooth val="0"/>
        <c:axId val="609115568"/>
        <c:axId val="609103600"/>
      </c:lineChart>
      <c:catAx>
        <c:axId val="609115568"/>
        <c:scaling>
          <c:orientation val="minMax"/>
        </c:scaling>
        <c:delete val="0"/>
        <c:axPos val="b"/>
        <c:numFmt formatCode="General" sourceLinked="1"/>
        <c:majorTickMark val="out"/>
        <c:minorTickMark val="in"/>
        <c:tickLblPos val="low"/>
        <c:txPr>
          <a:bodyPr/>
          <a:lstStyle/>
          <a:p>
            <a:pPr>
              <a:defRPr sz="1050">
                <a:latin typeface="Times New Roman" panose="02020603050405020304" pitchFamily="18" charset="0"/>
                <a:cs typeface="Times New Roman" panose="02020603050405020304" pitchFamily="18" charset="0"/>
              </a:defRPr>
            </a:pPr>
            <a:endParaRPr lang="en-US"/>
          </a:p>
        </c:txPr>
        <c:crossAx val="609103600"/>
        <c:crosses val="autoZero"/>
        <c:auto val="1"/>
        <c:lblAlgn val="ctr"/>
        <c:lblOffset val="100"/>
        <c:noMultiLvlLbl val="0"/>
      </c:catAx>
      <c:valAx>
        <c:axId val="609103600"/>
        <c:scaling>
          <c:orientation val="minMax"/>
          <c:max val="40000"/>
        </c:scaling>
        <c:delete val="0"/>
        <c:axPos val="l"/>
        <c:title>
          <c:tx>
            <c:rich>
              <a:bodyPr rot="-5400000" vert="horz"/>
              <a:lstStyle/>
              <a:p>
                <a:pPr>
                  <a:defRPr sz="1100" b="0">
                    <a:latin typeface="Times New Roman" panose="02020603050405020304" pitchFamily="18" charset="0"/>
                    <a:cs typeface="Times New Roman" panose="02020603050405020304" pitchFamily="18" charset="0"/>
                  </a:defRPr>
                </a:pPr>
                <a:r>
                  <a:rPr lang="en-US" sz="1100" b="0">
                    <a:latin typeface="Times New Roman" panose="02020603050405020304" pitchFamily="18" charset="0"/>
                    <a:cs typeface="Times New Roman" panose="02020603050405020304" pitchFamily="18" charset="0"/>
                  </a:rPr>
                  <a:t>Number of deaths prevented or postponed</a:t>
                </a:r>
              </a:p>
            </c:rich>
          </c:tx>
          <c:layout/>
          <c:overlay val="0"/>
        </c:title>
        <c:numFmt formatCode="#,##0" sourceLinked="0"/>
        <c:majorTickMark val="out"/>
        <c:minorTickMark val="none"/>
        <c:tickLblPos val="nextTo"/>
        <c:txPr>
          <a:bodyPr/>
          <a:lstStyle/>
          <a:p>
            <a:pPr>
              <a:defRPr sz="1100">
                <a:latin typeface="Times New Roman" panose="02020603050405020304" pitchFamily="18" charset="0"/>
                <a:cs typeface="Times New Roman" panose="02020603050405020304" pitchFamily="18" charset="0"/>
              </a:defRPr>
            </a:pPr>
            <a:endParaRPr lang="en-US"/>
          </a:p>
        </c:txPr>
        <c:crossAx val="609115568"/>
        <c:crosses val="autoZero"/>
        <c:crossBetween val="between"/>
        <c:majorUnit val="15000"/>
      </c:valAx>
    </c:plotArea>
    <c:legend>
      <c:legendPos val="b"/>
      <c:layout/>
      <c:overlay val="0"/>
      <c:txPr>
        <a:bodyPr/>
        <a:lstStyle/>
        <a:p>
          <a:pPr>
            <a:defRPr sz="105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1600" b="1" i="0" u="none" strike="noStrike" kern="1200" baseline="0">
                <a:solidFill>
                  <a:prstClr val="black"/>
                </a:solidFill>
                <a:latin typeface="+mn-lt"/>
                <a:ea typeface="+mn-ea"/>
                <a:cs typeface="+mn-cs"/>
              </a:defRPr>
            </a:pPr>
            <a:r>
              <a:rPr lang="en-US" sz="1600" b="1" i="0" u="none" strike="noStrike" kern="1200" baseline="0" dirty="0">
                <a:solidFill>
                  <a:prstClr val="black"/>
                </a:solidFill>
                <a:latin typeface="+mn-lt"/>
                <a:ea typeface="+mn-ea"/>
                <a:cs typeface="+mn-cs"/>
              </a:rPr>
              <a:t>Figure  </a:t>
            </a:r>
            <a:r>
              <a:rPr lang="en-US" sz="1600" b="1" i="0" u="none" strike="noStrike" kern="1200" baseline="0" dirty="0" smtClean="0">
                <a:solidFill>
                  <a:prstClr val="black"/>
                </a:solidFill>
                <a:latin typeface="+mn-lt"/>
                <a:ea typeface="+mn-ea"/>
                <a:cs typeface="+mn-cs"/>
              </a:rPr>
              <a:t>16: </a:t>
            </a:r>
            <a:r>
              <a:rPr lang="en-US" sz="1600" b="1" i="0" u="none" strike="noStrike" kern="1200" baseline="0" dirty="0">
                <a:solidFill>
                  <a:prstClr val="black"/>
                </a:solidFill>
                <a:latin typeface="+mn-lt"/>
                <a:ea typeface="+mn-ea"/>
                <a:cs typeface="+mn-cs"/>
              </a:rPr>
              <a:t>Cataract Surgery and vision problem  </a:t>
            </a:r>
          </a:p>
        </c:rich>
      </c:tx>
      <c:layout/>
      <c:overlay val="0"/>
    </c:title>
    <c:autoTitleDeleted val="0"/>
    <c:plotArea>
      <c:layout/>
      <c:lineChart>
        <c:grouping val="standard"/>
        <c:varyColors val="0"/>
        <c:ser>
          <c:idx val="0"/>
          <c:order val="0"/>
          <c:tx>
            <c:strRef>
              <c:f>'Figure 17'!$B$32</c:f>
              <c:strCache>
                <c:ptCount val="1"/>
                <c:pt idx="0">
                  <c:v>Current vision problem (-0.91%)</c:v>
                </c:pt>
              </c:strCache>
            </c:strRef>
          </c:tx>
          <c:dLbls>
            <c:dLbl>
              <c:idx val="0"/>
              <c:layout>
                <c:manualLayout>
                  <c:x val="-2.1505376344086027E-2"/>
                  <c:y val="-3.350083752093802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8"/>
              <c:layout>
                <c:manualLayout>
                  <c:x val="-1.6542597187758485E-3"/>
                  <c:y val="3.126744835287548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8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'Figure 17'!$A$33:$A$51</c:f>
              <c:numCache>
                <c:formatCode>General</c:formatCode>
                <c:ptCount val="1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numCache>
            </c:numRef>
          </c:cat>
          <c:val>
            <c:numRef>
              <c:f>'Figure 17'!$B$33:$B$51</c:f>
              <c:numCache>
                <c:formatCode>0%</c:formatCode>
                <c:ptCount val="19"/>
                <c:pt idx="0">
                  <c:v>0.39548620000000401</c:v>
                </c:pt>
                <c:pt idx="1">
                  <c:v>0.38564620000000038</c:v>
                </c:pt>
                <c:pt idx="2">
                  <c:v>0.37147920000000201</c:v>
                </c:pt>
                <c:pt idx="3">
                  <c:v>0.38141020000000264</c:v>
                </c:pt>
                <c:pt idx="4">
                  <c:v>0.37133200000000038</c:v>
                </c:pt>
                <c:pt idx="5">
                  <c:v>0.34729739999999998</c:v>
                </c:pt>
                <c:pt idx="6">
                  <c:v>0.34719490000000008</c:v>
                </c:pt>
                <c:pt idx="7">
                  <c:v>0.32585670000000355</c:v>
                </c:pt>
                <c:pt idx="8">
                  <c:v>0.335607600000002</c:v>
                </c:pt>
                <c:pt idx="9">
                  <c:v>0.33235520000000235</c:v>
                </c:pt>
                <c:pt idx="10">
                  <c:v>0.326673500000002</c:v>
                </c:pt>
                <c:pt idx="11">
                  <c:v>0.29276220000000008</c:v>
                </c:pt>
                <c:pt idx="12">
                  <c:v>0.26518750000000002</c:v>
                </c:pt>
                <c:pt idx="13">
                  <c:v>0.25246290000000032</c:v>
                </c:pt>
                <c:pt idx="14">
                  <c:v>0.24934750000000044</c:v>
                </c:pt>
                <c:pt idx="15">
                  <c:v>0.24803040000000126</c:v>
                </c:pt>
                <c:pt idx="16">
                  <c:v>0.25506120000000004</c:v>
                </c:pt>
                <c:pt idx="17">
                  <c:v>0.24284359999999999</c:v>
                </c:pt>
                <c:pt idx="18">
                  <c:v>0.24294600000000163</c:v>
                </c:pt>
              </c:numCache>
            </c:numRef>
          </c:val>
          <c:smooth val="0"/>
        </c:ser>
        <c:ser>
          <c:idx val="1"/>
          <c:order val="1"/>
          <c:tx>
            <c:strRef>
              <c:f>'Figure 17'!$C$32</c:f>
              <c:strCache>
                <c:ptCount val="1"/>
                <c:pt idx="0">
                  <c:v>Cataract Surgery (0.82%)</c:v>
                </c:pt>
              </c:strCache>
            </c:strRef>
          </c:tx>
          <c:dLbls>
            <c:dLbl>
              <c:idx val="0"/>
              <c:layout>
                <c:manualLayout>
                  <c:x val="-2.1505376344086027E-2"/>
                  <c:y val="-2.9034059184812954E-2"/>
                </c:manualLayout>
              </c:layout>
              <c:spPr/>
              <c:txPr>
                <a:bodyPr/>
                <a:lstStyle/>
                <a:p>
                  <a:pPr>
                    <a:defRPr sz="1800"/>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8"/>
              <c:layout>
                <c:manualLayout>
                  <c:x val="-1.3234077750206782E-2"/>
                  <c:y val="3.1267448352875489E-2"/>
                </c:manualLayout>
              </c:layout>
              <c:spPr/>
              <c:txPr>
                <a:bodyPr/>
                <a:lstStyle/>
                <a:p>
                  <a:pPr>
                    <a:defRPr sz="1800"/>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'Figure 17'!$A$33:$A$51</c:f>
              <c:numCache>
                <c:formatCode>General</c:formatCode>
                <c:ptCount val="1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numCache>
            </c:numRef>
          </c:cat>
          <c:val>
            <c:numRef>
              <c:f>'Figure 17'!$C$33:$C$51</c:f>
              <c:numCache>
                <c:formatCode>0%</c:formatCode>
                <c:ptCount val="19"/>
                <c:pt idx="0">
                  <c:v>0.19806219999999999</c:v>
                </c:pt>
                <c:pt idx="1">
                  <c:v>0.1952719</c:v>
                </c:pt>
                <c:pt idx="2">
                  <c:v>0.20200480000000001</c:v>
                </c:pt>
                <c:pt idx="3">
                  <c:v>0.20726980000000098</c:v>
                </c:pt>
                <c:pt idx="4">
                  <c:v>0.19828830000000044</c:v>
                </c:pt>
                <c:pt idx="5">
                  <c:v>0.20914679999999999</c:v>
                </c:pt>
                <c:pt idx="6">
                  <c:v>0.21709010000000106</c:v>
                </c:pt>
                <c:pt idx="7">
                  <c:v>0.22905780000000001</c:v>
                </c:pt>
                <c:pt idx="8">
                  <c:v>0.23443020000000106</c:v>
                </c:pt>
                <c:pt idx="9">
                  <c:v>0.24251790000000106</c:v>
                </c:pt>
                <c:pt idx="10">
                  <c:v>0.25303019999999998</c:v>
                </c:pt>
                <c:pt idx="11">
                  <c:v>0.26274749999999997</c:v>
                </c:pt>
                <c:pt idx="12">
                  <c:v>0.27614270000000002</c:v>
                </c:pt>
                <c:pt idx="13">
                  <c:v>0.28611630000000032</c:v>
                </c:pt>
                <c:pt idx="14">
                  <c:v>0.29823450000000001</c:v>
                </c:pt>
                <c:pt idx="15">
                  <c:v>0.30731670000000344</c:v>
                </c:pt>
                <c:pt idx="16">
                  <c:v>0.31236560000000235</c:v>
                </c:pt>
                <c:pt idx="17">
                  <c:v>0.31688850000000407</c:v>
                </c:pt>
                <c:pt idx="18">
                  <c:v>0.32518190000000236</c:v>
                </c:pt>
              </c:numCache>
            </c:numRef>
          </c:val>
          <c:smooth val="0"/>
        </c:ser>
        <c:ser>
          <c:idx val="2"/>
          <c:order val="2"/>
          <c:tx>
            <c:strRef>
              <c:f>'Figure 17'!$D$32</c:f>
              <c:strCache>
                <c:ptCount val="1"/>
                <c:pt idx="0">
                  <c:v>Macular degeneration (0.13%)</c:v>
                </c:pt>
              </c:strCache>
            </c:strRef>
          </c:tx>
          <c:dLbls>
            <c:dLbl>
              <c:idx val="1"/>
              <c:layout>
                <c:manualLayout>
                  <c:x val="-2.9776674937965274E-2"/>
                  <c:y val="-3.126744835287540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8"/>
              <c:layout>
                <c:manualLayout>
                  <c:x val="-6.6170388751033912E-3"/>
                  <c:y val="-2.903405918481295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8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'Figure 17'!$A$33:$A$51</c:f>
              <c:numCache>
                <c:formatCode>General</c:formatCode>
                <c:ptCount val="1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numCache>
            </c:numRef>
          </c:cat>
          <c:val>
            <c:numRef>
              <c:f>'Figure 17'!$D$33:$D$51</c:f>
              <c:numCache>
                <c:formatCode>0%</c:formatCode>
                <c:ptCount val="19"/>
                <c:pt idx="1">
                  <c:v>1.3660000000000089E-2</c:v>
                </c:pt>
                <c:pt idx="2">
                  <c:v>1.20988E-2</c:v>
                </c:pt>
                <c:pt idx="3">
                  <c:v>1.0512199999999999E-2</c:v>
                </c:pt>
                <c:pt idx="4">
                  <c:v>1.4358699999999978E-2</c:v>
                </c:pt>
                <c:pt idx="5">
                  <c:v>1.5457E-2</c:v>
                </c:pt>
                <c:pt idx="6">
                  <c:v>2.0719600000000001E-2</c:v>
                </c:pt>
                <c:pt idx="7">
                  <c:v>1.964240000000015E-2</c:v>
                </c:pt>
                <c:pt idx="8">
                  <c:v>1.8241800000000117E-2</c:v>
                </c:pt>
                <c:pt idx="9">
                  <c:v>1.4787500000000021E-2</c:v>
                </c:pt>
                <c:pt idx="10">
                  <c:v>1.9141100000000143E-2</c:v>
                </c:pt>
                <c:pt idx="11">
                  <c:v>2.5029200000000001E-2</c:v>
                </c:pt>
                <c:pt idx="12">
                  <c:v>2.8350799999999978E-2</c:v>
                </c:pt>
                <c:pt idx="13">
                  <c:v>2.5957399999999999E-2</c:v>
                </c:pt>
                <c:pt idx="14">
                  <c:v>2.4721699999999978E-2</c:v>
                </c:pt>
                <c:pt idx="15">
                  <c:v>2.9548599999999987E-2</c:v>
                </c:pt>
                <c:pt idx="16">
                  <c:v>3.1593900000000015E-2</c:v>
                </c:pt>
                <c:pt idx="17">
                  <c:v>3.2402400000000005E-2</c:v>
                </c:pt>
                <c:pt idx="18">
                  <c:v>3.5187599999999999E-2</c:v>
                </c:pt>
              </c:numCache>
            </c:numRef>
          </c:val>
          <c:smooth val="0"/>
        </c:ser>
        <c:dLbls>
          <c:showLegendKey val="0"/>
          <c:showVal val="0"/>
          <c:showCatName val="0"/>
          <c:showSerName val="0"/>
          <c:showPercent val="0"/>
          <c:showBubbleSize val="0"/>
        </c:dLbls>
        <c:marker val="1"/>
        <c:smooth val="0"/>
        <c:axId val="611115424"/>
        <c:axId val="611111072"/>
      </c:lineChart>
      <c:catAx>
        <c:axId val="611115424"/>
        <c:scaling>
          <c:orientation val="minMax"/>
        </c:scaling>
        <c:delete val="0"/>
        <c:axPos val="b"/>
        <c:numFmt formatCode="General" sourceLinked="1"/>
        <c:majorTickMark val="out"/>
        <c:minorTickMark val="none"/>
        <c:tickLblPos val="nextTo"/>
        <c:txPr>
          <a:bodyPr/>
          <a:lstStyle/>
          <a:p>
            <a:pPr>
              <a:defRPr sz="1600"/>
            </a:pPr>
            <a:endParaRPr lang="en-US"/>
          </a:p>
        </c:txPr>
        <c:crossAx val="611111072"/>
        <c:crosses val="autoZero"/>
        <c:auto val="1"/>
        <c:lblAlgn val="ctr"/>
        <c:lblOffset val="100"/>
        <c:noMultiLvlLbl val="0"/>
      </c:catAx>
      <c:valAx>
        <c:axId val="611111072"/>
        <c:scaling>
          <c:orientation val="minMax"/>
        </c:scaling>
        <c:delete val="0"/>
        <c:axPos val="l"/>
        <c:numFmt formatCode="0%" sourceLinked="1"/>
        <c:majorTickMark val="out"/>
        <c:minorTickMark val="none"/>
        <c:tickLblPos val="nextTo"/>
        <c:txPr>
          <a:bodyPr/>
          <a:lstStyle/>
          <a:p>
            <a:pPr>
              <a:defRPr sz="1600"/>
            </a:pPr>
            <a:endParaRPr lang="en-US"/>
          </a:p>
        </c:txPr>
        <c:crossAx val="611115424"/>
        <c:crosses val="autoZero"/>
        <c:crossBetween val="between"/>
      </c:valAx>
    </c:plotArea>
    <c:legend>
      <c:legendPos val="b"/>
      <c:layout/>
      <c:overlay val="0"/>
      <c:txPr>
        <a:bodyPr/>
        <a:lstStyle/>
        <a:p>
          <a:pPr>
            <a:defRPr sz="1600"/>
          </a:pPr>
          <a:endParaRPr lang="en-US"/>
        </a:p>
      </c:txPr>
    </c:legend>
    <c:plotVisOnly val="1"/>
    <c:dispBlanksAs val="gap"/>
    <c:showDLblsOverMax val="0"/>
  </c:chart>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'Figure 16-updated'!$A$2</c:f>
              <c:strCache>
                <c:ptCount val="1"/>
                <c:pt idx="0">
                  <c:v>Ischemic Heart Disease Treatments</c:v>
                </c:pt>
              </c:strCache>
            </c:strRef>
          </c:tx>
          <c:invertIfNegative val="0"/>
          <c:dPt>
            <c:idx val="1"/>
            <c:invertIfNegative val="0"/>
            <c:bubble3D val="0"/>
            <c:spPr>
              <a:noFill/>
            </c:spPr>
          </c:dPt>
          <c:cat>
            <c:strRef>
              <c:f>'Figure 16-updated'!$A$2:$A$5</c:f>
              <c:strCache>
                <c:ptCount val="4"/>
                <c:pt idx="0">
                  <c:v>Ischemic Heart Disease Treatments</c:v>
                </c:pt>
                <c:pt idx="1">
                  <c:v>Vision Treatment</c:v>
                </c:pt>
                <c:pt idx="2">
                  <c:v>Other</c:v>
                </c:pt>
                <c:pt idx="3">
                  <c:v>Total</c:v>
                </c:pt>
              </c:strCache>
            </c:strRef>
          </c:cat>
          <c:val>
            <c:numRef>
              <c:f>'Figure 16-updated'!$B$2:$B$5</c:f>
              <c:numCache>
                <c:formatCode>General</c:formatCode>
                <c:ptCount val="4"/>
                <c:pt idx="0">
                  <c:v>0.26</c:v>
                </c:pt>
                <c:pt idx="1">
                  <c:v>0.26</c:v>
                </c:pt>
                <c:pt idx="2">
                  <c:v>0</c:v>
                </c:pt>
                <c:pt idx="3">
                  <c:v>0</c:v>
                </c:pt>
              </c:numCache>
            </c:numRef>
          </c:val>
        </c:ser>
        <c:ser>
          <c:idx val="1"/>
          <c:order val="1"/>
          <c:spPr>
            <a:noFill/>
          </c:spPr>
          <c:invertIfNegative val="0"/>
          <c:dPt>
            <c:idx val="1"/>
            <c:invertIfNegative val="0"/>
            <c:bubble3D val="0"/>
            <c:spPr>
              <a:solidFill>
                <a:schemeClr val="accent1"/>
              </a:solidFill>
            </c:spPr>
          </c:dPt>
          <c:cat>
            <c:strRef>
              <c:f>'Figure 16-updated'!$A$2:$A$5</c:f>
              <c:strCache>
                <c:ptCount val="4"/>
                <c:pt idx="0">
                  <c:v>Ischemic Heart Disease Treatments</c:v>
                </c:pt>
                <c:pt idx="1">
                  <c:v>Vision Treatment</c:v>
                </c:pt>
                <c:pt idx="2">
                  <c:v>Other</c:v>
                </c:pt>
                <c:pt idx="3">
                  <c:v>Total</c:v>
                </c:pt>
              </c:strCache>
            </c:strRef>
          </c:cat>
          <c:val>
            <c:numRef>
              <c:f>'Figure 16-updated'!$C$2:$C$5</c:f>
              <c:numCache>
                <c:formatCode>0.00</c:formatCode>
                <c:ptCount val="4"/>
                <c:pt idx="0">
                  <c:v>0</c:v>
                </c:pt>
                <c:pt idx="1">
                  <c:v>0.08</c:v>
                </c:pt>
                <c:pt idx="2" formatCode="General">
                  <c:v>0.34</c:v>
                </c:pt>
                <c:pt idx="3" formatCode="General">
                  <c:v>0</c:v>
                </c:pt>
              </c:numCache>
            </c:numRef>
          </c:val>
        </c:ser>
        <c:ser>
          <c:idx val="2"/>
          <c:order val="2"/>
          <c:invertIfNegative val="0"/>
          <c:dPt>
            <c:idx val="2"/>
            <c:invertIfNegative val="0"/>
            <c:bubble3D val="0"/>
            <c:spPr>
              <a:solidFill>
                <a:schemeClr val="accent1"/>
              </a:solidFill>
            </c:spPr>
          </c:dPt>
          <c:dPt>
            <c:idx val="3"/>
            <c:invertIfNegative val="0"/>
            <c:bubble3D val="0"/>
            <c:spPr>
              <a:solidFill>
                <a:schemeClr val="accent1">
                  <a:lumMod val="50000"/>
                </a:schemeClr>
              </a:solidFill>
            </c:spPr>
          </c:dPt>
          <c:cat>
            <c:strRef>
              <c:f>'Figure 16-updated'!$A$2:$A$5</c:f>
              <c:strCache>
                <c:ptCount val="4"/>
                <c:pt idx="0">
                  <c:v>Ischemic Heart Disease Treatments</c:v>
                </c:pt>
                <c:pt idx="1">
                  <c:v>Vision Treatment</c:v>
                </c:pt>
                <c:pt idx="2">
                  <c:v>Other</c:v>
                </c:pt>
                <c:pt idx="3">
                  <c:v>Total</c:v>
                </c:pt>
              </c:strCache>
            </c:strRef>
          </c:cat>
          <c:val>
            <c:numRef>
              <c:f>'Figure 16-updated'!$D$2:$D$5</c:f>
              <c:numCache>
                <c:formatCode>General</c:formatCode>
                <c:ptCount val="4"/>
                <c:pt idx="0">
                  <c:v>0</c:v>
                </c:pt>
                <c:pt idx="1">
                  <c:v>0</c:v>
                </c:pt>
                <c:pt idx="2">
                  <c:v>1.43</c:v>
                </c:pt>
                <c:pt idx="3">
                  <c:v>1.77</c:v>
                </c:pt>
              </c:numCache>
            </c:numRef>
          </c:val>
        </c:ser>
        <c:dLbls>
          <c:showLegendKey val="0"/>
          <c:showVal val="0"/>
          <c:showCatName val="0"/>
          <c:showSerName val="0"/>
          <c:showPercent val="0"/>
          <c:showBubbleSize val="0"/>
        </c:dLbls>
        <c:gapWidth val="150"/>
        <c:overlap val="100"/>
        <c:axId val="611114880"/>
        <c:axId val="611117600"/>
      </c:barChart>
      <c:catAx>
        <c:axId val="611114880"/>
        <c:scaling>
          <c:orientation val="minMax"/>
        </c:scaling>
        <c:delete val="0"/>
        <c:axPos val="b"/>
        <c:numFmt formatCode="General" sourceLinked="0"/>
        <c:majorTickMark val="out"/>
        <c:minorTickMark val="none"/>
        <c:tickLblPos val="nextTo"/>
        <c:txPr>
          <a:bodyPr/>
          <a:lstStyle/>
          <a:p>
            <a:pPr>
              <a:defRPr sz="1050" b="1">
                <a:solidFill>
                  <a:srgbClr val="002060"/>
                </a:solidFill>
                <a:latin typeface="Times New Roman" panose="02020603050405020304" pitchFamily="18" charset="0"/>
                <a:cs typeface="Times New Roman" panose="02020603050405020304" pitchFamily="18" charset="0"/>
              </a:defRPr>
            </a:pPr>
            <a:endParaRPr lang="en-US"/>
          </a:p>
        </c:txPr>
        <c:crossAx val="611117600"/>
        <c:crosses val="autoZero"/>
        <c:auto val="1"/>
        <c:lblAlgn val="ctr"/>
        <c:lblOffset val="100"/>
        <c:noMultiLvlLbl val="0"/>
      </c:catAx>
      <c:valAx>
        <c:axId val="611117600"/>
        <c:scaling>
          <c:orientation val="minMax"/>
        </c:scaling>
        <c:delete val="0"/>
        <c:axPos val="l"/>
        <c:title>
          <c:tx>
            <c:rich>
              <a:bodyPr rot="-5400000" vert="horz"/>
              <a:lstStyle/>
              <a:p>
                <a:pPr>
                  <a:defRPr sz="1050" b="1">
                    <a:latin typeface="Times New Roman" pitchFamily="18" charset="0"/>
                    <a:cs typeface="Times New Roman" pitchFamily="18" charset="0"/>
                  </a:defRPr>
                </a:pPr>
                <a:r>
                  <a:rPr lang="en-US" sz="1050" b="1">
                    <a:latin typeface="Times New Roman" pitchFamily="18" charset="0"/>
                    <a:cs typeface="Times New Roman" pitchFamily="18" charset="0"/>
                  </a:rPr>
                  <a:t>Disability Free Life Expectancy gain(years)</a:t>
                </a:r>
              </a:p>
              <a:p>
                <a:pPr>
                  <a:defRPr sz="1050" b="1">
                    <a:latin typeface="Times New Roman" pitchFamily="18" charset="0"/>
                    <a:cs typeface="Times New Roman" pitchFamily="18" charset="0"/>
                  </a:defRPr>
                </a:pPr>
                <a:endParaRPr lang="en-US" sz="1050" b="1">
                  <a:latin typeface="Times New Roman" pitchFamily="18" charset="0"/>
                  <a:cs typeface="Times New Roman" pitchFamily="18" charset="0"/>
                </a:endParaRPr>
              </a:p>
            </c:rich>
          </c:tx>
          <c:layout/>
          <c:overlay val="0"/>
        </c:title>
        <c:numFmt formatCode="#,##0.00" sourceLinked="0"/>
        <c:majorTickMark val="out"/>
        <c:minorTickMark val="none"/>
        <c:tickLblPos val="nextTo"/>
        <c:txPr>
          <a:bodyPr/>
          <a:lstStyle/>
          <a:p>
            <a:pPr>
              <a:defRPr sz="1050" b="1">
                <a:latin typeface="Times New Roman" panose="02020603050405020304" pitchFamily="18" charset="0"/>
                <a:cs typeface="Times New Roman" panose="02020603050405020304" pitchFamily="18" charset="0"/>
              </a:defRPr>
            </a:pPr>
            <a:endParaRPr lang="en-US"/>
          </a:p>
        </c:txPr>
        <c:crossAx val="611114880"/>
        <c:crosses val="autoZero"/>
        <c:crossBetween val="between"/>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056034482758631"/>
          <c:y val="0"/>
          <c:w val="0.49119252873563218"/>
          <c:h val="0.88139140514819625"/>
        </c:manualLayout>
      </c:layout>
      <c:barChart>
        <c:barDir val="bar"/>
        <c:grouping val="clustered"/>
        <c:varyColors val="0"/>
        <c:ser>
          <c:idx val="0"/>
          <c:order val="0"/>
          <c:tx>
            <c:strRef>
              <c:f>'Figure 6-Section2'!$B$24</c:f>
              <c:strCache>
                <c:ptCount val="1"/>
                <c:pt idx="0">
                  <c:v>2006-2009 </c:v>
                </c:pt>
              </c:strCache>
            </c:strRef>
          </c:tx>
          <c:spPr>
            <a:solidFill>
              <a:schemeClr val="bg2">
                <a:lumMod val="50000"/>
              </a:schemeClr>
            </a:solidFill>
          </c:spPr>
          <c:invertIfNegative val="0"/>
          <c:cat>
            <c:strRef>
              <c:f>'Figure 6-Section2'!$A$25:$A$46</c:f>
              <c:strCache>
                <c:ptCount val="22"/>
                <c:pt idx="0">
                  <c:v>Ischemic heart disease</c:v>
                </c:pt>
                <c:pt idx="1">
                  <c:v>Stroke </c:v>
                </c:pt>
                <c:pt idx="3">
                  <c:v>All Other Cancers</c:v>
                </c:pt>
                <c:pt idx="4">
                  <c:v>Malignant neoplasms of trachea, bronchus and lung </c:v>
                </c:pt>
                <c:pt idx="5">
                  <c:v>Malignant neoplasm of breast </c:v>
                </c:pt>
                <c:pt idx="6">
                  <c:v>Malignant neoplasm of prostate </c:v>
                </c:pt>
                <c:pt idx="7">
                  <c:v>Malignant neoplasms of colon, rectum and anus </c:v>
                </c:pt>
                <c:pt idx="10">
                  <c:v>Diabetes mellitus </c:v>
                </c:pt>
                <c:pt idx="12">
                  <c:v>Alzheimer's disease</c:v>
                </c:pt>
                <c:pt idx="13">
                  <c:v>Parkinson's disease </c:v>
                </c:pt>
                <c:pt idx="15">
                  <c:v>Diseases of the respiratory system</c:v>
                </c:pt>
                <c:pt idx="17">
                  <c:v>Rheumatoid Arthritis</c:v>
                </c:pt>
                <c:pt idx="18">
                  <c:v>Non- Rheumatoid Arthritis</c:v>
                </c:pt>
                <c:pt idx="19">
                  <c:v>Broken Hip</c:v>
                </c:pt>
                <c:pt idx="21">
                  <c:v>Diseases of the eye and adnexa</c:v>
                </c:pt>
              </c:strCache>
            </c:strRef>
          </c:cat>
          <c:val>
            <c:numRef>
              <c:f>'Figure 6-Section2'!$B$25:$B$46</c:f>
              <c:numCache>
                <c:formatCode>#,##0</c:formatCode>
                <c:ptCount val="22"/>
                <c:pt idx="0">
                  <c:v>749</c:v>
                </c:pt>
                <c:pt idx="1">
                  <c:v>240</c:v>
                </c:pt>
                <c:pt idx="3">
                  <c:v>530.5020736800044</c:v>
                </c:pt>
                <c:pt idx="4">
                  <c:v>294.8112567683952</c:v>
                </c:pt>
                <c:pt idx="5">
                  <c:v>62.529857658947144</c:v>
                </c:pt>
                <c:pt idx="6">
                  <c:v>68.517550340487716</c:v>
                </c:pt>
                <c:pt idx="7">
                  <c:v>99.998322770933015</c:v>
                </c:pt>
                <c:pt idx="10">
                  <c:v>134.99615011152753</c:v>
                </c:pt>
                <c:pt idx="12">
                  <c:v>209.85318195814668</c:v>
                </c:pt>
                <c:pt idx="13">
                  <c:v>52.592200823606007</c:v>
                </c:pt>
                <c:pt idx="15">
                  <c:v>533.80900785331539</c:v>
                </c:pt>
                <c:pt idx="17">
                  <c:v>5.0750634063437134</c:v>
                </c:pt>
                <c:pt idx="18">
                  <c:v>3.5010834034225375</c:v>
                </c:pt>
                <c:pt idx="19">
                  <c:v>0.47273618878512974</c:v>
                </c:pt>
                <c:pt idx="21" formatCode="#,##0.0">
                  <c:v>0.18833958315247556</c:v>
                </c:pt>
              </c:numCache>
            </c:numRef>
          </c:val>
        </c:ser>
        <c:ser>
          <c:idx val="1"/>
          <c:order val="1"/>
          <c:tx>
            <c:strRef>
              <c:f>'Figure 6-Section2'!$C$24</c:f>
              <c:strCache>
                <c:ptCount val="1"/>
                <c:pt idx="0">
                  <c:v>1991-1994 </c:v>
                </c:pt>
              </c:strCache>
            </c:strRef>
          </c:tx>
          <c:spPr>
            <a:solidFill>
              <a:schemeClr val="accent6">
                <a:lumMod val="60000"/>
                <a:lumOff val="40000"/>
              </a:schemeClr>
            </a:solidFill>
          </c:spPr>
          <c:invertIfNegative val="0"/>
          <c:cat>
            <c:strRef>
              <c:f>'Figure 6-Section2'!$A$25:$A$46</c:f>
              <c:strCache>
                <c:ptCount val="22"/>
                <c:pt idx="0">
                  <c:v>Ischemic heart disease</c:v>
                </c:pt>
                <c:pt idx="1">
                  <c:v>Stroke </c:v>
                </c:pt>
                <c:pt idx="3">
                  <c:v>All Other Cancers</c:v>
                </c:pt>
                <c:pt idx="4">
                  <c:v>Malignant neoplasms of trachea, bronchus and lung </c:v>
                </c:pt>
                <c:pt idx="5">
                  <c:v>Malignant neoplasm of breast </c:v>
                </c:pt>
                <c:pt idx="6">
                  <c:v>Malignant neoplasm of prostate </c:v>
                </c:pt>
                <c:pt idx="7">
                  <c:v>Malignant neoplasms of colon, rectum and anus </c:v>
                </c:pt>
                <c:pt idx="10">
                  <c:v>Diabetes mellitus </c:v>
                </c:pt>
                <c:pt idx="12">
                  <c:v>Alzheimer's disease</c:v>
                </c:pt>
                <c:pt idx="13">
                  <c:v>Parkinson's disease </c:v>
                </c:pt>
                <c:pt idx="15">
                  <c:v>Diseases of the respiratory system</c:v>
                </c:pt>
                <c:pt idx="17">
                  <c:v>Rheumatoid Arthritis</c:v>
                </c:pt>
                <c:pt idx="18">
                  <c:v>Non- Rheumatoid Arthritis</c:v>
                </c:pt>
                <c:pt idx="19">
                  <c:v>Broken Hip</c:v>
                </c:pt>
                <c:pt idx="21">
                  <c:v>Diseases of the eye and adnexa</c:v>
                </c:pt>
              </c:strCache>
            </c:strRef>
          </c:cat>
          <c:val>
            <c:numRef>
              <c:f>'Figure 6-Section2'!$C$25:$C$46</c:f>
              <c:numCache>
                <c:formatCode>#,##0</c:formatCode>
                <c:ptCount val="22"/>
                <c:pt idx="0">
                  <c:v>1250</c:v>
                </c:pt>
                <c:pt idx="1">
                  <c:v>357</c:v>
                </c:pt>
                <c:pt idx="3">
                  <c:v>536.18466463934385</c:v>
                </c:pt>
                <c:pt idx="4">
                  <c:v>304.03793791203123</c:v>
                </c:pt>
                <c:pt idx="5">
                  <c:v>75.097250634678929</c:v>
                </c:pt>
                <c:pt idx="6">
                  <c:v>93.860670911257387</c:v>
                </c:pt>
                <c:pt idx="7">
                  <c:v>129.69082303474391</c:v>
                </c:pt>
                <c:pt idx="10">
                  <c:v>118.17190597423289</c:v>
                </c:pt>
                <c:pt idx="12">
                  <c:v>68.021478030155478</c:v>
                </c:pt>
                <c:pt idx="13">
                  <c:v>23.947065876363489</c:v>
                </c:pt>
                <c:pt idx="15">
                  <c:v>469.40919767235528</c:v>
                </c:pt>
                <c:pt idx="17">
                  <c:v>4.6645175752978707</c:v>
                </c:pt>
                <c:pt idx="18">
                  <c:v>7.3681618596454186</c:v>
                </c:pt>
                <c:pt idx="19">
                  <c:v>0.58306581996436246</c:v>
                </c:pt>
                <c:pt idx="21">
                  <c:v>5.1174897720373655</c:v>
                </c:pt>
              </c:numCache>
            </c:numRef>
          </c:val>
        </c:ser>
        <c:dLbls>
          <c:showLegendKey val="0"/>
          <c:showVal val="0"/>
          <c:showCatName val="0"/>
          <c:showSerName val="0"/>
          <c:showPercent val="0"/>
          <c:showBubbleSize val="0"/>
        </c:dLbls>
        <c:gapWidth val="150"/>
        <c:axId val="575606384"/>
        <c:axId val="575615632"/>
      </c:barChart>
      <c:catAx>
        <c:axId val="575606384"/>
        <c:scaling>
          <c:orientation val="minMax"/>
        </c:scaling>
        <c:delete val="0"/>
        <c:axPos val="l"/>
        <c:numFmt formatCode="General" sourceLinked="0"/>
        <c:majorTickMark val="out"/>
        <c:minorTickMark val="none"/>
        <c:tickLblPos val="nextTo"/>
        <c:txPr>
          <a:bodyPr/>
          <a:lstStyle/>
          <a:p>
            <a:pPr>
              <a:defRPr sz="1570"/>
            </a:pPr>
            <a:endParaRPr lang="en-US"/>
          </a:p>
        </c:txPr>
        <c:crossAx val="575615632"/>
        <c:crosses val="autoZero"/>
        <c:auto val="1"/>
        <c:lblAlgn val="ctr"/>
        <c:lblOffset val="100"/>
        <c:noMultiLvlLbl val="0"/>
      </c:catAx>
      <c:valAx>
        <c:axId val="575615632"/>
        <c:scaling>
          <c:orientation val="minMax"/>
          <c:max val="1600"/>
        </c:scaling>
        <c:delete val="0"/>
        <c:axPos val="b"/>
        <c:numFmt formatCode="#,##0" sourceLinked="1"/>
        <c:majorTickMark val="out"/>
        <c:minorTickMark val="none"/>
        <c:tickLblPos val="nextTo"/>
        <c:txPr>
          <a:bodyPr/>
          <a:lstStyle/>
          <a:p>
            <a:pPr>
              <a:defRPr sz="1500"/>
            </a:pPr>
            <a:endParaRPr lang="en-US"/>
          </a:p>
        </c:txPr>
        <c:crossAx val="575606384"/>
        <c:crosses val="autoZero"/>
        <c:crossBetween val="between"/>
      </c:valAx>
    </c:plotArea>
    <c:legend>
      <c:legendPos val="b"/>
      <c:layout>
        <c:manualLayout>
          <c:xMode val="edge"/>
          <c:yMode val="edge"/>
          <c:x val="5.1989546565299888E-2"/>
          <c:y val="0.92866445810127463"/>
          <c:w val="0.30981401031767669"/>
          <c:h val="5.1010338646693562E-2"/>
        </c:manualLayout>
      </c:layout>
      <c:overlay val="0"/>
      <c:txPr>
        <a:bodyPr/>
        <a:lstStyle/>
        <a:p>
          <a:pPr>
            <a:defRPr sz="1580"/>
          </a:pPr>
          <a:endParaRPr lang="en-US"/>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2400" dirty="0"/>
              <a:t>ADL limitations </a:t>
            </a:r>
          </a:p>
        </c:rich>
      </c:tx>
      <c:layout/>
      <c:overlay val="0"/>
    </c:title>
    <c:autoTitleDeleted val="0"/>
    <c:plotArea>
      <c:layout/>
      <c:lineChart>
        <c:grouping val="standard"/>
        <c:varyColors val="0"/>
        <c:ser>
          <c:idx val="0"/>
          <c:order val="0"/>
          <c:tx>
            <c:strRef>
              <c:f>' Figure 1-Section1'!$B$30</c:f>
              <c:strCache>
                <c:ptCount val="1"/>
                <c:pt idx="0">
                  <c:v>a_walk (-0.34%)</c:v>
                </c:pt>
              </c:strCache>
            </c:strRef>
          </c:tx>
          <c:cat>
            <c:numRef>
              <c:f>' Figure 1-Section1'!$A$31:$A$49</c:f>
              <c:numCache>
                <c:formatCode>General</c:formatCode>
                <c:ptCount val="1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numCache>
            </c:numRef>
          </c:cat>
          <c:val>
            <c:numRef>
              <c:f>' Figure 1-Section1'!$B$31:$B$49</c:f>
              <c:numCache>
                <c:formatCode>0%</c:formatCode>
                <c:ptCount val="19"/>
                <c:pt idx="0">
                  <c:v>0.33971520000000038</c:v>
                </c:pt>
                <c:pt idx="1">
                  <c:v>0.29898300000000338</c:v>
                </c:pt>
                <c:pt idx="2">
                  <c:v>0.27909590000000001</c:v>
                </c:pt>
                <c:pt idx="3">
                  <c:v>0.27463870000000001</c:v>
                </c:pt>
                <c:pt idx="4">
                  <c:v>0.27177480000000032</c:v>
                </c:pt>
                <c:pt idx="5">
                  <c:v>0.2571756</c:v>
                </c:pt>
                <c:pt idx="6">
                  <c:v>0.24068870000000001</c:v>
                </c:pt>
                <c:pt idx="7">
                  <c:v>0.24540490000000501</c:v>
                </c:pt>
                <c:pt idx="8">
                  <c:v>0.25177050000000001</c:v>
                </c:pt>
                <c:pt idx="9">
                  <c:v>0.25515719999999997</c:v>
                </c:pt>
                <c:pt idx="10">
                  <c:v>0.25052740000000001</c:v>
                </c:pt>
                <c:pt idx="11">
                  <c:v>0.25980850000000238</c:v>
                </c:pt>
                <c:pt idx="12">
                  <c:v>0.25431340000000002</c:v>
                </c:pt>
                <c:pt idx="13">
                  <c:v>0.24777540000000484</c:v>
                </c:pt>
                <c:pt idx="14">
                  <c:v>0.24674480000000576</c:v>
                </c:pt>
                <c:pt idx="15">
                  <c:v>0.25039220000000001</c:v>
                </c:pt>
                <c:pt idx="16">
                  <c:v>0.23896620000000626</c:v>
                </c:pt>
                <c:pt idx="17">
                  <c:v>0.25273000000000001</c:v>
                </c:pt>
                <c:pt idx="18">
                  <c:v>0.24706820000000587</c:v>
                </c:pt>
              </c:numCache>
            </c:numRef>
          </c:val>
          <c:smooth val="0"/>
        </c:ser>
        <c:ser>
          <c:idx val="1"/>
          <c:order val="1"/>
          <c:tx>
            <c:strRef>
              <c:f>' Figure 1-Section1'!$C$30</c:f>
              <c:strCache>
                <c:ptCount val="1"/>
                <c:pt idx="0">
                  <c:v>a_bath (-0.35%)</c:v>
                </c:pt>
              </c:strCache>
            </c:strRef>
          </c:tx>
          <c:cat>
            <c:numRef>
              <c:f>' Figure 1-Section1'!$A$31:$A$49</c:f>
              <c:numCache>
                <c:formatCode>General</c:formatCode>
                <c:ptCount val="1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numCache>
            </c:numRef>
          </c:cat>
          <c:val>
            <c:numRef>
              <c:f>' Figure 1-Section1'!$C$31:$C$49</c:f>
              <c:numCache>
                <c:formatCode>0%</c:formatCode>
                <c:ptCount val="19"/>
                <c:pt idx="0">
                  <c:v>0.19381390000000001</c:v>
                </c:pt>
                <c:pt idx="1">
                  <c:v>0.17703740000000534</c:v>
                </c:pt>
                <c:pt idx="2">
                  <c:v>0.17350830000000447</c:v>
                </c:pt>
                <c:pt idx="3">
                  <c:v>0.17354410000000484</c:v>
                </c:pt>
                <c:pt idx="4">
                  <c:v>0.1715305</c:v>
                </c:pt>
                <c:pt idx="5">
                  <c:v>0.16320090000000001</c:v>
                </c:pt>
                <c:pt idx="6">
                  <c:v>0.15508340000000512</c:v>
                </c:pt>
                <c:pt idx="7">
                  <c:v>0.15005930000000481</c:v>
                </c:pt>
                <c:pt idx="8">
                  <c:v>0.15386490000000044</c:v>
                </c:pt>
                <c:pt idx="9">
                  <c:v>0.1498545</c:v>
                </c:pt>
                <c:pt idx="10">
                  <c:v>0.14692590000000041</c:v>
                </c:pt>
                <c:pt idx="11">
                  <c:v>0.14344260000000394</c:v>
                </c:pt>
                <c:pt idx="12">
                  <c:v>0.14159440000000501</c:v>
                </c:pt>
                <c:pt idx="13">
                  <c:v>0.1293851</c:v>
                </c:pt>
                <c:pt idx="14">
                  <c:v>0.1301937</c:v>
                </c:pt>
                <c:pt idx="15">
                  <c:v>0.1308637</c:v>
                </c:pt>
                <c:pt idx="16">
                  <c:v>0.12683649999999999</c:v>
                </c:pt>
                <c:pt idx="17">
                  <c:v>0.12127320000000354</c:v>
                </c:pt>
                <c:pt idx="18">
                  <c:v>0.12703990000000001</c:v>
                </c:pt>
              </c:numCache>
            </c:numRef>
          </c:val>
          <c:smooth val="0"/>
        </c:ser>
        <c:ser>
          <c:idx val="2"/>
          <c:order val="2"/>
          <c:tx>
            <c:strRef>
              <c:f>' Figure 1-Section1'!$D$30</c:f>
              <c:strCache>
                <c:ptCount val="1"/>
                <c:pt idx="0">
                  <c:v>a_transfer (-0.30%) </c:v>
                </c:pt>
              </c:strCache>
            </c:strRef>
          </c:tx>
          <c:cat>
            <c:numRef>
              <c:f>' Figure 1-Section1'!$A$31:$A$49</c:f>
              <c:numCache>
                <c:formatCode>General</c:formatCode>
                <c:ptCount val="1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numCache>
            </c:numRef>
          </c:cat>
          <c:val>
            <c:numRef>
              <c:f>' Figure 1-Section1'!$D$31:$D$49</c:f>
              <c:numCache>
                <c:formatCode>0%</c:formatCode>
                <c:ptCount val="19"/>
                <c:pt idx="0">
                  <c:v>0.19837659999999988</c:v>
                </c:pt>
                <c:pt idx="1">
                  <c:v>0.17691040000000713</c:v>
                </c:pt>
                <c:pt idx="2">
                  <c:v>0.17992190000000041</c:v>
                </c:pt>
                <c:pt idx="3">
                  <c:v>0.17128409999999999</c:v>
                </c:pt>
                <c:pt idx="4">
                  <c:v>0.16758619999999999</c:v>
                </c:pt>
                <c:pt idx="5">
                  <c:v>0.15594490000000738</c:v>
                </c:pt>
                <c:pt idx="6">
                  <c:v>0.14860860000000001</c:v>
                </c:pt>
                <c:pt idx="7">
                  <c:v>0.14327290000000001</c:v>
                </c:pt>
                <c:pt idx="8">
                  <c:v>0.1518555</c:v>
                </c:pt>
                <c:pt idx="9">
                  <c:v>0.14711710000000044</c:v>
                </c:pt>
                <c:pt idx="10">
                  <c:v>0.14588570000000001</c:v>
                </c:pt>
                <c:pt idx="11">
                  <c:v>0.14680420000000041</c:v>
                </c:pt>
                <c:pt idx="12">
                  <c:v>0.1493517</c:v>
                </c:pt>
                <c:pt idx="13">
                  <c:v>0.13888629999999999</c:v>
                </c:pt>
                <c:pt idx="14">
                  <c:v>0.14343850000000041</c:v>
                </c:pt>
                <c:pt idx="15">
                  <c:v>0.1408017</c:v>
                </c:pt>
                <c:pt idx="16">
                  <c:v>0.13142960000000001</c:v>
                </c:pt>
                <c:pt idx="17">
                  <c:v>0.13571550000000004</c:v>
                </c:pt>
                <c:pt idx="18">
                  <c:v>0.1396722</c:v>
                </c:pt>
              </c:numCache>
            </c:numRef>
          </c:val>
          <c:smooth val="0"/>
        </c:ser>
        <c:ser>
          <c:idx val="3"/>
          <c:order val="3"/>
          <c:tx>
            <c:strRef>
              <c:f>' Figure 1-Section1'!$E$30</c:f>
              <c:strCache>
                <c:ptCount val="1"/>
                <c:pt idx="0">
                  <c:v>a_dress (-0.23%)</c:v>
                </c:pt>
              </c:strCache>
            </c:strRef>
          </c:tx>
          <c:cat>
            <c:numRef>
              <c:f>' Figure 1-Section1'!$A$31:$A$49</c:f>
              <c:numCache>
                <c:formatCode>General</c:formatCode>
                <c:ptCount val="1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numCache>
            </c:numRef>
          </c:cat>
          <c:val>
            <c:numRef>
              <c:f>' Figure 1-Section1'!$E$31:$E$49</c:f>
              <c:numCache>
                <c:formatCode>0%</c:formatCode>
                <c:ptCount val="19"/>
                <c:pt idx="0">
                  <c:v>0.12734229999999999</c:v>
                </c:pt>
                <c:pt idx="1">
                  <c:v>0.12413960000000022</c:v>
                </c:pt>
                <c:pt idx="2">
                  <c:v>0.12497610000000277</c:v>
                </c:pt>
                <c:pt idx="3">
                  <c:v>0.12073220000000356</c:v>
                </c:pt>
                <c:pt idx="4">
                  <c:v>0.11968959999999998</c:v>
                </c:pt>
                <c:pt idx="5">
                  <c:v>0.1128663</c:v>
                </c:pt>
                <c:pt idx="6">
                  <c:v>0.10723890000000012</c:v>
                </c:pt>
                <c:pt idx="7">
                  <c:v>0.10397490000000002</c:v>
                </c:pt>
                <c:pt idx="8">
                  <c:v>0.10633650000000019</c:v>
                </c:pt>
                <c:pt idx="9">
                  <c:v>0.10460670000000333</c:v>
                </c:pt>
                <c:pt idx="10">
                  <c:v>0.10218690000000002</c:v>
                </c:pt>
                <c:pt idx="11">
                  <c:v>9.9010500000000001E-2</c:v>
                </c:pt>
                <c:pt idx="12">
                  <c:v>9.8329600000000045E-2</c:v>
                </c:pt>
                <c:pt idx="13">
                  <c:v>9.3047100000000063E-2</c:v>
                </c:pt>
                <c:pt idx="14">
                  <c:v>9.4729300000001265E-2</c:v>
                </c:pt>
                <c:pt idx="15">
                  <c:v>9.5471400000000012E-2</c:v>
                </c:pt>
                <c:pt idx="16">
                  <c:v>8.7836700000000004E-2</c:v>
                </c:pt>
                <c:pt idx="17">
                  <c:v>8.4880000000000025E-2</c:v>
                </c:pt>
                <c:pt idx="18">
                  <c:v>9.2366900000000002E-2</c:v>
                </c:pt>
              </c:numCache>
            </c:numRef>
          </c:val>
          <c:smooth val="0"/>
        </c:ser>
        <c:ser>
          <c:idx val="4"/>
          <c:order val="4"/>
          <c:tx>
            <c:strRef>
              <c:f>' Figure 1-Section1'!$F$30</c:f>
              <c:strCache>
                <c:ptCount val="1"/>
                <c:pt idx="0">
                  <c:v>a_toilet (-0.16%)</c:v>
                </c:pt>
              </c:strCache>
            </c:strRef>
          </c:tx>
          <c:cat>
            <c:numRef>
              <c:f>' Figure 1-Section1'!$A$31:$A$49</c:f>
              <c:numCache>
                <c:formatCode>General</c:formatCode>
                <c:ptCount val="1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numCache>
            </c:numRef>
          </c:cat>
          <c:val>
            <c:numRef>
              <c:f>' Figure 1-Section1'!$F$31:$F$49</c:f>
              <c:numCache>
                <c:formatCode>0%</c:formatCode>
                <c:ptCount val="19"/>
                <c:pt idx="0">
                  <c:v>0.10538309999999998</c:v>
                </c:pt>
                <c:pt idx="1">
                  <c:v>9.4545300000001747E-2</c:v>
                </c:pt>
                <c:pt idx="2">
                  <c:v>9.5459200000000022E-2</c:v>
                </c:pt>
                <c:pt idx="3">
                  <c:v>9.5280299999999998E-2</c:v>
                </c:pt>
                <c:pt idx="4">
                  <c:v>9.6936100000000025E-2</c:v>
                </c:pt>
                <c:pt idx="5">
                  <c:v>9.2567300000000227E-2</c:v>
                </c:pt>
                <c:pt idx="6">
                  <c:v>8.6176500000000003E-2</c:v>
                </c:pt>
                <c:pt idx="7">
                  <c:v>8.5584300000000266E-2</c:v>
                </c:pt>
                <c:pt idx="8">
                  <c:v>8.8253800000000243E-2</c:v>
                </c:pt>
                <c:pt idx="9">
                  <c:v>8.6100600000000041E-2</c:v>
                </c:pt>
                <c:pt idx="10">
                  <c:v>8.3965100000000265E-2</c:v>
                </c:pt>
                <c:pt idx="11">
                  <c:v>8.1113500000000005E-2</c:v>
                </c:pt>
                <c:pt idx="12">
                  <c:v>8.16471E-2</c:v>
                </c:pt>
                <c:pt idx="13">
                  <c:v>7.4980400000000114E-2</c:v>
                </c:pt>
                <c:pt idx="14">
                  <c:v>7.5869199999999998E-2</c:v>
                </c:pt>
                <c:pt idx="15">
                  <c:v>7.6604000000000005E-2</c:v>
                </c:pt>
                <c:pt idx="16">
                  <c:v>6.9256500000000012E-2</c:v>
                </c:pt>
                <c:pt idx="17">
                  <c:v>7.2054599999999996E-2</c:v>
                </c:pt>
                <c:pt idx="18">
                  <c:v>7.5660400000000003E-2</c:v>
                </c:pt>
              </c:numCache>
            </c:numRef>
          </c:val>
          <c:smooth val="0"/>
        </c:ser>
        <c:ser>
          <c:idx val="5"/>
          <c:order val="5"/>
          <c:tx>
            <c:strRef>
              <c:f>' Figure 1-Section1'!$G$30</c:f>
              <c:strCache>
                <c:ptCount val="1"/>
                <c:pt idx="0">
                  <c:v>a_eat (-0.11%)</c:v>
                </c:pt>
              </c:strCache>
            </c:strRef>
          </c:tx>
          <c:cat>
            <c:numRef>
              <c:f>' Figure 1-Section1'!$A$31:$A$49</c:f>
              <c:numCache>
                <c:formatCode>General</c:formatCode>
                <c:ptCount val="1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numCache>
            </c:numRef>
          </c:cat>
          <c:val>
            <c:numRef>
              <c:f>' Figure 1-Section1'!$G$31:$G$49</c:f>
              <c:numCache>
                <c:formatCode>0%</c:formatCode>
                <c:ptCount val="19"/>
                <c:pt idx="0">
                  <c:v>6.3381300000000002E-2</c:v>
                </c:pt>
                <c:pt idx="1">
                  <c:v>5.3216500000000014E-2</c:v>
                </c:pt>
                <c:pt idx="2">
                  <c:v>5.4422900000002133E-2</c:v>
                </c:pt>
                <c:pt idx="3">
                  <c:v>5.4731700000000133E-2</c:v>
                </c:pt>
                <c:pt idx="4">
                  <c:v>5.3930600000000023E-2</c:v>
                </c:pt>
                <c:pt idx="5">
                  <c:v>4.9542900000000112E-2</c:v>
                </c:pt>
                <c:pt idx="6">
                  <c:v>5.1571899999999955E-2</c:v>
                </c:pt>
                <c:pt idx="7">
                  <c:v>4.9903200000000134E-2</c:v>
                </c:pt>
                <c:pt idx="8">
                  <c:v>5.0894000000000113E-2</c:v>
                </c:pt>
                <c:pt idx="9">
                  <c:v>5.0196600000002388E-2</c:v>
                </c:pt>
                <c:pt idx="10">
                  <c:v>4.7885799999999999E-2</c:v>
                </c:pt>
                <c:pt idx="11">
                  <c:v>4.7710300000000434E-2</c:v>
                </c:pt>
                <c:pt idx="12">
                  <c:v>4.6472899999999998E-2</c:v>
                </c:pt>
                <c:pt idx="13">
                  <c:v>4.2374100000000012E-2</c:v>
                </c:pt>
                <c:pt idx="14">
                  <c:v>4.0141699999999995E-2</c:v>
                </c:pt>
                <c:pt idx="15">
                  <c:v>4.2594800000000002E-2</c:v>
                </c:pt>
                <c:pt idx="16">
                  <c:v>3.7748400000000001E-2</c:v>
                </c:pt>
                <c:pt idx="17">
                  <c:v>4.0097700000000104E-2</c:v>
                </c:pt>
                <c:pt idx="18">
                  <c:v>3.9846300000000091E-2</c:v>
                </c:pt>
              </c:numCache>
            </c:numRef>
          </c:val>
          <c:smooth val="0"/>
        </c:ser>
        <c:dLbls>
          <c:showLegendKey val="0"/>
          <c:showVal val="0"/>
          <c:showCatName val="0"/>
          <c:showSerName val="0"/>
          <c:showPercent val="0"/>
          <c:showBubbleSize val="0"/>
        </c:dLbls>
        <c:marker val="1"/>
        <c:smooth val="0"/>
        <c:axId val="613199744"/>
        <c:axId val="639343648"/>
      </c:lineChart>
      <c:catAx>
        <c:axId val="613199744"/>
        <c:scaling>
          <c:orientation val="minMax"/>
        </c:scaling>
        <c:delete val="0"/>
        <c:axPos val="b"/>
        <c:numFmt formatCode="General" sourceLinked="1"/>
        <c:majorTickMark val="out"/>
        <c:minorTickMark val="none"/>
        <c:tickLblPos val="nextTo"/>
        <c:txPr>
          <a:bodyPr/>
          <a:lstStyle/>
          <a:p>
            <a:pPr>
              <a:defRPr sz="1800" b="0"/>
            </a:pPr>
            <a:endParaRPr lang="en-US"/>
          </a:p>
        </c:txPr>
        <c:crossAx val="639343648"/>
        <c:crosses val="autoZero"/>
        <c:auto val="1"/>
        <c:lblAlgn val="ctr"/>
        <c:lblOffset val="100"/>
        <c:noMultiLvlLbl val="0"/>
      </c:catAx>
      <c:valAx>
        <c:axId val="639343648"/>
        <c:scaling>
          <c:orientation val="minMax"/>
        </c:scaling>
        <c:delete val="0"/>
        <c:axPos val="l"/>
        <c:majorGridlines/>
        <c:numFmt formatCode="0%" sourceLinked="1"/>
        <c:majorTickMark val="out"/>
        <c:minorTickMark val="none"/>
        <c:tickLblPos val="nextTo"/>
        <c:txPr>
          <a:bodyPr/>
          <a:lstStyle/>
          <a:p>
            <a:pPr>
              <a:defRPr sz="1800"/>
            </a:pPr>
            <a:endParaRPr lang="en-US"/>
          </a:p>
        </c:txPr>
        <c:crossAx val="613199744"/>
        <c:crosses val="autoZero"/>
        <c:crossBetween val="between"/>
      </c:valAx>
    </c:plotArea>
    <c:legend>
      <c:legendPos val="r"/>
      <c:layout>
        <c:manualLayout>
          <c:xMode val="edge"/>
          <c:yMode val="edge"/>
          <c:x val="0.72127813631508408"/>
          <c:y val="0.31709331915993688"/>
          <c:w val="0.27096853918685976"/>
          <c:h val="0.47688004627543873"/>
        </c:manualLayout>
      </c:layout>
      <c:overlay val="0"/>
      <c:txPr>
        <a:bodyPr/>
        <a:lstStyle/>
        <a:p>
          <a:pPr>
            <a:defRPr sz="1600"/>
          </a:pPr>
          <a:endParaRPr lang="en-US"/>
        </a:p>
      </c:txPr>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en-US" sz="2400" b="1" i="0" u="none" strike="noStrike" kern="1200" baseline="0">
                <a:solidFill>
                  <a:prstClr val="black"/>
                </a:solidFill>
                <a:latin typeface="+mn-lt"/>
                <a:ea typeface="+mn-ea"/>
                <a:cs typeface="+mn-cs"/>
              </a:defRPr>
            </a:pPr>
            <a:r>
              <a:rPr lang="en-US" sz="2400" b="1" i="0" u="none" strike="noStrike" kern="1200" baseline="0">
                <a:solidFill>
                  <a:prstClr val="black"/>
                </a:solidFill>
                <a:latin typeface="+mn-lt"/>
                <a:ea typeface="+mn-ea"/>
                <a:cs typeface="+mn-cs"/>
              </a:rPr>
              <a:t>IADL limitations</a:t>
            </a:r>
          </a:p>
        </c:rich>
      </c:tx>
      <c:layout/>
      <c:overlay val="0"/>
    </c:title>
    <c:autoTitleDeleted val="0"/>
    <c:plotArea>
      <c:layout/>
      <c:lineChart>
        <c:grouping val="standard"/>
        <c:varyColors val="0"/>
        <c:ser>
          <c:idx val="0"/>
          <c:order val="0"/>
          <c:tx>
            <c:strRef>
              <c:f>' Figure 1-Section1'!$B$3</c:f>
              <c:strCache>
                <c:ptCount val="1"/>
                <c:pt idx="0">
                  <c:v>ia_heavy (-0.41%)</c:v>
                </c:pt>
              </c:strCache>
            </c:strRef>
          </c:tx>
          <c:cat>
            <c:numRef>
              <c:f>' Figure 1-Section1'!$A$4:$A$22</c:f>
              <c:numCache>
                <c:formatCode>General</c:formatCode>
                <c:ptCount val="1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numCache>
            </c:numRef>
          </c:cat>
          <c:val>
            <c:numRef>
              <c:f>' Figure 1-Section1'!$B$4:$B$22</c:f>
              <c:numCache>
                <c:formatCode>0%</c:formatCode>
                <c:ptCount val="19"/>
                <c:pt idx="0">
                  <c:v>0.40098350000000038</c:v>
                </c:pt>
                <c:pt idx="1">
                  <c:v>0.38757270000001465</c:v>
                </c:pt>
                <c:pt idx="2">
                  <c:v>0.37334200000000872</c:v>
                </c:pt>
                <c:pt idx="3">
                  <c:v>0.37366460000000912</c:v>
                </c:pt>
                <c:pt idx="4">
                  <c:v>0.35991660000001147</c:v>
                </c:pt>
                <c:pt idx="5">
                  <c:v>0.3447369000000004</c:v>
                </c:pt>
                <c:pt idx="6">
                  <c:v>0.33179840000000038</c:v>
                </c:pt>
                <c:pt idx="7">
                  <c:v>0.33048450000001783</c:v>
                </c:pt>
                <c:pt idx="8">
                  <c:v>0.33779060000000038</c:v>
                </c:pt>
                <c:pt idx="9">
                  <c:v>0.34260550000000034</c:v>
                </c:pt>
                <c:pt idx="10">
                  <c:v>0.34945700000000041</c:v>
                </c:pt>
                <c:pt idx="11">
                  <c:v>0.34619950000000033</c:v>
                </c:pt>
                <c:pt idx="12">
                  <c:v>0.33902600000001465</c:v>
                </c:pt>
                <c:pt idx="13">
                  <c:v>0.3342045000000094</c:v>
                </c:pt>
                <c:pt idx="14">
                  <c:v>0.32506310000000038</c:v>
                </c:pt>
                <c:pt idx="15">
                  <c:v>0.32465810000000844</c:v>
                </c:pt>
                <c:pt idx="16">
                  <c:v>0.33031010000001465</c:v>
                </c:pt>
                <c:pt idx="17">
                  <c:v>0.31164320000000001</c:v>
                </c:pt>
                <c:pt idx="18">
                  <c:v>0.32011440000001024</c:v>
                </c:pt>
              </c:numCache>
            </c:numRef>
          </c:val>
          <c:smooth val="0"/>
        </c:ser>
        <c:ser>
          <c:idx val="1"/>
          <c:order val="1"/>
          <c:tx>
            <c:strRef>
              <c:f>' Figure 1-Section1'!$C$3</c:f>
              <c:strCache>
                <c:ptCount val="1"/>
                <c:pt idx="0">
                  <c:v>ia_shop (-0.35%)</c:v>
                </c:pt>
              </c:strCache>
            </c:strRef>
          </c:tx>
          <c:cat>
            <c:numRef>
              <c:f>' Figure 1-Section1'!$A$4:$A$22</c:f>
              <c:numCache>
                <c:formatCode>General</c:formatCode>
                <c:ptCount val="1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numCache>
            </c:numRef>
          </c:cat>
          <c:val>
            <c:numRef>
              <c:f>' Figure 1-Section1'!$C$4:$C$22</c:f>
              <c:numCache>
                <c:formatCode>0%</c:formatCode>
                <c:ptCount val="19"/>
                <c:pt idx="0">
                  <c:v>0.21693520000000682</c:v>
                </c:pt>
                <c:pt idx="1">
                  <c:v>0.21280140000000144</c:v>
                </c:pt>
                <c:pt idx="2">
                  <c:v>0.19949690000000456</c:v>
                </c:pt>
                <c:pt idx="3">
                  <c:v>0.20000530000000041</c:v>
                </c:pt>
                <c:pt idx="4">
                  <c:v>0.19463100000000014</c:v>
                </c:pt>
                <c:pt idx="5">
                  <c:v>0.17997250000000001</c:v>
                </c:pt>
                <c:pt idx="6">
                  <c:v>0.17466409999999999</c:v>
                </c:pt>
                <c:pt idx="7">
                  <c:v>0.17361940000000478</c:v>
                </c:pt>
                <c:pt idx="8">
                  <c:v>0.1698521000000002</c:v>
                </c:pt>
                <c:pt idx="9">
                  <c:v>0.17602119999999999</c:v>
                </c:pt>
                <c:pt idx="10">
                  <c:v>0.17595330000000475</c:v>
                </c:pt>
                <c:pt idx="11">
                  <c:v>0.17337079999999988</c:v>
                </c:pt>
                <c:pt idx="12">
                  <c:v>0.16679610000000294</c:v>
                </c:pt>
                <c:pt idx="13">
                  <c:v>0.15976570000000503</c:v>
                </c:pt>
                <c:pt idx="14">
                  <c:v>0.15716759999999999</c:v>
                </c:pt>
                <c:pt idx="15">
                  <c:v>0.16090960000000026</c:v>
                </c:pt>
                <c:pt idx="16">
                  <c:v>0.15898170000000394</c:v>
                </c:pt>
                <c:pt idx="17">
                  <c:v>0.14995020000000456</c:v>
                </c:pt>
                <c:pt idx="18">
                  <c:v>0.15044750000000529</c:v>
                </c:pt>
              </c:numCache>
            </c:numRef>
          </c:val>
          <c:smooth val="0"/>
        </c:ser>
        <c:ser>
          <c:idx val="2"/>
          <c:order val="2"/>
          <c:tx>
            <c:strRef>
              <c:f>' Figure 1-Section1'!$D$3</c:f>
              <c:strCache>
                <c:ptCount val="1"/>
                <c:pt idx="0">
                  <c:v>ia_light (-0.28%)</c:v>
                </c:pt>
              </c:strCache>
            </c:strRef>
          </c:tx>
          <c:cat>
            <c:numRef>
              <c:f>' Figure 1-Section1'!$A$4:$A$22</c:f>
              <c:numCache>
                <c:formatCode>General</c:formatCode>
                <c:ptCount val="1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numCache>
            </c:numRef>
          </c:cat>
          <c:val>
            <c:numRef>
              <c:f>' Figure 1-Section1'!$D$4:$D$22</c:f>
              <c:numCache>
                <c:formatCode>0%</c:formatCode>
                <c:ptCount val="19"/>
                <c:pt idx="0">
                  <c:v>0.19990900000000394</c:v>
                </c:pt>
                <c:pt idx="1">
                  <c:v>0.18666980000000041</c:v>
                </c:pt>
                <c:pt idx="2">
                  <c:v>0.17631690000000041</c:v>
                </c:pt>
                <c:pt idx="3">
                  <c:v>0.17625360000000001</c:v>
                </c:pt>
                <c:pt idx="4">
                  <c:v>0.17398010000000041</c:v>
                </c:pt>
                <c:pt idx="5">
                  <c:v>0.16261340000000041</c:v>
                </c:pt>
                <c:pt idx="6">
                  <c:v>0.15629210000000601</c:v>
                </c:pt>
                <c:pt idx="7">
                  <c:v>0.15462400000000001</c:v>
                </c:pt>
                <c:pt idx="8">
                  <c:v>0.15663650000000001</c:v>
                </c:pt>
                <c:pt idx="9">
                  <c:v>0.16239840000000091</c:v>
                </c:pt>
                <c:pt idx="10">
                  <c:v>0.15950620000000557</c:v>
                </c:pt>
                <c:pt idx="11">
                  <c:v>0.16062029999999997</c:v>
                </c:pt>
                <c:pt idx="12">
                  <c:v>0.15364159999999999</c:v>
                </c:pt>
                <c:pt idx="13">
                  <c:v>0.15081079999999999</c:v>
                </c:pt>
                <c:pt idx="14">
                  <c:v>0.1466443000000045</c:v>
                </c:pt>
                <c:pt idx="15">
                  <c:v>0.15215870000000001</c:v>
                </c:pt>
                <c:pt idx="16">
                  <c:v>0.14255119999999999</c:v>
                </c:pt>
                <c:pt idx="17">
                  <c:v>0.13400500000000001</c:v>
                </c:pt>
                <c:pt idx="18">
                  <c:v>0.14168639999999999</c:v>
                </c:pt>
              </c:numCache>
            </c:numRef>
          </c:val>
          <c:smooth val="0"/>
        </c:ser>
        <c:ser>
          <c:idx val="3"/>
          <c:order val="3"/>
          <c:tx>
            <c:strRef>
              <c:f>' Figure 1-Section1'!$E$3</c:f>
              <c:strCache>
                <c:ptCount val="1"/>
                <c:pt idx="0">
                  <c:v>ia_meal (-0.22%)</c:v>
                </c:pt>
              </c:strCache>
            </c:strRef>
          </c:tx>
          <c:cat>
            <c:numRef>
              <c:f>' Figure 1-Section1'!$A$4:$A$22</c:f>
              <c:numCache>
                <c:formatCode>General</c:formatCode>
                <c:ptCount val="1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numCache>
            </c:numRef>
          </c:cat>
          <c:val>
            <c:numRef>
              <c:f>' Figure 1-Section1'!$E$4:$E$22</c:f>
              <c:numCache>
                <c:formatCode>0%</c:formatCode>
                <c:ptCount val="19"/>
                <c:pt idx="0">
                  <c:v>0.15911940000000677</c:v>
                </c:pt>
                <c:pt idx="1">
                  <c:v>0.15927970000000041</c:v>
                </c:pt>
                <c:pt idx="2">
                  <c:v>0.15330880000000024</c:v>
                </c:pt>
                <c:pt idx="3">
                  <c:v>0.14923280000000044</c:v>
                </c:pt>
                <c:pt idx="4">
                  <c:v>0.15178320000000478</c:v>
                </c:pt>
                <c:pt idx="5">
                  <c:v>0.14474130000000601</c:v>
                </c:pt>
                <c:pt idx="6">
                  <c:v>0.13969139999999999</c:v>
                </c:pt>
                <c:pt idx="7">
                  <c:v>0.1346329</c:v>
                </c:pt>
                <c:pt idx="8">
                  <c:v>0.13332869999999997</c:v>
                </c:pt>
                <c:pt idx="9">
                  <c:v>0.13638890000000001</c:v>
                </c:pt>
                <c:pt idx="10">
                  <c:v>0.14168710000000001</c:v>
                </c:pt>
                <c:pt idx="11">
                  <c:v>0.1378645</c:v>
                </c:pt>
                <c:pt idx="12">
                  <c:v>0.1338665</c:v>
                </c:pt>
                <c:pt idx="13">
                  <c:v>0.12613749999999999</c:v>
                </c:pt>
                <c:pt idx="14">
                  <c:v>0.12804240000000044</c:v>
                </c:pt>
                <c:pt idx="15">
                  <c:v>0.12931970000000001</c:v>
                </c:pt>
                <c:pt idx="16">
                  <c:v>0.12300659999999999</c:v>
                </c:pt>
                <c:pt idx="17">
                  <c:v>0.11761520000000072</c:v>
                </c:pt>
                <c:pt idx="18">
                  <c:v>0.11886339999999998</c:v>
                </c:pt>
              </c:numCache>
            </c:numRef>
          </c:val>
          <c:smooth val="0"/>
        </c:ser>
        <c:ser>
          <c:idx val="4"/>
          <c:order val="4"/>
          <c:tx>
            <c:strRef>
              <c:f>' Figure 1-Section1'!$F$3</c:f>
              <c:strCache>
                <c:ptCount val="1"/>
                <c:pt idx="0">
                  <c:v>ia_money (-0.20%)</c:v>
                </c:pt>
              </c:strCache>
            </c:strRef>
          </c:tx>
          <c:cat>
            <c:numRef>
              <c:f>' Figure 1-Section1'!$A$4:$A$22</c:f>
              <c:numCache>
                <c:formatCode>General</c:formatCode>
                <c:ptCount val="1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numCache>
            </c:numRef>
          </c:cat>
          <c:val>
            <c:numRef>
              <c:f>' Figure 1-Section1'!$F$4:$F$22</c:f>
              <c:numCache>
                <c:formatCode>0%</c:formatCode>
                <c:ptCount val="19"/>
                <c:pt idx="0">
                  <c:v>0.12102030000000009</c:v>
                </c:pt>
                <c:pt idx="1">
                  <c:v>0.13034290000000001</c:v>
                </c:pt>
                <c:pt idx="2">
                  <c:v>0.12689239999999999</c:v>
                </c:pt>
                <c:pt idx="3">
                  <c:v>0.12475570000000327</c:v>
                </c:pt>
                <c:pt idx="4">
                  <c:v>0.12265160000000012</c:v>
                </c:pt>
                <c:pt idx="5">
                  <c:v>0.11901910000000007</c:v>
                </c:pt>
                <c:pt idx="6">
                  <c:v>0.11570780000000007</c:v>
                </c:pt>
                <c:pt idx="7">
                  <c:v>0.11018739999999562</c:v>
                </c:pt>
                <c:pt idx="8">
                  <c:v>0.10791070000000012</c:v>
                </c:pt>
                <c:pt idx="9">
                  <c:v>0.11421930000000001</c:v>
                </c:pt>
                <c:pt idx="10">
                  <c:v>0.11423260000000079</c:v>
                </c:pt>
                <c:pt idx="11">
                  <c:v>0.10987100000000002</c:v>
                </c:pt>
                <c:pt idx="12">
                  <c:v>0.10336140000000002</c:v>
                </c:pt>
                <c:pt idx="13">
                  <c:v>9.8754900000005419E-2</c:v>
                </c:pt>
                <c:pt idx="14">
                  <c:v>9.8527100000004475E-2</c:v>
                </c:pt>
                <c:pt idx="15">
                  <c:v>9.7695800000001068E-2</c:v>
                </c:pt>
                <c:pt idx="16">
                  <c:v>9.6305500000000044E-2</c:v>
                </c:pt>
                <c:pt idx="17">
                  <c:v>9.0715600000000063E-2</c:v>
                </c:pt>
                <c:pt idx="18">
                  <c:v>9.531379999999999E-2</c:v>
                </c:pt>
              </c:numCache>
            </c:numRef>
          </c:val>
          <c:smooth val="0"/>
        </c:ser>
        <c:ser>
          <c:idx val="5"/>
          <c:order val="5"/>
          <c:tx>
            <c:strRef>
              <c:f>' Figure 1-Section1'!$G$3</c:f>
              <c:strCache>
                <c:ptCount val="1"/>
                <c:pt idx="0">
                  <c:v>ia_tele (-0.23%)</c:v>
                </c:pt>
              </c:strCache>
            </c:strRef>
          </c:tx>
          <c:cat>
            <c:numRef>
              <c:f>' Figure 1-Section1'!$A$4:$A$22</c:f>
              <c:numCache>
                <c:formatCode>General</c:formatCode>
                <c:ptCount val="1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numCache>
            </c:numRef>
          </c:cat>
          <c:val>
            <c:numRef>
              <c:f>' Figure 1-Section1'!$G$4:$G$22</c:f>
              <c:numCache>
                <c:formatCode>0%</c:formatCode>
                <c:ptCount val="19"/>
                <c:pt idx="0">
                  <c:v>0.12665499999999988</c:v>
                </c:pt>
                <c:pt idx="1">
                  <c:v>0.12083530000000002</c:v>
                </c:pt>
                <c:pt idx="2">
                  <c:v>0.11539370000000072</c:v>
                </c:pt>
                <c:pt idx="3">
                  <c:v>0.11268750000000001</c:v>
                </c:pt>
                <c:pt idx="4">
                  <c:v>0.107888</c:v>
                </c:pt>
                <c:pt idx="5">
                  <c:v>0.10186149999999998</c:v>
                </c:pt>
                <c:pt idx="6">
                  <c:v>0.10045610000000002</c:v>
                </c:pt>
                <c:pt idx="7">
                  <c:v>9.4789900000000066E-2</c:v>
                </c:pt>
                <c:pt idx="8">
                  <c:v>9.5379900000000004E-2</c:v>
                </c:pt>
                <c:pt idx="9">
                  <c:v>9.8229200000000225E-2</c:v>
                </c:pt>
                <c:pt idx="10">
                  <c:v>9.5779900000000223E-2</c:v>
                </c:pt>
                <c:pt idx="11">
                  <c:v>9.8849000000000201E-2</c:v>
                </c:pt>
                <c:pt idx="12">
                  <c:v>8.9261400000000227E-2</c:v>
                </c:pt>
                <c:pt idx="13">
                  <c:v>8.8947700000000005E-2</c:v>
                </c:pt>
                <c:pt idx="14">
                  <c:v>8.6997000000000047E-2</c:v>
                </c:pt>
                <c:pt idx="15">
                  <c:v>8.687300000000002E-2</c:v>
                </c:pt>
                <c:pt idx="16">
                  <c:v>8.5953700000000022E-2</c:v>
                </c:pt>
                <c:pt idx="17">
                  <c:v>8.3406400000000228E-2</c:v>
                </c:pt>
                <c:pt idx="18">
                  <c:v>8.228640000000001E-2</c:v>
                </c:pt>
              </c:numCache>
            </c:numRef>
          </c:val>
          <c:smooth val="0"/>
        </c:ser>
        <c:dLbls>
          <c:showLegendKey val="0"/>
          <c:showVal val="0"/>
          <c:showCatName val="0"/>
          <c:showSerName val="0"/>
          <c:showPercent val="0"/>
          <c:showBubbleSize val="0"/>
        </c:dLbls>
        <c:marker val="1"/>
        <c:smooth val="0"/>
        <c:axId val="639343104"/>
        <c:axId val="639338208"/>
      </c:lineChart>
      <c:catAx>
        <c:axId val="639343104"/>
        <c:scaling>
          <c:orientation val="minMax"/>
        </c:scaling>
        <c:delete val="0"/>
        <c:axPos val="b"/>
        <c:numFmt formatCode="General" sourceLinked="1"/>
        <c:majorTickMark val="out"/>
        <c:minorTickMark val="none"/>
        <c:tickLblPos val="nextTo"/>
        <c:txPr>
          <a:bodyPr/>
          <a:lstStyle/>
          <a:p>
            <a:pPr>
              <a:defRPr sz="1800" b="0"/>
            </a:pPr>
            <a:endParaRPr lang="en-US"/>
          </a:p>
        </c:txPr>
        <c:crossAx val="639338208"/>
        <c:crosses val="autoZero"/>
        <c:auto val="1"/>
        <c:lblAlgn val="ctr"/>
        <c:lblOffset val="100"/>
        <c:noMultiLvlLbl val="0"/>
      </c:catAx>
      <c:valAx>
        <c:axId val="639338208"/>
        <c:scaling>
          <c:orientation val="minMax"/>
        </c:scaling>
        <c:delete val="0"/>
        <c:axPos val="l"/>
        <c:majorGridlines/>
        <c:numFmt formatCode="0%" sourceLinked="1"/>
        <c:majorTickMark val="out"/>
        <c:minorTickMark val="none"/>
        <c:tickLblPos val="nextTo"/>
        <c:txPr>
          <a:bodyPr/>
          <a:lstStyle/>
          <a:p>
            <a:pPr>
              <a:defRPr sz="1800"/>
            </a:pPr>
            <a:endParaRPr lang="en-US"/>
          </a:p>
        </c:txPr>
        <c:crossAx val="639343104"/>
        <c:crosses val="autoZero"/>
        <c:crossBetween val="between"/>
      </c:valAx>
    </c:plotArea>
    <c:legend>
      <c:legendPos val="r"/>
      <c:layout>
        <c:manualLayout>
          <c:xMode val="edge"/>
          <c:yMode val="edge"/>
          <c:x val="0.75330052493438315"/>
          <c:y val="0.28252211128085297"/>
          <c:w val="0.24511366163975265"/>
          <c:h val="0.51175360892389365"/>
        </c:manualLayout>
      </c:layout>
      <c:overlay val="0"/>
      <c:txPr>
        <a:bodyPr/>
        <a:lstStyle/>
        <a:p>
          <a:pPr>
            <a:defRPr sz="1800"/>
          </a:pPr>
          <a:endParaRPr lang="en-US"/>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1"/>
          <c:tx>
            <c:strRef>
              <c:f>' Figure 2-Section1'!$B$1</c:f>
              <c:strCache>
                <c:ptCount val="1"/>
                <c:pt idx="0">
                  <c:v>&lt; 12 months (-0.07%)</c:v>
                </c:pt>
              </c:strCache>
            </c:strRef>
          </c:tx>
          <c:cat>
            <c:numRef>
              <c:f>' Figure 2-Section1'!$A$2:$A$20</c:f>
              <c:numCache>
                <c:formatCode>General</c:formatCode>
                <c:ptCount val="1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numCache>
            </c:numRef>
          </c:cat>
          <c:val>
            <c:numRef>
              <c:f>' Figure 2-Section1'!$B$2:$B$20</c:f>
              <c:numCache>
                <c:formatCode>0.0%</c:formatCode>
                <c:ptCount val="19"/>
                <c:pt idx="0">
                  <c:v>5.4639399999999998E-2</c:v>
                </c:pt>
                <c:pt idx="1">
                  <c:v>5.5808600000000132E-2</c:v>
                </c:pt>
                <c:pt idx="2">
                  <c:v>5.6179399999999866E-2</c:v>
                </c:pt>
                <c:pt idx="3">
                  <c:v>5.4562000000002012E-2</c:v>
                </c:pt>
                <c:pt idx="4">
                  <c:v>5.2620099999999996E-2</c:v>
                </c:pt>
                <c:pt idx="5">
                  <c:v>5.2956600000000534E-2</c:v>
                </c:pt>
                <c:pt idx="6">
                  <c:v>4.9907500000000014E-2</c:v>
                </c:pt>
                <c:pt idx="7">
                  <c:v>5.3779E-2</c:v>
                </c:pt>
                <c:pt idx="8">
                  <c:v>5.1558699999999999E-2</c:v>
                </c:pt>
                <c:pt idx="9">
                  <c:v>4.8854399999999999E-2</c:v>
                </c:pt>
                <c:pt idx="10">
                  <c:v>5.1007200000000003E-2</c:v>
                </c:pt>
                <c:pt idx="11">
                  <c:v>4.8788300000000014E-2</c:v>
                </c:pt>
                <c:pt idx="12">
                  <c:v>5.2919100000000004E-2</c:v>
                </c:pt>
                <c:pt idx="13">
                  <c:v>4.6164999999999998E-2</c:v>
                </c:pt>
                <c:pt idx="14">
                  <c:v>5.0334500000000004E-2</c:v>
                </c:pt>
                <c:pt idx="15">
                  <c:v>4.6715700000000013E-2</c:v>
                </c:pt>
                <c:pt idx="16">
                  <c:v>4.4853900000000134E-2</c:v>
                </c:pt>
                <c:pt idx="17">
                  <c:v>4.3186400000000014E-2</c:v>
                </c:pt>
                <c:pt idx="18">
                  <c:v>4.5002199999999999E-2</c:v>
                </c:pt>
              </c:numCache>
            </c:numRef>
          </c:val>
          <c:smooth val="0"/>
        </c:ser>
        <c:ser>
          <c:idx val="1"/>
          <c:order val="2"/>
          <c:tx>
            <c:strRef>
              <c:f>' Figure 2-Section1'!$C$1</c:f>
              <c:strCache>
                <c:ptCount val="1"/>
                <c:pt idx="0">
                  <c:v>12 - 24 months (-0.06%)</c:v>
                </c:pt>
              </c:strCache>
            </c:strRef>
          </c:tx>
          <c:cat>
            <c:numRef>
              <c:f>' Figure 2-Section1'!$A$2:$A$20</c:f>
              <c:numCache>
                <c:formatCode>General</c:formatCode>
                <c:ptCount val="1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numCache>
            </c:numRef>
          </c:cat>
          <c:val>
            <c:numRef>
              <c:f>' Figure 2-Section1'!$C$2:$C$20</c:f>
              <c:numCache>
                <c:formatCode>0.0%</c:formatCode>
                <c:ptCount val="19"/>
                <c:pt idx="0">
                  <c:v>5.4292500000000923E-2</c:v>
                </c:pt>
                <c:pt idx="1">
                  <c:v>5.8942599999999998E-2</c:v>
                </c:pt>
                <c:pt idx="2">
                  <c:v>5.5584700000000001E-2</c:v>
                </c:pt>
                <c:pt idx="3">
                  <c:v>5.2362300000001957E-2</c:v>
                </c:pt>
                <c:pt idx="4">
                  <c:v>5.4873200000000434E-2</c:v>
                </c:pt>
                <c:pt idx="5">
                  <c:v>4.9926900000000114E-2</c:v>
                </c:pt>
                <c:pt idx="6">
                  <c:v>5.4958600000000114E-2</c:v>
                </c:pt>
                <c:pt idx="7">
                  <c:v>5.3368100000000002E-2</c:v>
                </c:pt>
                <c:pt idx="8">
                  <c:v>5.3106100000000003E-2</c:v>
                </c:pt>
                <c:pt idx="9">
                  <c:v>5.5337900000000134E-2</c:v>
                </c:pt>
                <c:pt idx="10">
                  <c:v>5.2139100000000001E-2</c:v>
                </c:pt>
                <c:pt idx="11">
                  <c:v>5.3105099999999995E-2</c:v>
                </c:pt>
                <c:pt idx="12">
                  <c:v>4.9818900000001935E-2</c:v>
                </c:pt>
                <c:pt idx="13">
                  <c:v>4.9756500000001952E-2</c:v>
                </c:pt>
                <c:pt idx="14">
                  <c:v>4.7409000000000014E-2</c:v>
                </c:pt>
                <c:pt idx="15">
                  <c:v>4.9061600000000934E-2</c:v>
                </c:pt>
                <c:pt idx="16">
                  <c:v>4.6005600000000001E-2</c:v>
                </c:pt>
                <c:pt idx="17">
                  <c:v>4.5952399999999997E-2</c:v>
                </c:pt>
                <c:pt idx="18">
                  <c:v>4.6545299999999956E-2</c:v>
                </c:pt>
              </c:numCache>
            </c:numRef>
          </c:val>
          <c:smooth val="0"/>
        </c:ser>
        <c:ser>
          <c:idx val="2"/>
          <c:order val="3"/>
          <c:tx>
            <c:strRef>
              <c:f>' Figure 2-Section1'!$D$1</c:f>
              <c:strCache>
                <c:ptCount val="1"/>
                <c:pt idx="0">
                  <c:v>24 -36 months (-0.05%)</c:v>
                </c:pt>
              </c:strCache>
            </c:strRef>
          </c:tx>
          <c:cat>
            <c:numRef>
              <c:f>' Figure 2-Section1'!$A$2:$A$20</c:f>
              <c:numCache>
                <c:formatCode>General</c:formatCode>
                <c:ptCount val="1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numCache>
            </c:numRef>
          </c:cat>
          <c:val>
            <c:numRef>
              <c:f>' Figure 2-Section1'!$D$2:$D$20</c:f>
              <c:numCache>
                <c:formatCode>0.0%</c:formatCode>
                <c:ptCount val="19"/>
                <c:pt idx="0">
                  <c:v>5.5883900000000132E-2</c:v>
                </c:pt>
                <c:pt idx="1">
                  <c:v>5.4450100000000022E-2</c:v>
                </c:pt>
                <c:pt idx="2">
                  <c:v>4.9781100000000023E-2</c:v>
                </c:pt>
                <c:pt idx="3">
                  <c:v>5.5399300000000012E-2</c:v>
                </c:pt>
                <c:pt idx="4">
                  <c:v>5.1038199999999985E-2</c:v>
                </c:pt>
                <c:pt idx="5">
                  <c:v>5.4819400000000934E-2</c:v>
                </c:pt>
                <c:pt idx="6">
                  <c:v>5.2938400000000024E-2</c:v>
                </c:pt>
                <c:pt idx="7">
                  <c:v>5.3698400000000014E-2</c:v>
                </c:pt>
                <c:pt idx="8">
                  <c:v>5.4377400000000534E-2</c:v>
                </c:pt>
                <c:pt idx="9">
                  <c:v>5.0305099999999998E-2</c:v>
                </c:pt>
                <c:pt idx="10">
                  <c:v>5.1148799999999967E-2</c:v>
                </c:pt>
                <c:pt idx="11">
                  <c:v>5.0365700000000013E-2</c:v>
                </c:pt>
                <c:pt idx="12">
                  <c:v>5.0285499999999997E-2</c:v>
                </c:pt>
                <c:pt idx="13">
                  <c:v>5.0623500000000002E-2</c:v>
                </c:pt>
                <c:pt idx="14">
                  <c:v>4.9669600000000112E-2</c:v>
                </c:pt>
                <c:pt idx="15">
                  <c:v>4.4480900000000434E-2</c:v>
                </c:pt>
                <c:pt idx="16">
                  <c:v>4.7395900000000594E-2</c:v>
                </c:pt>
                <c:pt idx="17">
                  <c:v>4.6930799999999995E-2</c:v>
                </c:pt>
                <c:pt idx="18">
                  <c:v>4.4207200000000023E-2</c:v>
                </c:pt>
              </c:numCache>
            </c:numRef>
          </c:val>
          <c:smooth val="0"/>
        </c:ser>
        <c:dLbls>
          <c:showLegendKey val="0"/>
          <c:showVal val="0"/>
          <c:showCatName val="0"/>
          <c:showSerName val="0"/>
          <c:showPercent val="0"/>
          <c:showBubbleSize val="0"/>
        </c:dLbls>
        <c:marker val="1"/>
        <c:smooth val="0"/>
        <c:axId val="575611824"/>
        <c:axId val="575609104"/>
      </c:lineChart>
      <c:lineChart>
        <c:grouping val="standard"/>
        <c:varyColors val="0"/>
        <c:ser>
          <c:idx val="3"/>
          <c:order val="0"/>
          <c:tx>
            <c:strRef>
              <c:f>' Figure 2-Section1'!$E$1</c:f>
              <c:strCache>
                <c:ptCount val="1"/>
                <c:pt idx="0">
                  <c:v>&gt; 36 months (0.18%)</c:v>
                </c:pt>
              </c:strCache>
            </c:strRef>
          </c:tx>
          <c:val>
            <c:numRef>
              <c:f>' Figure 2-Section1'!$E$2:$E$20</c:f>
              <c:numCache>
                <c:formatCode>0.0%</c:formatCode>
                <c:ptCount val="19"/>
                <c:pt idx="0">
                  <c:v>0.83518420000000004</c:v>
                </c:pt>
                <c:pt idx="1">
                  <c:v>0.83079870000001399</c:v>
                </c:pt>
                <c:pt idx="2">
                  <c:v>0.8384549</c:v>
                </c:pt>
                <c:pt idx="3">
                  <c:v>0.83767639999999999</c:v>
                </c:pt>
                <c:pt idx="4">
                  <c:v>0.84146840000000001</c:v>
                </c:pt>
                <c:pt idx="5">
                  <c:v>0.84229710000000002</c:v>
                </c:pt>
                <c:pt idx="6">
                  <c:v>0.84219550000000065</c:v>
                </c:pt>
                <c:pt idx="7">
                  <c:v>0.83915450000000003</c:v>
                </c:pt>
                <c:pt idx="8">
                  <c:v>0.84095770000000003</c:v>
                </c:pt>
                <c:pt idx="9">
                  <c:v>0.84550249999999949</c:v>
                </c:pt>
                <c:pt idx="10">
                  <c:v>0.8457050000000178</c:v>
                </c:pt>
                <c:pt idx="11">
                  <c:v>0.84774090000001545</c:v>
                </c:pt>
                <c:pt idx="12">
                  <c:v>0.84697650000000002</c:v>
                </c:pt>
                <c:pt idx="13">
                  <c:v>0.85345499999999996</c:v>
                </c:pt>
                <c:pt idx="14">
                  <c:v>0.85258689999999959</c:v>
                </c:pt>
                <c:pt idx="15">
                  <c:v>0.85974180000002642</c:v>
                </c:pt>
                <c:pt idx="16">
                  <c:v>0.86174460000002184</c:v>
                </c:pt>
                <c:pt idx="17">
                  <c:v>0.86393039999999999</c:v>
                </c:pt>
                <c:pt idx="18">
                  <c:v>0.86424520000001781</c:v>
                </c:pt>
              </c:numCache>
            </c:numRef>
          </c:val>
          <c:smooth val="0"/>
        </c:ser>
        <c:dLbls>
          <c:showLegendKey val="0"/>
          <c:showVal val="0"/>
          <c:showCatName val="0"/>
          <c:showSerName val="0"/>
          <c:showPercent val="0"/>
          <c:showBubbleSize val="0"/>
        </c:dLbls>
        <c:marker val="1"/>
        <c:smooth val="0"/>
        <c:axId val="575610736"/>
        <c:axId val="575609648"/>
      </c:lineChart>
      <c:catAx>
        <c:axId val="575611824"/>
        <c:scaling>
          <c:orientation val="minMax"/>
        </c:scaling>
        <c:delete val="0"/>
        <c:axPos val="b"/>
        <c:numFmt formatCode="General" sourceLinked="1"/>
        <c:majorTickMark val="out"/>
        <c:minorTickMark val="none"/>
        <c:tickLblPos val="nextTo"/>
        <c:txPr>
          <a:bodyPr/>
          <a:lstStyle/>
          <a:p>
            <a:pPr>
              <a:defRPr sz="1800"/>
            </a:pPr>
            <a:endParaRPr lang="en-US"/>
          </a:p>
        </c:txPr>
        <c:crossAx val="575609104"/>
        <c:crosses val="autoZero"/>
        <c:auto val="1"/>
        <c:lblAlgn val="ctr"/>
        <c:lblOffset val="100"/>
        <c:noMultiLvlLbl val="0"/>
      </c:catAx>
      <c:valAx>
        <c:axId val="575609104"/>
        <c:scaling>
          <c:orientation val="minMax"/>
          <c:max val="9.0000000000000024E-2"/>
          <c:min val="4.0000000000000022E-2"/>
        </c:scaling>
        <c:delete val="0"/>
        <c:axPos val="l"/>
        <c:majorGridlines/>
        <c:title>
          <c:tx>
            <c:rich>
              <a:bodyPr rot="-5400000" vert="horz"/>
              <a:lstStyle/>
              <a:p>
                <a:pPr>
                  <a:defRPr sz="1800"/>
                </a:pPr>
                <a:r>
                  <a:rPr lang="en-US" sz="1800" b="1" i="0" baseline="0" dirty="0"/>
                  <a:t>One, two, or three  years of death (percent)</a:t>
                </a:r>
              </a:p>
            </c:rich>
          </c:tx>
          <c:layout/>
          <c:overlay val="0"/>
        </c:title>
        <c:numFmt formatCode="0%" sourceLinked="0"/>
        <c:majorTickMark val="out"/>
        <c:minorTickMark val="none"/>
        <c:tickLblPos val="nextTo"/>
        <c:txPr>
          <a:bodyPr/>
          <a:lstStyle/>
          <a:p>
            <a:pPr>
              <a:defRPr sz="1800" b="1"/>
            </a:pPr>
            <a:endParaRPr lang="en-US"/>
          </a:p>
        </c:txPr>
        <c:crossAx val="575611824"/>
        <c:crosses val="autoZero"/>
        <c:crossBetween val="between"/>
        <c:majorUnit val="1.0000000000000005E-2"/>
      </c:valAx>
      <c:valAx>
        <c:axId val="575609648"/>
        <c:scaling>
          <c:orientation val="minMax"/>
        </c:scaling>
        <c:delete val="0"/>
        <c:axPos val="r"/>
        <c:title>
          <c:tx>
            <c:rich>
              <a:bodyPr rot="-5400000" vert="horz"/>
              <a:lstStyle/>
              <a:p>
                <a:pPr>
                  <a:defRPr sz="1800">
                    <a:solidFill>
                      <a:srgbClr val="7030A0"/>
                    </a:solidFill>
                  </a:defRPr>
                </a:pPr>
                <a:r>
                  <a:rPr lang="en-US" sz="1800" b="1" i="0" baseline="0">
                    <a:solidFill>
                      <a:srgbClr val="7030A0"/>
                    </a:solidFill>
                  </a:rPr>
                  <a:t>More than three year to death (percent)</a:t>
                </a:r>
                <a:endParaRPr lang="en-US" sz="1800">
                  <a:solidFill>
                    <a:srgbClr val="7030A0"/>
                  </a:solidFill>
                </a:endParaRPr>
              </a:p>
            </c:rich>
          </c:tx>
          <c:layout/>
          <c:overlay val="0"/>
        </c:title>
        <c:numFmt formatCode="0%" sourceLinked="0"/>
        <c:majorTickMark val="out"/>
        <c:minorTickMark val="none"/>
        <c:tickLblPos val="nextTo"/>
        <c:txPr>
          <a:bodyPr/>
          <a:lstStyle/>
          <a:p>
            <a:pPr>
              <a:defRPr sz="1800" b="1">
                <a:solidFill>
                  <a:srgbClr val="7030A0"/>
                </a:solidFill>
              </a:defRPr>
            </a:pPr>
            <a:endParaRPr lang="en-US"/>
          </a:p>
        </c:txPr>
        <c:crossAx val="575610736"/>
        <c:crosses val="max"/>
        <c:crossBetween val="between"/>
      </c:valAx>
      <c:catAx>
        <c:axId val="575610736"/>
        <c:scaling>
          <c:orientation val="minMax"/>
        </c:scaling>
        <c:delete val="1"/>
        <c:axPos val="b"/>
        <c:majorTickMark val="out"/>
        <c:minorTickMark val="none"/>
        <c:tickLblPos val="none"/>
        <c:crossAx val="575609648"/>
        <c:crosses val="autoZero"/>
        <c:auto val="1"/>
        <c:lblAlgn val="ctr"/>
        <c:lblOffset val="100"/>
        <c:noMultiLvlLbl val="0"/>
      </c:catAx>
    </c:plotArea>
    <c:legend>
      <c:legendPos val="b"/>
      <c:layout/>
      <c:overlay val="0"/>
      <c:txPr>
        <a:bodyPr/>
        <a:lstStyle/>
        <a:p>
          <a:pPr>
            <a:defRPr sz="1800"/>
          </a:pPr>
          <a:endParaRPr lang="en-US"/>
        </a:p>
      </c:txPr>
    </c:legend>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 Figure 4'!$C$1</c:f>
              <c:strCache>
                <c:ptCount val="1"/>
                <c:pt idx="0">
                  <c:v>&lt; 12 months (-0.15%)</c:v>
                </c:pt>
              </c:strCache>
            </c:strRef>
          </c:tx>
          <c:spPr>
            <a:ln>
              <a:solidFill>
                <a:schemeClr val="accent1"/>
              </a:solidFill>
            </a:ln>
          </c:spPr>
          <c:marker>
            <c:spPr>
              <a:solidFill>
                <a:schemeClr val="accent1"/>
              </a:solidFill>
              <a:ln>
                <a:solidFill>
                  <a:schemeClr val="tx2">
                    <a:lumMod val="40000"/>
                    <a:lumOff val="60000"/>
                  </a:schemeClr>
                </a:solidFill>
              </a:ln>
            </c:spPr>
          </c:marker>
          <c:cat>
            <c:numRef>
              <c:f>' Figure 4'!$A$2:$A$20</c:f>
              <c:numCache>
                <c:formatCode>General</c:formatCode>
                <c:ptCount val="1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numCache>
            </c:numRef>
          </c:cat>
          <c:val>
            <c:numRef>
              <c:f>' Figure 4'!$C$2:$C$20</c:f>
              <c:numCache>
                <c:formatCode>0.00%</c:formatCode>
                <c:ptCount val="19"/>
                <c:pt idx="0">
                  <c:v>0.81737320000000002</c:v>
                </c:pt>
                <c:pt idx="1">
                  <c:v>0.81348069999999983</c:v>
                </c:pt>
                <c:pt idx="2">
                  <c:v>0.8318141</c:v>
                </c:pt>
                <c:pt idx="3">
                  <c:v>0.83141029999999994</c:v>
                </c:pt>
                <c:pt idx="4">
                  <c:v>0.78370220000000002</c:v>
                </c:pt>
                <c:pt idx="5">
                  <c:v>0.81947400000000004</c:v>
                </c:pt>
                <c:pt idx="6">
                  <c:v>0.79976340000000001</c:v>
                </c:pt>
                <c:pt idx="7">
                  <c:v>0.81011729999999993</c:v>
                </c:pt>
                <c:pt idx="8">
                  <c:v>0.80391950000000001</c:v>
                </c:pt>
                <c:pt idx="9">
                  <c:v>0.82973839999999999</c:v>
                </c:pt>
                <c:pt idx="10">
                  <c:v>0.82493419999999984</c:v>
                </c:pt>
                <c:pt idx="11">
                  <c:v>0.83378459999999999</c:v>
                </c:pt>
                <c:pt idx="12">
                  <c:v>0.82581329999999997</c:v>
                </c:pt>
                <c:pt idx="13">
                  <c:v>0.80358169999999984</c:v>
                </c:pt>
                <c:pt idx="14">
                  <c:v>0.81585359999999996</c:v>
                </c:pt>
                <c:pt idx="15">
                  <c:v>0.80857669999999993</c:v>
                </c:pt>
                <c:pt idx="16">
                  <c:v>0.79854629999999993</c:v>
                </c:pt>
                <c:pt idx="17">
                  <c:v>0.78247840000000002</c:v>
                </c:pt>
                <c:pt idx="18">
                  <c:v>0.81719860000000011</c:v>
                </c:pt>
              </c:numCache>
            </c:numRef>
          </c:val>
          <c:smooth val="0"/>
        </c:ser>
        <c:ser>
          <c:idx val="2"/>
          <c:order val="1"/>
          <c:tx>
            <c:strRef>
              <c:f>' Figure 4'!$D$1</c:f>
              <c:strCache>
                <c:ptCount val="1"/>
                <c:pt idx="0">
                  <c:v>12 - 24 months (-0.12%)</c:v>
                </c:pt>
              </c:strCache>
            </c:strRef>
          </c:tx>
          <c:spPr>
            <a:ln>
              <a:solidFill>
                <a:schemeClr val="accent2"/>
              </a:solidFill>
            </a:ln>
          </c:spPr>
          <c:marker>
            <c:spPr>
              <a:solidFill>
                <a:schemeClr val="accent2"/>
              </a:solidFill>
              <a:ln>
                <a:solidFill>
                  <a:schemeClr val="accent2"/>
                </a:solidFill>
              </a:ln>
            </c:spPr>
          </c:marker>
          <c:cat>
            <c:numRef>
              <c:f>' Figure 4'!$A$2:$A$20</c:f>
              <c:numCache>
                <c:formatCode>General</c:formatCode>
                <c:ptCount val="1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numCache>
            </c:numRef>
          </c:cat>
          <c:val>
            <c:numRef>
              <c:f>' Figure 4'!$D$2:$D$20</c:f>
              <c:numCache>
                <c:formatCode>0.00%</c:formatCode>
                <c:ptCount val="19"/>
                <c:pt idx="0">
                  <c:v>0.76752670000000001</c:v>
                </c:pt>
                <c:pt idx="1">
                  <c:v>0.7708290000000001</c:v>
                </c:pt>
                <c:pt idx="2">
                  <c:v>0.75404640000000012</c:v>
                </c:pt>
                <c:pt idx="3">
                  <c:v>0.71048409999999984</c:v>
                </c:pt>
                <c:pt idx="4">
                  <c:v>0.76405710000000004</c:v>
                </c:pt>
                <c:pt idx="5">
                  <c:v>0.77241190000000004</c:v>
                </c:pt>
                <c:pt idx="6">
                  <c:v>0.73000390000000004</c:v>
                </c:pt>
                <c:pt idx="7">
                  <c:v>0.74378290000000002</c:v>
                </c:pt>
                <c:pt idx="8">
                  <c:v>0.74049810000000005</c:v>
                </c:pt>
                <c:pt idx="9">
                  <c:v>0.72522140000000013</c:v>
                </c:pt>
                <c:pt idx="10">
                  <c:v>0.73952850000000003</c:v>
                </c:pt>
                <c:pt idx="11">
                  <c:v>0.74337359999999997</c:v>
                </c:pt>
                <c:pt idx="12">
                  <c:v>0.73680440000000014</c:v>
                </c:pt>
                <c:pt idx="13">
                  <c:v>0.70981799999999984</c:v>
                </c:pt>
                <c:pt idx="14">
                  <c:v>0.74868040000000013</c:v>
                </c:pt>
                <c:pt idx="15">
                  <c:v>0.74133859999999996</c:v>
                </c:pt>
                <c:pt idx="16">
                  <c:v>0.73655020000000004</c:v>
                </c:pt>
                <c:pt idx="17">
                  <c:v>0.70979270000000005</c:v>
                </c:pt>
                <c:pt idx="18">
                  <c:v>0.7451099000000001</c:v>
                </c:pt>
              </c:numCache>
            </c:numRef>
          </c:val>
          <c:smooth val="0"/>
        </c:ser>
        <c:ser>
          <c:idx val="3"/>
          <c:order val="2"/>
          <c:tx>
            <c:strRef>
              <c:f>' Figure 4'!$E$1</c:f>
              <c:strCache>
                <c:ptCount val="1"/>
                <c:pt idx="0">
                  <c:v>24 -36 months (-0.13%)</c:v>
                </c:pt>
              </c:strCache>
            </c:strRef>
          </c:tx>
          <c:spPr>
            <a:ln>
              <a:solidFill>
                <a:schemeClr val="accent3"/>
              </a:solidFill>
            </a:ln>
          </c:spPr>
          <c:marker>
            <c:symbol val="triangle"/>
            <c:size val="7"/>
            <c:spPr>
              <a:solidFill>
                <a:schemeClr val="accent3">
                  <a:lumMod val="60000"/>
                  <a:lumOff val="40000"/>
                </a:schemeClr>
              </a:solidFill>
              <a:ln>
                <a:solidFill>
                  <a:schemeClr val="accent3"/>
                </a:solidFill>
              </a:ln>
            </c:spPr>
          </c:marker>
          <c:cat>
            <c:numRef>
              <c:f>' Figure 4'!$A$2:$A$20</c:f>
              <c:numCache>
                <c:formatCode>General</c:formatCode>
                <c:ptCount val="1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numCache>
            </c:numRef>
          </c:cat>
          <c:val>
            <c:numRef>
              <c:f>' Figure 4'!$E$2:$E$20</c:f>
              <c:numCache>
                <c:formatCode>0.00%</c:formatCode>
                <c:ptCount val="19"/>
                <c:pt idx="0">
                  <c:v>0.73610000000000009</c:v>
                </c:pt>
                <c:pt idx="1">
                  <c:v>0.71070000000000011</c:v>
                </c:pt>
                <c:pt idx="2">
                  <c:v>0.73240000000000005</c:v>
                </c:pt>
                <c:pt idx="3">
                  <c:v>0.67870000000000019</c:v>
                </c:pt>
                <c:pt idx="4">
                  <c:v>0.70330000000000004</c:v>
                </c:pt>
                <c:pt idx="5">
                  <c:v>0.68089999999999995</c:v>
                </c:pt>
                <c:pt idx="6">
                  <c:v>0.67620000000000013</c:v>
                </c:pt>
                <c:pt idx="7">
                  <c:v>0.63500000000000012</c:v>
                </c:pt>
                <c:pt idx="8">
                  <c:v>0.64259999999999995</c:v>
                </c:pt>
                <c:pt idx="9">
                  <c:v>0.68489999999999995</c:v>
                </c:pt>
                <c:pt idx="10">
                  <c:v>0.68030000000000002</c:v>
                </c:pt>
                <c:pt idx="11">
                  <c:v>0.67890000000000006</c:v>
                </c:pt>
                <c:pt idx="12">
                  <c:v>0.67300000000000015</c:v>
                </c:pt>
                <c:pt idx="13">
                  <c:v>0.67240000000000011</c:v>
                </c:pt>
                <c:pt idx="14">
                  <c:v>0.67394330000000013</c:v>
                </c:pt>
                <c:pt idx="15">
                  <c:v>0.69681309999999996</c:v>
                </c:pt>
                <c:pt idx="16">
                  <c:v>0.69801489999999999</c:v>
                </c:pt>
                <c:pt idx="17">
                  <c:v>0.68612200000000001</c:v>
                </c:pt>
                <c:pt idx="18">
                  <c:v>0.70023550000000001</c:v>
                </c:pt>
              </c:numCache>
            </c:numRef>
          </c:val>
          <c:smooth val="0"/>
        </c:ser>
        <c:ser>
          <c:idx val="0"/>
          <c:order val="3"/>
          <c:tx>
            <c:strRef>
              <c:f>' Figure 4'!$B$1</c:f>
              <c:strCache>
                <c:ptCount val="1"/>
                <c:pt idx="0">
                  <c:v>Overall (-0.48%)</c:v>
                </c:pt>
              </c:strCache>
            </c:strRef>
          </c:tx>
          <c:spPr>
            <a:ln>
              <a:solidFill>
                <a:schemeClr val="tx1">
                  <a:lumMod val="75000"/>
                  <a:lumOff val="25000"/>
                </a:schemeClr>
              </a:solidFill>
            </a:ln>
          </c:spPr>
          <c:marker>
            <c:spPr>
              <a:solidFill>
                <a:schemeClr val="tx1">
                  <a:lumMod val="75000"/>
                  <a:lumOff val="25000"/>
                </a:schemeClr>
              </a:solidFill>
            </c:spPr>
          </c:marker>
          <c:cat>
            <c:numRef>
              <c:f>' Figure 4'!$A$2:$A$20</c:f>
              <c:numCache>
                <c:formatCode>General</c:formatCode>
                <c:ptCount val="1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numCache>
            </c:numRef>
          </c:cat>
          <c:val>
            <c:numRef>
              <c:f>' Figure 4'!$B$2:$B$20</c:f>
              <c:numCache>
                <c:formatCode>0.00%</c:formatCode>
                <c:ptCount val="19"/>
                <c:pt idx="0">
                  <c:v>0.53686619999999985</c:v>
                </c:pt>
                <c:pt idx="1">
                  <c:v>0.49586950000000007</c:v>
                </c:pt>
                <c:pt idx="2">
                  <c:v>0.47464200000000001</c:v>
                </c:pt>
                <c:pt idx="3">
                  <c:v>0.47404390000000002</c:v>
                </c:pt>
                <c:pt idx="4">
                  <c:v>0.45693050000000002</c:v>
                </c:pt>
                <c:pt idx="5">
                  <c:v>0.43826620000000011</c:v>
                </c:pt>
                <c:pt idx="6">
                  <c:v>0.43056480000000014</c:v>
                </c:pt>
                <c:pt idx="7">
                  <c:v>0.43026140000000002</c:v>
                </c:pt>
                <c:pt idx="8">
                  <c:v>0.44317310000000004</c:v>
                </c:pt>
                <c:pt idx="9">
                  <c:v>0.4435767000000001</c:v>
                </c:pt>
                <c:pt idx="10">
                  <c:v>0.44194500000000003</c:v>
                </c:pt>
                <c:pt idx="11">
                  <c:v>0.44805990000000001</c:v>
                </c:pt>
                <c:pt idx="12">
                  <c:v>0.43859050000000011</c:v>
                </c:pt>
                <c:pt idx="13">
                  <c:v>0.43271900000000002</c:v>
                </c:pt>
                <c:pt idx="14">
                  <c:v>0.4257417</c:v>
                </c:pt>
                <c:pt idx="15">
                  <c:v>0.42653610000000003</c:v>
                </c:pt>
                <c:pt idx="16">
                  <c:v>0.42737540000000007</c:v>
                </c:pt>
                <c:pt idx="17">
                  <c:v>0.41833510000000002</c:v>
                </c:pt>
                <c:pt idx="18">
                  <c:v>0.42061190000000004</c:v>
                </c:pt>
              </c:numCache>
            </c:numRef>
          </c:val>
          <c:smooth val="0"/>
        </c:ser>
        <c:ser>
          <c:idx val="4"/>
          <c:order val="4"/>
          <c:tx>
            <c:strRef>
              <c:f>' Figure 4'!$F$1</c:f>
              <c:strCache>
                <c:ptCount val="1"/>
                <c:pt idx="0">
                  <c:v>&gt; 36 months (-0.46%)</c:v>
                </c:pt>
              </c:strCache>
            </c:strRef>
          </c:tx>
          <c:spPr>
            <a:ln>
              <a:solidFill>
                <a:schemeClr val="accent4">
                  <a:lumMod val="75000"/>
                </a:schemeClr>
              </a:solidFill>
            </a:ln>
          </c:spPr>
          <c:marker>
            <c:symbol val="x"/>
            <c:size val="7"/>
            <c:spPr>
              <a:solidFill>
                <a:schemeClr val="accent4">
                  <a:lumMod val="75000"/>
                </a:schemeClr>
              </a:solidFill>
              <a:ln>
                <a:solidFill>
                  <a:srgbClr val="8064A2">
                    <a:lumMod val="60000"/>
                    <a:lumOff val="40000"/>
                  </a:srgbClr>
                </a:solidFill>
              </a:ln>
            </c:spPr>
          </c:marker>
          <c:cat>
            <c:numRef>
              <c:f>' Figure 4'!$A$2:$A$20</c:f>
              <c:numCache>
                <c:formatCode>General</c:formatCode>
                <c:ptCount val="1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numCache>
            </c:numRef>
          </c:cat>
          <c:val>
            <c:numRef>
              <c:f>' Figure 4'!$F$2:$F$20</c:f>
              <c:numCache>
                <c:formatCode>0.00%</c:formatCode>
                <c:ptCount val="19"/>
                <c:pt idx="0">
                  <c:v>0.48860960000000003</c:v>
                </c:pt>
                <c:pt idx="1">
                  <c:v>0.43989050000000007</c:v>
                </c:pt>
                <c:pt idx="2">
                  <c:v>0.4162555</c:v>
                </c:pt>
                <c:pt idx="3">
                  <c:v>0.42087560000000007</c:v>
                </c:pt>
                <c:pt idx="4">
                  <c:v>0.40036600000000006</c:v>
                </c:pt>
                <c:pt idx="5">
                  <c:v>0.37836120000000006</c:v>
                </c:pt>
                <c:pt idx="6">
                  <c:v>0.37234880000000009</c:v>
                </c:pt>
                <c:pt idx="7">
                  <c:v>0.37133670000000008</c:v>
                </c:pt>
                <c:pt idx="8">
                  <c:v>0.38808360000000008</c:v>
                </c:pt>
                <c:pt idx="9">
                  <c:v>0.38723210000000002</c:v>
                </c:pt>
                <c:pt idx="10">
                  <c:v>0.38489390000000007</c:v>
                </c:pt>
                <c:pt idx="11">
                  <c:v>0.39272690000000016</c:v>
                </c:pt>
                <c:pt idx="12">
                  <c:v>0.38393650000000007</c:v>
                </c:pt>
                <c:pt idx="13">
                  <c:v>0.37995700000000016</c:v>
                </c:pt>
                <c:pt idx="14">
                  <c:v>0.3702605000000001</c:v>
                </c:pt>
                <c:pt idx="15">
                  <c:v>0.37379510000000005</c:v>
                </c:pt>
                <c:pt idx="16">
                  <c:v>0.37669980000000003</c:v>
                </c:pt>
                <c:pt idx="17">
                  <c:v>0.37001860000000009</c:v>
                </c:pt>
                <c:pt idx="18">
                  <c:v>0.36686880000000016</c:v>
                </c:pt>
              </c:numCache>
            </c:numRef>
          </c:val>
          <c:smooth val="0"/>
        </c:ser>
        <c:dLbls>
          <c:showLegendKey val="0"/>
          <c:showVal val="0"/>
          <c:showCatName val="0"/>
          <c:showSerName val="0"/>
          <c:showPercent val="0"/>
          <c:showBubbleSize val="0"/>
        </c:dLbls>
        <c:marker val="1"/>
        <c:smooth val="0"/>
        <c:axId val="575678224"/>
        <c:axId val="575680400"/>
      </c:lineChart>
      <c:catAx>
        <c:axId val="575678224"/>
        <c:scaling>
          <c:orientation val="minMax"/>
        </c:scaling>
        <c:delete val="0"/>
        <c:axPos val="b"/>
        <c:numFmt formatCode="General" sourceLinked="1"/>
        <c:majorTickMark val="out"/>
        <c:minorTickMark val="none"/>
        <c:tickLblPos val="nextTo"/>
        <c:txPr>
          <a:bodyPr/>
          <a:lstStyle/>
          <a:p>
            <a:pPr>
              <a:defRPr sz="1600"/>
            </a:pPr>
            <a:endParaRPr lang="en-US"/>
          </a:p>
        </c:txPr>
        <c:crossAx val="575680400"/>
        <c:crosses val="autoZero"/>
        <c:auto val="1"/>
        <c:lblAlgn val="ctr"/>
        <c:lblOffset val="100"/>
        <c:noMultiLvlLbl val="0"/>
      </c:catAx>
      <c:valAx>
        <c:axId val="575680400"/>
        <c:scaling>
          <c:orientation val="minMax"/>
          <c:min val="0.2"/>
        </c:scaling>
        <c:delete val="0"/>
        <c:axPos val="l"/>
        <c:majorGridlines/>
        <c:numFmt formatCode="0%" sourceLinked="0"/>
        <c:majorTickMark val="out"/>
        <c:minorTickMark val="none"/>
        <c:tickLblPos val="nextTo"/>
        <c:txPr>
          <a:bodyPr/>
          <a:lstStyle/>
          <a:p>
            <a:pPr>
              <a:defRPr sz="1800"/>
            </a:pPr>
            <a:endParaRPr lang="en-US"/>
          </a:p>
        </c:txPr>
        <c:crossAx val="575678224"/>
        <c:crosses val="autoZero"/>
        <c:crossBetween val="between"/>
      </c:valAx>
    </c:plotArea>
    <c:legend>
      <c:legendPos val="r"/>
      <c:layout>
        <c:manualLayout>
          <c:xMode val="edge"/>
          <c:yMode val="edge"/>
          <c:x val="0.69291593759113468"/>
          <c:y val="0.16843357737991133"/>
          <c:w val="0.29993377563915635"/>
          <c:h val="0.68098612673415826"/>
        </c:manualLayout>
      </c:layout>
      <c:overlay val="0"/>
      <c:spPr>
        <a:ln w="63500" cap="rnd">
          <a:bevel/>
        </a:ln>
      </c:spPr>
      <c:txPr>
        <a:bodyPr/>
        <a:lstStyle/>
        <a:p>
          <a:pPr>
            <a:defRPr sz="1600"/>
          </a:pPr>
          <a:endParaRPr lang="en-US"/>
        </a:p>
      </c:txPr>
    </c:legend>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051154287614858E-2"/>
          <c:y val="0.10090541739836129"/>
          <c:w val="0.94215612529289949"/>
          <c:h val="0.78126588492985138"/>
        </c:manualLayout>
      </c:layout>
      <c:barChart>
        <c:barDir val="col"/>
        <c:grouping val="stacked"/>
        <c:varyColors val="0"/>
        <c:ser>
          <c:idx val="0"/>
          <c:order val="0"/>
          <c:tx>
            <c:strRef>
              <c:f>'Figure 5-Section1'!$A$3</c:f>
              <c:strCache>
                <c:ptCount val="1"/>
                <c:pt idx="0">
                  <c:v>Disability-free Lifeyears</c:v>
                </c:pt>
              </c:strCache>
            </c:strRef>
          </c:tx>
          <c:spPr>
            <a:solidFill>
              <a:schemeClr val="tx2">
                <a:lumMod val="20000"/>
                <a:lumOff val="80000"/>
              </a:schemeClr>
            </a:solidFill>
            <a:ln w="25400">
              <a:solidFill>
                <a:schemeClr val="accent1"/>
              </a:solidFill>
            </a:ln>
          </c:spPr>
          <c:invertIfNegative val="0"/>
          <c:dLbls>
            <c:spPr>
              <a:noFill/>
              <a:ln>
                <a:noFill/>
              </a:ln>
              <a:effectLst/>
            </c:spPr>
            <c:txPr>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'Figure 5-Section1'!$B$2:$C$2</c:f>
              <c:strCache>
                <c:ptCount val="2"/>
                <c:pt idx="0">
                  <c:v>1991-1994</c:v>
                </c:pt>
                <c:pt idx="1">
                  <c:v>2006-2009</c:v>
                </c:pt>
              </c:strCache>
            </c:strRef>
          </c:cat>
          <c:val>
            <c:numRef>
              <c:f>'Figure 5-Section1'!$B$3:$C$3</c:f>
              <c:numCache>
                <c:formatCode>0.0</c:formatCode>
                <c:ptCount val="2"/>
                <c:pt idx="0">
                  <c:v>9.0302265568010078</c:v>
                </c:pt>
                <c:pt idx="1">
                  <c:v>10.750506671703176</c:v>
                </c:pt>
              </c:numCache>
            </c:numRef>
          </c:val>
        </c:ser>
        <c:ser>
          <c:idx val="1"/>
          <c:order val="1"/>
          <c:tx>
            <c:strRef>
              <c:f>'Figure 5-Section1'!$A$4</c:f>
              <c:strCache>
                <c:ptCount val="1"/>
                <c:pt idx="0">
                  <c:v>Disabled Lifeyears</c:v>
                </c:pt>
              </c:strCache>
            </c:strRef>
          </c:tx>
          <c:spPr>
            <a:solidFill>
              <a:srgbClr val="FF0000"/>
            </a:solidFill>
          </c:spPr>
          <c:invertIfNegative val="0"/>
          <c:dLbls>
            <c:spPr>
              <a:noFill/>
              <a:ln>
                <a:noFill/>
              </a:ln>
              <a:effectLst/>
            </c:spPr>
            <c:txPr>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'Figure 5-Section1'!$B$2:$C$2</c:f>
              <c:strCache>
                <c:ptCount val="2"/>
                <c:pt idx="0">
                  <c:v>1991-1994</c:v>
                </c:pt>
                <c:pt idx="1">
                  <c:v>2006-2009</c:v>
                </c:pt>
              </c:strCache>
            </c:strRef>
          </c:cat>
          <c:val>
            <c:numRef>
              <c:f>'Figure 5-Section1'!$B$4:$C$4</c:f>
              <c:numCache>
                <c:formatCode>0.0</c:formatCode>
                <c:ptCount val="2"/>
                <c:pt idx="0">
                  <c:v>8.4961988875125289</c:v>
                </c:pt>
                <c:pt idx="1">
                  <c:v>8.0017041316637521</c:v>
                </c:pt>
              </c:numCache>
            </c:numRef>
          </c:val>
        </c:ser>
        <c:dLbls>
          <c:showLegendKey val="0"/>
          <c:showVal val="0"/>
          <c:showCatName val="0"/>
          <c:showSerName val="0"/>
          <c:showPercent val="0"/>
          <c:showBubbleSize val="0"/>
        </c:dLbls>
        <c:gapWidth val="150"/>
        <c:overlap val="100"/>
        <c:axId val="575677680"/>
        <c:axId val="575678768"/>
      </c:barChart>
      <c:catAx>
        <c:axId val="575677680"/>
        <c:scaling>
          <c:orientation val="minMax"/>
        </c:scaling>
        <c:delete val="0"/>
        <c:axPos val="b"/>
        <c:numFmt formatCode="General" sourceLinked="0"/>
        <c:majorTickMark val="out"/>
        <c:minorTickMark val="none"/>
        <c:tickLblPos val="nextTo"/>
        <c:txPr>
          <a:bodyPr/>
          <a:lstStyle/>
          <a:p>
            <a:pPr>
              <a:defRPr sz="1800" b="1"/>
            </a:pPr>
            <a:endParaRPr lang="en-US"/>
          </a:p>
        </c:txPr>
        <c:crossAx val="575678768"/>
        <c:crosses val="autoZero"/>
        <c:auto val="1"/>
        <c:lblAlgn val="ctr"/>
        <c:lblOffset val="100"/>
        <c:noMultiLvlLbl val="0"/>
      </c:catAx>
      <c:valAx>
        <c:axId val="575678768"/>
        <c:scaling>
          <c:orientation val="minMax"/>
        </c:scaling>
        <c:delete val="0"/>
        <c:axPos val="l"/>
        <c:numFmt formatCode="0" sourceLinked="0"/>
        <c:majorTickMark val="out"/>
        <c:minorTickMark val="none"/>
        <c:tickLblPos val="nextTo"/>
        <c:txPr>
          <a:bodyPr/>
          <a:lstStyle/>
          <a:p>
            <a:pPr>
              <a:defRPr sz="1800"/>
            </a:pPr>
            <a:endParaRPr lang="en-US"/>
          </a:p>
        </c:txPr>
        <c:crossAx val="575677680"/>
        <c:crosses val="autoZero"/>
        <c:crossBetween val="between"/>
      </c:valAx>
    </c:plotArea>
    <c:legend>
      <c:legendPos val="b"/>
      <c:layout>
        <c:manualLayout>
          <c:xMode val="edge"/>
          <c:yMode val="edge"/>
          <c:x val="0.1954471862020967"/>
          <c:y val="0.94639948109401562"/>
          <c:w val="0.520681898792135"/>
          <c:h val="5.2592891533142179E-2"/>
        </c:manualLayout>
      </c:layout>
      <c:overlay val="0"/>
      <c:txPr>
        <a:bodyPr/>
        <a:lstStyle/>
        <a:p>
          <a:pPr>
            <a:defRPr sz="1600"/>
          </a:pPr>
          <a:endParaRPr lang="en-US"/>
        </a:p>
      </c:txPr>
    </c:legend>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12545869456951E-2"/>
          <c:y val="1.4764476041332488E-2"/>
          <c:w val="0.75787011615579414"/>
          <c:h val="0.80721840315780469"/>
        </c:manualLayout>
      </c:layout>
      <c:barChart>
        <c:barDir val="bar"/>
        <c:grouping val="stacked"/>
        <c:varyColors val="0"/>
        <c:ser>
          <c:idx val="0"/>
          <c:order val="0"/>
          <c:tx>
            <c:strRef>
              <c:f>'Figure 7-Section2'!$B$31</c:f>
              <c:strCache>
                <c:ptCount val="1"/>
                <c:pt idx="0">
                  <c:v>Disability Free</c:v>
                </c:pt>
              </c:strCache>
            </c:strRef>
          </c:tx>
          <c:spPr>
            <a:solidFill>
              <a:schemeClr val="tx2">
                <a:lumMod val="20000"/>
                <a:lumOff val="80000"/>
              </a:schemeClr>
            </a:solidFill>
            <a:ln>
              <a:solidFill>
                <a:srgbClr val="4F81BD"/>
              </a:solidFill>
            </a:ln>
          </c:spPr>
          <c:invertIfNegative val="0"/>
          <c:dLbls>
            <c:dLbl>
              <c:idx val="0"/>
              <c:layout/>
              <c:dLblPos val="inEnd"/>
              <c:showLegendKey val="0"/>
              <c:showVal val="1"/>
              <c:showCatName val="0"/>
              <c:showSerName val="0"/>
              <c:showPercent val="0"/>
              <c:showBubbleSize val="0"/>
              <c:extLst>
                <c:ext xmlns:c15="http://schemas.microsoft.com/office/drawing/2012/chart" uri="{CE6537A1-D6FC-4f65-9D91-7224C49458BB}">
                  <c15:layout/>
                </c:ext>
              </c:extLst>
            </c:dLbl>
            <c:dLbl>
              <c:idx val="2"/>
              <c:layout/>
              <c:dLblPos val="inEnd"/>
              <c:showLegendKey val="0"/>
              <c:showVal val="1"/>
              <c:showCatName val="0"/>
              <c:showSerName val="0"/>
              <c:showPercent val="0"/>
              <c:showBubbleSize val="0"/>
              <c:extLst>
                <c:ext xmlns:c15="http://schemas.microsoft.com/office/drawing/2012/chart" uri="{CE6537A1-D6FC-4f65-9D91-7224C49458BB}">
                  <c15:layout/>
                </c:ext>
              </c:extLst>
            </c:dLbl>
            <c:dLbl>
              <c:idx val="6"/>
              <c:layout/>
              <c:numFmt formatCode="#,##0.0" sourceLinked="0"/>
              <c:spPr/>
              <c:txPr>
                <a:bodyPr/>
                <a:lstStyle/>
                <a:p>
                  <a:pPr>
                    <a:defRPr sz="1600"/>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Lst>
            </c:dLbl>
            <c:dLbl>
              <c:idx val="24"/>
              <c:layout>
                <c:manualLayout>
                  <c:x val="2.3723786769632178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7"/>
              <c:dLblPos val="inEnd"/>
              <c:showLegendKey val="0"/>
              <c:showVal val="1"/>
              <c:showCatName val="0"/>
              <c:showSerName val="0"/>
              <c:showPercent val="0"/>
              <c:showBubbleSize val="0"/>
              <c:extLst>
                <c:ext xmlns:c15="http://schemas.microsoft.com/office/drawing/2012/chart" uri="{CE6537A1-D6FC-4f65-9D91-7224C49458BB}"/>
              </c:extLst>
            </c:dLbl>
            <c:dLbl>
              <c:idx val="28"/>
              <c:layout>
                <c:manualLayout>
                  <c:x val="-1.5432373481602681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defRPr sz="1600"/>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0"/>
              </c:ext>
            </c:extLst>
          </c:dLbls>
          <c:cat>
            <c:strRef>
              <c:f>'Figure 7-Section2'!$A$32:$A$60</c:f>
              <c:strCache>
                <c:ptCount val="29"/>
                <c:pt idx="0">
                  <c:v>Unexplained</c:v>
                </c:pt>
                <c:pt idx="2">
                  <c:v>Diseases of the eye and adnexa (vision problem)</c:v>
                </c:pt>
                <c:pt idx="4">
                  <c:v>Diseases of Respiratory system</c:v>
                </c:pt>
                <c:pt idx="6">
                  <c:v>Diabetes</c:v>
                </c:pt>
                <c:pt idx="9">
                  <c:v>Alzhiemer's</c:v>
                </c:pt>
                <c:pt idx="10">
                  <c:v>Parkinson's</c:v>
                </c:pt>
                <c:pt idx="12">
                  <c:v>Rhemotoid Arthrithis</c:v>
                </c:pt>
                <c:pt idx="13">
                  <c:v>Non-Rhemotoid Arthrithis</c:v>
                </c:pt>
                <c:pt idx="14">
                  <c:v>Broken Hip</c:v>
                </c:pt>
                <c:pt idx="16">
                  <c:v>All Other Cancer</c:v>
                </c:pt>
                <c:pt idx="17">
                  <c:v>Breast Cancer</c:v>
                </c:pt>
                <c:pt idx="18">
                  <c:v>Prostate Cancer</c:v>
                </c:pt>
                <c:pt idx="19">
                  <c:v>Colon Cancer</c:v>
                </c:pt>
                <c:pt idx="20">
                  <c:v>Lung Cancer</c:v>
                </c:pt>
                <c:pt idx="23">
                  <c:v>Stroke</c:v>
                </c:pt>
                <c:pt idx="24">
                  <c:v>Ischemic Heart Disease </c:v>
                </c:pt>
                <c:pt idx="28">
                  <c:v>TOTAL</c:v>
                </c:pt>
              </c:strCache>
            </c:strRef>
          </c:cat>
          <c:val>
            <c:numRef>
              <c:f>'Figure 7-Section2'!$B$32:$B$60</c:f>
              <c:numCache>
                <c:formatCode>General</c:formatCode>
                <c:ptCount val="29"/>
                <c:pt idx="0" formatCode="0.00">
                  <c:v>0.64701684628414613</c:v>
                </c:pt>
                <c:pt idx="2" formatCode="0.00">
                  <c:v>0.28173830576487774</c:v>
                </c:pt>
                <c:pt idx="4" formatCode="0.00">
                  <c:v>-3.8599291195099639E-2</c:v>
                </c:pt>
                <c:pt idx="6" formatCode="0.00">
                  <c:v>-0.16536275589688643</c:v>
                </c:pt>
                <c:pt idx="9" formatCode="0.00">
                  <c:v>-0.10580015264254071</c:v>
                </c:pt>
                <c:pt idx="10" formatCode="0.00">
                  <c:v>-2.1232489498295596E-2</c:v>
                </c:pt>
                <c:pt idx="12" formatCode="0.00">
                  <c:v>9.3708798559624815E-2</c:v>
                </c:pt>
                <c:pt idx="13" formatCode="0.00">
                  <c:v>-2.0443609853160211E-2</c:v>
                </c:pt>
                <c:pt idx="14" formatCode="0.00">
                  <c:v>1.73352992951461E-2</c:v>
                </c:pt>
                <c:pt idx="16" formatCode="0.00">
                  <c:v>8.0099311873230064E-2</c:v>
                </c:pt>
                <c:pt idx="17" formatCode="0.00">
                  <c:v>4.3655052086791046E-2</c:v>
                </c:pt>
                <c:pt idx="18" formatCode="0.00">
                  <c:v>4.1830187693580705E-2</c:v>
                </c:pt>
                <c:pt idx="19" formatCode="0.00">
                  <c:v>3.5236620977041611E-2</c:v>
                </c:pt>
                <c:pt idx="20" formatCode="0.00">
                  <c:v>3.0195053658928831E-2</c:v>
                </c:pt>
                <c:pt idx="23" formatCode="0.00">
                  <c:v>0.12155392266550359</c:v>
                </c:pt>
                <c:pt idx="24" formatCode="0.00">
                  <c:v>0.72632643120509788</c:v>
                </c:pt>
                <c:pt idx="28" formatCode="0.00">
                  <c:v>1.7672575309779501</c:v>
                </c:pt>
              </c:numCache>
            </c:numRef>
          </c:val>
        </c:ser>
        <c:ser>
          <c:idx val="1"/>
          <c:order val="1"/>
          <c:tx>
            <c:strRef>
              <c:f>'Figure 7-Section2'!$C$31</c:f>
              <c:strCache>
                <c:ptCount val="1"/>
                <c:pt idx="0">
                  <c:v>Disabled</c:v>
                </c:pt>
              </c:strCache>
            </c:strRef>
          </c:tx>
          <c:spPr>
            <a:solidFill>
              <a:srgbClr val="FF0000"/>
            </a:solidFill>
            <a:ln>
              <a:solidFill>
                <a:srgbClr val="4F81BD"/>
              </a:solidFill>
            </a:ln>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ext>
              </c:extLst>
            </c:dLbl>
            <c:dLbl>
              <c:idx val="2"/>
              <c:layout/>
              <c:showLegendKey val="0"/>
              <c:showVal val="1"/>
              <c:showCatName val="0"/>
              <c:showSerName val="0"/>
              <c:showPercent val="0"/>
              <c:showBubbleSize val="0"/>
              <c:extLst>
                <c:ext xmlns:c15="http://schemas.microsoft.com/office/drawing/2012/chart" uri="{CE6537A1-D6FC-4f65-9D91-7224C49458BB}">
                  <c15:layout/>
                </c:ext>
              </c:extLst>
            </c:dLbl>
            <c:dLbl>
              <c:idx val="6"/>
              <c:layout/>
              <c:showLegendKey val="0"/>
              <c:showVal val="1"/>
              <c:showCatName val="0"/>
              <c:showSerName val="0"/>
              <c:showPercent val="0"/>
              <c:showBubbleSize val="0"/>
              <c:extLst>
                <c:ext xmlns:c15="http://schemas.microsoft.com/office/drawing/2012/chart" uri="{CE6537A1-D6FC-4f65-9D91-7224C49458BB}">
                  <c15:layout/>
                </c:ext>
              </c:extLst>
            </c:dLbl>
            <c:dLbl>
              <c:idx val="28"/>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'Figure 7-Section2'!$A$32:$A$60</c:f>
              <c:strCache>
                <c:ptCount val="29"/>
                <c:pt idx="0">
                  <c:v>Unexplained</c:v>
                </c:pt>
                <c:pt idx="2">
                  <c:v>Diseases of the eye and adnexa (vision problem)</c:v>
                </c:pt>
                <c:pt idx="4">
                  <c:v>Diseases of Respiratory system</c:v>
                </c:pt>
                <c:pt idx="6">
                  <c:v>Diabetes</c:v>
                </c:pt>
                <c:pt idx="9">
                  <c:v>Alzhiemer's</c:v>
                </c:pt>
                <c:pt idx="10">
                  <c:v>Parkinson's</c:v>
                </c:pt>
                <c:pt idx="12">
                  <c:v>Rhemotoid Arthrithis</c:v>
                </c:pt>
                <c:pt idx="13">
                  <c:v>Non-Rhemotoid Arthrithis</c:v>
                </c:pt>
                <c:pt idx="14">
                  <c:v>Broken Hip</c:v>
                </c:pt>
                <c:pt idx="16">
                  <c:v>All Other Cancer</c:v>
                </c:pt>
                <c:pt idx="17">
                  <c:v>Breast Cancer</c:v>
                </c:pt>
                <c:pt idx="18">
                  <c:v>Prostate Cancer</c:v>
                </c:pt>
                <c:pt idx="19">
                  <c:v>Colon Cancer</c:v>
                </c:pt>
                <c:pt idx="20">
                  <c:v>Lung Cancer</c:v>
                </c:pt>
                <c:pt idx="23">
                  <c:v>Stroke</c:v>
                </c:pt>
                <c:pt idx="24">
                  <c:v>Ischemic Heart Disease </c:v>
                </c:pt>
                <c:pt idx="28">
                  <c:v>TOTAL</c:v>
                </c:pt>
              </c:strCache>
            </c:strRef>
          </c:cat>
          <c:val>
            <c:numRef>
              <c:f>'Figure 7-Section2'!$C$32:$C$60</c:f>
              <c:numCache>
                <c:formatCode>General</c:formatCode>
                <c:ptCount val="29"/>
                <c:pt idx="0" formatCode="0.00">
                  <c:v>-0.64701684628414613</c:v>
                </c:pt>
                <c:pt idx="2" formatCode="0.00">
                  <c:v>-0.27186677616808796</c:v>
                </c:pt>
                <c:pt idx="4" formatCode="0.00">
                  <c:v>3.903620844334741E-2</c:v>
                </c:pt>
                <c:pt idx="6" formatCode="0.00">
                  <c:v>0.15852405192939398</c:v>
                </c:pt>
                <c:pt idx="9" formatCode="0.00">
                  <c:v>-5.3221325587095247E-2</c:v>
                </c:pt>
                <c:pt idx="10" formatCode="0.00">
                  <c:v>-1.5827542382751861E-2</c:v>
                </c:pt>
                <c:pt idx="12" formatCode="0.00">
                  <c:v>-9.3324376901114267E-2</c:v>
                </c:pt>
                <c:pt idx="13" formatCode="0.00">
                  <c:v>2.966390023939525E-2</c:v>
                </c:pt>
                <c:pt idx="14" formatCode="0.00">
                  <c:v>-1.7178275650364231E-2</c:v>
                </c:pt>
                <c:pt idx="16" formatCode="0.00">
                  <c:v>1.543846912692004E-2</c:v>
                </c:pt>
                <c:pt idx="17" formatCode="0.00">
                  <c:v>-8.0018170377230066E-3</c:v>
                </c:pt>
                <c:pt idx="18" formatCode="0.00">
                  <c:v>2.2030571767437841E-2</c:v>
                </c:pt>
                <c:pt idx="19" formatCode="0.00">
                  <c:v>3.8679127620527061E-2</c:v>
                </c:pt>
                <c:pt idx="20" formatCode="0.00">
                  <c:v>2.4839558592141486E-2</c:v>
                </c:pt>
                <c:pt idx="23" formatCode="0.00">
                  <c:v>8.1730356336211243E-2</c:v>
                </c:pt>
                <c:pt idx="24" formatCode="0.00">
                  <c:v>0.24609294695291159</c:v>
                </c:pt>
                <c:pt idx="28" formatCode="0.00">
                  <c:v>-0.45040176900298817</c:v>
                </c:pt>
              </c:numCache>
            </c:numRef>
          </c:val>
        </c:ser>
        <c:dLbls>
          <c:showLegendKey val="0"/>
          <c:showVal val="0"/>
          <c:showCatName val="0"/>
          <c:showSerName val="0"/>
          <c:showPercent val="0"/>
          <c:showBubbleSize val="0"/>
        </c:dLbls>
        <c:gapWidth val="34"/>
        <c:overlap val="100"/>
        <c:axId val="575681488"/>
        <c:axId val="575683120"/>
      </c:barChart>
      <c:catAx>
        <c:axId val="575681488"/>
        <c:scaling>
          <c:orientation val="minMax"/>
        </c:scaling>
        <c:delete val="0"/>
        <c:axPos val="l"/>
        <c:numFmt formatCode="General" sourceLinked="0"/>
        <c:majorTickMark val="out"/>
        <c:minorTickMark val="none"/>
        <c:tickLblPos val="high"/>
        <c:txPr>
          <a:bodyPr/>
          <a:lstStyle/>
          <a:p>
            <a:pPr>
              <a:defRPr sz="1600"/>
            </a:pPr>
            <a:endParaRPr lang="en-US"/>
          </a:p>
        </c:txPr>
        <c:crossAx val="575683120"/>
        <c:crosses val="autoZero"/>
        <c:auto val="1"/>
        <c:lblAlgn val="ctr"/>
        <c:lblOffset val="100"/>
        <c:noMultiLvlLbl val="0"/>
      </c:catAx>
      <c:valAx>
        <c:axId val="575683120"/>
        <c:scaling>
          <c:orientation val="minMax"/>
        </c:scaling>
        <c:delete val="0"/>
        <c:axPos val="b"/>
        <c:numFmt formatCode="0.00" sourceLinked="1"/>
        <c:majorTickMark val="out"/>
        <c:minorTickMark val="none"/>
        <c:tickLblPos val="nextTo"/>
        <c:txPr>
          <a:bodyPr/>
          <a:lstStyle/>
          <a:p>
            <a:pPr>
              <a:defRPr sz="1600"/>
            </a:pPr>
            <a:endParaRPr lang="en-US"/>
          </a:p>
        </c:txPr>
        <c:crossAx val="575681488"/>
        <c:crosses val="autoZero"/>
        <c:crossBetween val="between"/>
      </c:valAx>
    </c:plotArea>
    <c:legend>
      <c:legendPos val="b"/>
      <c:layout/>
      <c:overlay val="0"/>
      <c:txPr>
        <a:bodyPr/>
        <a:lstStyle/>
        <a:p>
          <a:pPr>
            <a:defRPr sz="1600"/>
          </a:pPr>
          <a:endParaRPr lang="en-US"/>
        </a:p>
      </c:txPr>
    </c:legend>
    <c:plotVisOnly val="1"/>
    <c:dispBlanksAs val="gap"/>
    <c:showDLblsOverMax val="0"/>
  </c:chart>
  <c:txPr>
    <a:bodyPr/>
    <a:lstStyle/>
    <a:p>
      <a:pPr>
        <a:defRPr sz="11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smtClean="0"/>
              <a:t>Figure 8: Ischemic Heart Disease Mortality Rates per 100,000 (age-sex adjusted) NCHS data</a:t>
            </a:r>
            <a:endParaRPr lang="en-US" sz="1600" dirty="0"/>
          </a:p>
        </c:rich>
      </c:tx>
      <c:layout>
        <c:manualLayout>
          <c:xMode val="edge"/>
          <c:yMode val="edge"/>
          <c:x val="9.131753801045138E-2"/>
          <c:y val="0"/>
        </c:manualLayout>
      </c:layout>
      <c:overlay val="0"/>
    </c:title>
    <c:autoTitleDeleted val="0"/>
    <c:plotArea>
      <c:layout/>
      <c:lineChart>
        <c:grouping val="standard"/>
        <c:varyColors val="0"/>
        <c:ser>
          <c:idx val="0"/>
          <c:order val="0"/>
          <c:tx>
            <c:strRef>
              <c:f>'Figure 10-Section 4'!$N$5</c:f>
              <c:strCache>
                <c:ptCount val="1"/>
                <c:pt idx="0">
                  <c:v>IHD Mortality Rates per 100,000 </c:v>
                </c:pt>
              </c:strCache>
            </c:strRef>
          </c:tx>
          <c:spPr>
            <a:ln>
              <a:solidFill>
                <a:sysClr val="windowText" lastClr="000000">
                  <a:shade val="95000"/>
                  <a:satMod val="105000"/>
                </a:sysClr>
              </a:solidFill>
            </a:ln>
          </c:spPr>
          <c:marker>
            <c:symbol val="diamond"/>
            <c:size val="7"/>
            <c:spPr>
              <a:solidFill>
                <a:schemeClr val="tx1"/>
              </a:solidFill>
            </c:spPr>
          </c:marker>
          <c:dLbls>
            <c:dLbl>
              <c:idx val="0"/>
              <c:layout>
                <c:manualLayout>
                  <c:x val="-3.2657657657657692E-2"/>
                  <c:y val="-5.177360431297438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dLbl>
              <c:idx val="15"/>
              <c:delete val="1"/>
              <c:extLst>
                <c:ext xmlns:c15="http://schemas.microsoft.com/office/drawing/2012/chart" uri="{CE6537A1-D6FC-4f65-9D91-7224C49458BB}"/>
              </c:extLst>
            </c:dLbl>
            <c:dLbl>
              <c:idx val="16"/>
              <c:delete val="1"/>
              <c:extLst>
                <c:ext xmlns:c15="http://schemas.microsoft.com/office/drawing/2012/chart" uri="{CE6537A1-D6FC-4f65-9D91-7224C49458BB}"/>
              </c:extLst>
            </c:dLbl>
            <c:numFmt formatCode="0" sourceLinked="0"/>
            <c:spPr>
              <a:noFill/>
              <a:ln>
                <a:noFill/>
              </a:ln>
              <a:effectLst/>
            </c:spPr>
            <c:txPr>
              <a:bodyPr/>
              <a:lstStyle/>
              <a:p>
                <a:pPr>
                  <a:defRPr sz="18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'Figure 10-Section 4'!$M$6:$M$23</c:f>
              <c:numCache>
                <c:formatCode>General</c:formatCode>
                <c:ptCount val="18"/>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numCache>
            </c:numRef>
          </c:cat>
          <c:val>
            <c:numRef>
              <c:f>'Figure 10-Section 4'!$N$6:$N$23</c:f>
              <c:numCache>
                <c:formatCode>#,##0</c:formatCode>
                <c:ptCount val="18"/>
                <c:pt idx="0">
                  <c:v>1253.3946175228978</c:v>
                </c:pt>
                <c:pt idx="1">
                  <c:v>1266.3459019998932</c:v>
                </c:pt>
                <c:pt idx="2">
                  <c:v>1229.8929046071494</c:v>
                </c:pt>
                <c:pt idx="3">
                  <c:v>1217.3159506490117</c:v>
                </c:pt>
                <c:pt idx="4">
                  <c:v>1192.6505635618116</c:v>
                </c:pt>
                <c:pt idx="5">
                  <c:v>1162.0217169400132</c:v>
                </c:pt>
                <c:pt idx="6">
                  <c:v>1136.8444259189575</c:v>
                </c:pt>
                <c:pt idx="7">
                  <c:v>1123.0984129158658</c:v>
                </c:pt>
                <c:pt idx="8">
                  <c:v>1084.7070165361536</c:v>
                </c:pt>
                <c:pt idx="9">
                  <c:v>1045.7578828125845</c:v>
                </c:pt>
                <c:pt idx="10">
                  <c:v>1015.6182018758012</c:v>
                </c:pt>
                <c:pt idx="11">
                  <c:v>970.62673335913848</c:v>
                </c:pt>
                <c:pt idx="12">
                  <c:v>898.74080329485821</c:v>
                </c:pt>
                <c:pt idx="13">
                  <c:v>873.6528370497432</c:v>
                </c:pt>
                <c:pt idx="14">
                  <c:v>813.98969172056252</c:v>
                </c:pt>
                <c:pt idx="15">
                  <c:v>759.44639877357497</c:v>
                </c:pt>
                <c:pt idx="16">
                  <c:v>738.36143790254687</c:v>
                </c:pt>
                <c:pt idx="17">
                  <c:v>684.86687399482742</c:v>
                </c:pt>
              </c:numCache>
            </c:numRef>
          </c:val>
          <c:smooth val="0"/>
        </c:ser>
        <c:dLbls>
          <c:showLegendKey val="0"/>
          <c:showVal val="0"/>
          <c:showCatName val="0"/>
          <c:showSerName val="0"/>
          <c:showPercent val="0"/>
          <c:showBubbleSize val="0"/>
        </c:dLbls>
        <c:marker val="1"/>
        <c:smooth val="0"/>
        <c:axId val="575676592"/>
        <c:axId val="609113936"/>
      </c:lineChart>
      <c:catAx>
        <c:axId val="575676592"/>
        <c:scaling>
          <c:orientation val="minMax"/>
        </c:scaling>
        <c:delete val="0"/>
        <c:axPos val="b"/>
        <c:numFmt formatCode="General" sourceLinked="1"/>
        <c:majorTickMark val="out"/>
        <c:minorTickMark val="none"/>
        <c:tickLblPos val="nextTo"/>
        <c:txPr>
          <a:bodyPr/>
          <a:lstStyle/>
          <a:p>
            <a:pPr>
              <a:defRPr sz="1800"/>
            </a:pPr>
            <a:endParaRPr lang="en-US"/>
          </a:p>
        </c:txPr>
        <c:crossAx val="609113936"/>
        <c:crosses val="autoZero"/>
        <c:auto val="1"/>
        <c:lblAlgn val="ctr"/>
        <c:lblOffset val="100"/>
        <c:noMultiLvlLbl val="0"/>
      </c:catAx>
      <c:valAx>
        <c:axId val="609113936"/>
        <c:scaling>
          <c:orientation val="minMax"/>
        </c:scaling>
        <c:delete val="0"/>
        <c:axPos val="l"/>
        <c:numFmt formatCode="#,##0" sourceLinked="1"/>
        <c:majorTickMark val="out"/>
        <c:minorTickMark val="none"/>
        <c:tickLblPos val="nextTo"/>
        <c:txPr>
          <a:bodyPr/>
          <a:lstStyle/>
          <a:p>
            <a:pPr>
              <a:defRPr sz="1800"/>
            </a:pPr>
            <a:endParaRPr lang="en-US"/>
          </a:p>
        </c:txPr>
        <c:crossAx val="575676592"/>
        <c:crosses val="autoZero"/>
        <c:crossBetween val="between"/>
      </c:valAx>
    </c:plotArea>
    <c:plotVisOnly val="1"/>
    <c:dispBlanksAs val="gap"/>
    <c:showDLblsOverMax val="0"/>
  </c:chart>
  <c:externalData r:id="rId1">
    <c:autoUpdate val="0"/>
  </c:externalData>
  <c:userShapes r:id="rId2"/>
</c:chartSpace>
</file>

<file path=ppt/drawings/_rels/drawing6.xml.rels><?xml version="1.0" encoding="UTF-8" standalone="yes"?>
<Relationships xmlns="http://schemas.openxmlformats.org/package/2006/relationships"><Relationship Id="rId1" Type="http://schemas.openxmlformats.org/officeDocument/2006/relationships/image" Target="../media/image1.png"/></Relationships>
</file>

<file path=ppt/drawings/_rels/drawing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rawings/drawing1.xml><?xml version="1.0" encoding="utf-8"?>
<c:userShapes xmlns:c="http://schemas.openxmlformats.org/drawingml/2006/chart">
  <cdr:relSizeAnchor xmlns:cdr="http://schemas.openxmlformats.org/drawingml/2006/chartDrawing">
    <cdr:from>
      <cdr:x>0.3487</cdr:x>
      <cdr:y>0.62188</cdr:y>
    </cdr:from>
    <cdr:to>
      <cdr:x>0.70796</cdr:x>
      <cdr:y>0.71062</cdr:y>
    </cdr:to>
    <cdr:sp macro="" textlink="">
      <cdr:nvSpPr>
        <cdr:cNvPr id="2" name="Rectangle 1"/>
        <cdr:cNvSpPr/>
      </cdr:nvSpPr>
      <cdr:spPr>
        <a:xfrm xmlns:a="http://schemas.openxmlformats.org/drawingml/2006/main">
          <a:off x="3002516" y="3136500"/>
          <a:ext cx="3093484" cy="447567"/>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en-US" sz="1200" b="1" dirty="0"/>
            <a:t>              </a:t>
          </a:r>
          <a:r>
            <a:rPr lang="en-US" sz="1800" b="1" dirty="0">
              <a:solidFill>
                <a:sysClr val="windowText" lastClr="000000"/>
              </a:solidFill>
            </a:rPr>
            <a:t>1.3 years gain in LE</a:t>
          </a:r>
        </a:p>
      </cdr:txBody>
    </cdr:sp>
  </cdr:relSizeAnchor>
  <cdr:relSizeAnchor xmlns:cdr="http://schemas.openxmlformats.org/drawingml/2006/chartDrawing">
    <cdr:from>
      <cdr:x>0.59663</cdr:x>
      <cdr:y>0.71674</cdr:y>
    </cdr:from>
    <cdr:to>
      <cdr:x>0.98837</cdr:x>
      <cdr:y>0.71674</cdr:y>
    </cdr:to>
    <cdr:sp macro="" textlink="">
      <cdr:nvSpPr>
        <cdr:cNvPr id="6" name="Straight Arrow Connector 5"/>
        <cdr:cNvSpPr/>
      </cdr:nvSpPr>
      <cdr:spPr>
        <a:xfrm xmlns:a="http://schemas.openxmlformats.org/drawingml/2006/main">
          <a:off x="4576247" y="3130538"/>
          <a:ext cx="3004731" cy="0"/>
        </a:xfrm>
        <a:prstGeom xmlns:a="http://schemas.openxmlformats.org/drawingml/2006/main" prst="straightConnector1">
          <a:avLst/>
        </a:prstGeom>
        <a:ln xmlns:a="http://schemas.openxmlformats.org/drawingml/2006/main" w="254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0.08362</cdr:x>
      <cdr:y>0.70592</cdr:y>
    </cdr:from>
    <cdr:to>
      <cdr:x>0.41819</cdr:x>
      <cdr:y>0.71007</cdr:y>
    </cdr:to>
    <cdr:sp macro="" textlink="">
      <cdr:nvSpPr>
        <cdr:cNvPr id="8" name="Straight Arrow Connector 7"/>
        <cdr:cNvSpPr/>
      </cdr:nvSpPr>
      <cdr:spPr>
        <a:xfrm xmlns:a="http://schemas.openxmlformats.org/drawingml/2006/main" flipH="1" flipV="1">
          <a:off x="669264" y="3032613"/>
          <a:ext cx="2677736" cy="17828"/>
        </a:xfrm>
        <a:prstGeom xmlns:a="http://schemas.openxmlformats.org/drawingml/2006/main" prst="straightConnector1">
          <a:avLst/>
        </a:prstGeom>
        <a:ln xmlns:a="http://schemas.openxmlformats.org/drawingml/2006/main" w="254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10.xml><?xml version="1.0" encoding="utf-8"?>
<c:userShapes xmlns:c="http://schemas.openxmlformats.org/drawingml/2006/chart">
  <cdr:relSizeAnchor xmlns:cdr="http://schemas.openxmlformats.org/drawingml/2006/chartDrawing">
    <cdr:from>
      <cdr:x>0.56075</cdr:x>
      <cdr:y>0.26761</cdr:y>
    </cdr:from>
    <cdr:to>
      <cdr:x>0.56094</cdr:x>
      <cdr:y>0.88135</cdr:y>
    </cdr:to>
    <cdr:sp macro="" textlink="">
      <cdr:nvSpPr>
        <cdr:cNvPr id="2" name="Straight Connector 1"/>
        <cdr:cNvSpPr/>
      </cdr:nvSpPr>
      <cdr:spPr>
        <a:xfrm xmlns:a="http://schemas.openxmlformats.org/drawingml/2006/main">
          <a:off x="4572000" y="1447800"/>
          <a:ext cx="1568" cy="3320480"/>
        </a:xfrm>
        <a:prstGeom xmlns:a="http://schemas.openxmlformats.org/drawingml/2006/main" prst="line">
          <a:avLst/>
        </a:prstGeom>
        <a:noFill xmlns:a="http://schemas.openxmlformats.org/drawingml/2006/main"/>
        <a:ln xmlns:a="http://schemas.openxmlformats.org/drawingml/2006/main" w="25400" cap="flat" cmpd="sng" algn="ctr">
          <a:solidFill>
            <a:sysClr val="windowText" lastClr="000000">
              <a:shade val="95000"/>
              <a:satMod val="105000"/>
            </a:sysClr>
          </a:solidFill>
          <a:prstDash val="solid"/>
        </a:ln>
        <a:effec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0.07477</cdr:x>
      <cdr:y>0.46479</cdr:y>
    </cdr:from>
    <cdr:to>
      <cdr:x>0.56075</cdr:x>
      <cdr:y>0.60563</cdr:y>
    </cdr:to>
    <cdr:sp macro="" textlink="">
      <cdr:nvSpPr>
        <cdr:cNvPr id="4" name="Rectangle 3"/>
        <cdr:cNvSpPr/>
      </cdr:nvSpPr>
      <cdr:spPr>
        <a:xfrm xmlns:a="http://schemas.openxmlformats.org/drawingml/2006/main">
          <a:off x="609600" y="2514600"/>
          <a:ext cx="3962400" cy="762000"/>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en-US" sz="1800" b="1" dirty="0"/>
            <a:t>          </a:t>
          </a:r>
          <a:r>
            <a:rPr lang="en-US" sz="1800" b="1" dirty="0" smtClean="0"/>
            <a:t> </a:t>
          </a:r>
          <a:r>
            <a:rPr lang="en-US" sz="1800" b="1" dirty="0">
              <a:solidFill>
                <a:sysClr val="windowText" lastClr="000000"/>
              </a:solidFill>
            </a:rPr>
            <a:t>6%</a:t>
          </a:r>
          <a:r>
            <a:rPr lang="en-US" sz="1800" b="1" baseline="0" dirty="0">
              <a:solidFill>
                <a:sysClr val="windowText" lastClr="000000"/>
              </a:solidFill>
            </a:rPr>
            <a:t> decline in Stroke mortality</a:t>
          </a:r>
        </a:p>
        <a:p xmlns:a="http://schemas.openxmlformats.org/drawingml/2006/main">
          <a:pPr algn="ctr"/>
          <a:r>
            <a:rPr lang="en-US" sz="1800" b="1" baseline="0" dirty="0">
              <a:solidFill>
                <a:sysClr val="windowText" lastClr="000000"/>
              </a:solidFill>
            </a:rPr>
            <a:t>(1992 vs. 2001) </a:t>
          </a:r>
          <a:endParaRPr lang="en-US" sz="1800" b="1" dirty="0">
            <a:solidFill>
              <a:sysClr val="windowText" lastClr="000000"/>
            </a:solidFill>
          </a:endParaRPr>
        </a:p>
      </cdr:txBody>
    </cdr:sp>
  </cdr:relSizeAnchor>
  <cdr:relSizeAnchor xmlns:cdr="http://schemas.openxmlformats.org/drawingml/2006/chartDrawing">
    <cdr:from>
      <cdr:x>0.56075</cdr:x>
      <cdr:y>0.49296</cdr:y>
    </cdr:from>
    <cdr:to>
      <cdr:x>0.98131</cdr:x>
      <cdr:y>0.62377</cdr:y>
    </cdr:to>
    <cdr:sp macro="" textlink="">
      <cdr:nvSpPr>
        <cdr:cNvPr id="9" name="Rectangle 8"/>
        <cdr:cNvSpPr/>
      </cdr:nvSpPr>
      <cdr:spPr>
        <a:xfrm xmlns:a="http://schemas.openxmlformats.org/drawingml/2006/main">
          <a:off x="4572000" y="2667000"/>
          <a:ext cx="3428999" cy="707708"/>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en-US" sz="1800" b="1" dirty="0">
              <a:solidFill>
                <a:schemeClr val="tx1"/>
              </a:solidFill>
            </a:rPr>
            <a:t>  </a:t>
          </a:r>
          <a:r>
            <a:rPr lang="en-US" sz="1800" b="1" dirty="0" smtClean="0">
              <a:solidFill>
                <a:schemeClr val="tx1"/>
              </a:solidFill>
            </a:rPr>
            <a:t> </a:t>
          </a:r>
          <a:r>
            <a:rPr lang="en-US" sz="1800" b="1" dirty="0">
              <a:solidFill>
                <a:schemeClr val="tx1"/>
              </a:solidFill>
            </a:rPr>
            <a:t>31% decline in Stroke mortality</a:t>
          </a:r>
        </a:p>
        <a:p xmlns:a="http://schemas.openxmlformats.org/drawingml/2006/main">
          <a:pPr algn="ctr"/>
          <a:r>
            <a:rPr lang="en-US" sz="1800" b="1" dirty="0">
              <a:solidFill>
                <a:schemeClr val="tx1"/>
              </a:solidFill>
            </a:rPr>
            <a:t>(2001  vs. 2009</a:t>
          </a:r>
          <a:r>
            <a:rPr lang="en-US" sz="1800" b="1" dirty="0"/>
            <a:t>) </a:t>
          </a:r>
        </a:p>
      </cdr:txBody>
    </cdr:sp>
  </cdr:relSizeAnchor>
  <cdr:relSizeAnchor xmlns:cdr="http://schemas.openxmlformats.org/drawingml/2006/chartDrawing">
    <cdr:from>
      <cdr:x>0.43925</cdr:x>
      <cdr:y>0.67606</cdr:y>
    </cdr:from>
    <cdr:to>
      <cdr:x>0.5514</cdr:x>
      <cdr:y>0.67606</cdr:y>
    </cdr:to>
    <cdr:cxnSp macro="">
      <cdr:nvCxnSpPr>
        <cdr:cNvPr id="13" name="Straight Arrow Connector 12"/>
        <cdr:cNvCxnSpPr/>
      </cdr:nvCxnSpPr>
      <cdr:spPr>
        <a:xfrm xmlns:a="http://schemas.openxmlformats.org/drawingml/2006/main">
          <a:off x="3581400" y="3657600"/>
          <a:ext cx="914400" cy="0"/>
        </a:xfrm>
        <a:prstGeom xmlns:a="http://schemas.openxmlformats.org/drawingml/2006/main" prst="straightConnector1">
          <a:avLst/>
        </a:prstGeom>
        <a:ln xmlns:a="http://schemas.openxmlformats.org/drawingml/2006/main" w="25400">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0.1028</cdr:x>
      <cdr:y>0.67606</cdr:y>
    </cdr:from>
    <cdr:to>
      <cdr:x>0.2243</cdr:x>
      <cdr:y>0.67606</cdr:y>
    </cdr:to>
    <cdr:cxnSp macro="">
      <cdr:nvCxnSpPr>
        <cdr:cNvPr id="14" name="Straight Arrow Connector 13"/>
        <cdr:cNvCxnSpPr/>
      </cdr:nvCxnSpPr>
      <cdr:spPr>
        <a:xfrm xmlns:a="http://schemas.openxmlformats.org/drawingml/2006/main" flipH="1">
          <a:off x="838200" y="3657600"/>
          <a:ext cx="990600" cy="0"/>
        </a:xfrm>
        <a:prstGeom xmlns:a="http://schemas.openxmlformats.org/drawingml/2006/main" prst="straightConnector1">
          <a:avLst/>
        </a:prstGeom>
        <a:ln xmlns:a="http://schemas.openxmlformats.org/drawingml/2006/main" w="25400">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11.xml><?xml version="1.0" encoding="utf-8"?>
<c:userShapes xmlns:c="http://schemas.openxmlformats.org/drawingml/2006/chart">
  <cdr:relSizeAnchor xmlns:cdr="http://schemas.openxmlformats.org/drawingml/2006/chartDrawing">
    <cdr:from>
      <cdr:x>0.26125</cdr:x>
      <cdr:y>0.4375</cdr:y>
    </cdr:from>
    <cdr:to>
      <cdr:x>0.83214</cdr:x>
      <cdr:y>0.58873</cdr:y>
    </cdr:to>
    <cdr:sp macro="" textlink="">
      <cdr:nvSpPr>
        <cdr:cNvPr id="6" name="Rectangle 5"/>
        <cdr:cNvSpPr/>
      </cdr:nvSpPr>
      <cdr:spPr>
        <a:xfrm xmlns:a="http://schemas.openxmlformats.org/drawingml/2006/main">
          <a:off x="2057400" y="2133600"/>
          <a:ext cx="4495800" cy="737519"/>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en-US" sz="1800" b="1" dirty="0"/>
            <a:t>                  </a:t>
          </a:r>
          <a:r>
            <a:rPr lang="en-US" sz="1800" b="1" dirty="0">
              <a:solidFill>
                <a:sysClr val="windowText" lastClr="000000"/>
              </a:solidFill>
            </a:rPr>
            <a:t>31%</a:t>
          </a:r>
          <a:r>
            <a:rPr lang="en-US" sz="1800" b="1" baseline="0" dirty="0">
              <a:solidFill>
                <a:sysClr val="windowText" lastClr="000000"/>
              </a:solidFill>
            </a:rPr>
            <a:t> decline in IHD hospitalization</a:t>
          </a:r>
        </a:p>
        <a:p xmlns:a="http://schemas.openxmlformats.org/drawingml/2006/main">
          <a:pPr algn="ctr"/>
          <a:r>
            <a:rPr lang="en-US" sz="1800" b="1" baseline="0" dirty="0" smtClean="0">
              <a:solidFill>
                <a:sysClr val="windowText" lastClr="000000"/>
              </a:solidFill>
            </a:rPr>
            <a:t>     (</a:t>
          </a:r>
          <a:r>
            <a:rPr lang="en-US" sz="1800" b="1" baseline="0" dirty="0">
              <a:solidFill>
                <a:sysClr val="windowText" lastClr="000000"/>
              </a:solidFill>
            </a:rPr>
            <a:t>1992-94 vs. 2006-09) </a:t>
          </a:r>
          <a:endParaRPr lang="en-US" sz="1800" b="1" dirty="0">
            <a:solidFill>
              <a:sysClr val="windowText" lastClr="000000"/>
            </a:solidFill>
          </a:endParaRPr>
        </a:p>
      </cdr:txBody>
    </cdr:sp>
  </cdr:relSizeAnchor>
  <cdr:relSizeAnchor xmlns:cdr="http://schemas.openxmlformats.org/drawingml/2006/chartDrawing">
    <cdr:from>
      <cdr:x>0.69938</cdr:x>
      <cdr:y>0.62928</cdr:y>
    </cdr:from>
    <cdr:to>
      <cdr:x>0.98962</cdr:x>
      <cdr:y>0.62928</cdr:y>
    </cdr:to>
    <cdr:sp macro="" textlink="">
      <cdr:nvSpPr>
        <cdr:cNvPr id="15" name="Straight Arrow Connector 14"/>
        <cdr:cNvSpPr/>
      </cdr:nvSpPr>
      <cdr:spPr>
        <a:xfrm xmlns:a="http://schemas.openxmlformats.org/drawingml/2006/main">
          <a:off x="5507690" y="1746600"/>
          <a:ext cx="2285673" cy="0"/>
        </a:xfrm>
        <a:prstGeom xmlns:a="http://schemas.openxmlformats.org/drawingml/2006/main" prst="straightConnector1">
          <a:avLst/>
        </a:prstGeom>
        <a:ln xmlns:a="http://schemas.openxmlformats.org/drawingml/2006/main" w="25400">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0.15482</cdr:x>
      <cdr:y>0.625</cdr:y>
    </cdr:from>
    <cdr:to>
      <cdr:x>0.41498</cdr:x>
      <cdr:y>0.625</cdr:y>
    </cdr:to>
    <cdr:sp macro="" textlink="">
      <cdr:nvSpPr>
        <cdr:cNvPr id="5" name="Straight Arrow Connector 4"/>
        <cdr:cNvSpPr/>
      </cdr:nvSpPr>
      <cdr:spPr>
        <a:xfrm xmlns:a="http://schemas.openxmlformats.org/drawingml/2006/main" flipH="1">
          <a:off x="1219200" y="3048000"/>
          <a:ext cx="2048790" cy="0"/>
        </a:xfrm>
        <a:prstGeom xmlns:a="http://schemas.openxmlformats.org/drawingml/2006/main" prst="straightConnector1">
          <a:avLst/>
        </a:prstGeom>
        <a:noFill xmlns:a="http://schemas.openxmlformats.org/drawingml/2006/main"/>
        <a:ln xmlns:a="http://schemas.openxmlformats.org/drawingml/2006/main" w="25400" cap="flat" cmpd="sng" algn="ctr">
          <a:solidFill>
            <a:sysClr val="windowText" lastClr="000000">
              <a:shade val="95000"/>
              <a:satMod val="105000"/>
            </a:sysClr>
          </a:solidFill>
          <a:prstDash val="solid"/>
          <a:tailEnd type="arrow"/>
        </a:ln>
        <a:effec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userShapes>
</file>

<file path=ppt/drawings/drawing12.xml><?xml version="1.0" encoding="utf-8"?>
<c:userShapes xmlns:c="http://schemas.openxmlformats.org/drawingml/2006/chart">
  <cdr:relSizeAnchor xmlns:cdr="http://schemas.openxmlformats.org/drawingml/2006/chartDrawing">
    <cdr:from>
      <cdr:x>0.26227</cdr:x>
      <cdr:y>0.52946</cdr:y>
    </cdr:from>
    <cdr:to>
      <cdr:x>0.82566</cdr:x>
      <cdr:y>0.66561</cdr:y>
    </cdr:to>
    <cdr:sp macro="" textlink="">
      <cdr:nvSpPr>
        <cdr:cNvPr id="4" name="Rectangle 3"/>
        <cdr:cNvSpPr/>
      </cdr:nvSpPr>
      <cdr:spPr>
        <a:xfrm xmlns:a="http://schemas.openxmlformats.org/drawingml/2006/main">
          <a:off x="2057400" y="2667000"/>
          <a:ext cx="4419600" cy="685800"/>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en-US" b="1" dirty="0"/>
            <a:t>              </a:t>
          </a:r>
          <a:r>
            <a:rPr lang="en-US" sz="1800" b="1" dirty="0">
              <a:solidFill>
                <a:sysClr val="windowText" lastClr="000000"/>
              </a:solidFill>
            </a:rPr>
            <a:t>35%</a:t>
          </a:r>
          <a:r>
            <a:rPr lang="en-US" sz="1800" b="1" baseline="0" dirty="0">
              <a:solidFill>
                <a:sysClr val="windowText" lastClr="000000"/>
              </a:solidFill>
            </a:rPr>
            <a:t> decline in Stroke hospitalization </a:t>
          </a:r>
        </a:p>
        <a:p xmlns:a="http://schemas.openxmlformats.org/drawingml/2006/main">
          <a:r>
            <a:rPr lang="en-US" sz="1800" b="1" baseline="0" dirty="0">
              <a:solidFill>
                <a:sysClr val="windowText" lastClr="000000"/>
              </a:solidFill>
            </a:rPr>
            <a:t>                 (1992-94 vs. 2006-09)</a:t>
          </a:r>
          <a:endParaRPr lang="en-US" sz="1800" b="1" dirty="0">
            <a:solidFill>
              <a:sysClr val="windowText" lastClr="000000"/>
            </a:solidFill>
          </a:endParaRPr>
        </a:p>
      </cdr:txBody>
    </cdr:sp>
  </cdr:relSizeAnchor>
  <cdr:relSizeAnchor xmlns:cdr="http://schemas.openxmlformats.org/drawingml/2006/chartDrawing">
    <cdr:from>
      <cdr:x>0.70495</cdr:x>
      <cdr:y>0.6872</cdr:y>
    </cdr:from>
    <cdr:to>
      <cdr:x>0.98732</cdr:x>
      <cdr:y>0.6872</cdr:y>
    </cdr:to>
    <cdr:sp macro="" textlink="">
      <cdr:nvSpPr>
        <cdr:cNvPr id="5" name="Straight Arrow Connector 4"/>
        <cdr:cNvSpPr/>
      </cdr:nvSpPr>
      <cdr:spPr>
        <a:xfrm xmlns:a="http://schemas.openxmlformats.org/drawingml/2006/main">
          <a:off x="5530017" y="1838233"/>
          <a:ext cx="2215078" cy="0"/>
        </a:xfrm>
        <a:prstGeom xmlns:a="http://schemas.openxmlformats.org/drawingml/2006/main" prst="straightConnector1">
          <a:avLst/>
        </a:prstGeom>
        <a:noFill xmlns:a="http://schemas.openxmlformats.org/drawingml/2006/main"/>
        <a:ln xmlns:a="http://schemas.openxmlformats.org/drawingml/2006/main" w="25400" cap="flat" cmpd="sng" algn="ctr">
          <a:solidFill>
            <a:sysClr val="windowText" lastClr="000000">
              <a:shade val="95000"/>
              <a:satMod val="105000"/>
            </a:sysClr>
          </a:solidFill>
          <a:prstDash val="solid"/>
          <a:tailEnd type="arrow"/>
        </a:ln>
        <a:effec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0.15542</cdr:x>
      <cdr:y>0.69587</cdr:y>
    </cdr:from>
    <cdr:to>
      <cdr:x>0.41466</cdr:x>
      <cdr:y>0.69587</cdr:y>
    </cdr:to>
    <cdr:sp macro="" textlink="">
      <cdr:nvSpPr>
        <cdr:cNvPr id="6" name="Straight Arrow Connector 5"/>
        <cdr:cNvSpPr/>
      </cdr:nvSpPr>
      <cdr:spPr>
        <a:xfrm xmlns:a="http://schemas.openxmlformats.org/drawingml/2006/main" flipH="1">
          <a:off x="1219200" y="3505200"/>
          <a:ext cx="2033631" cy="0"/>
        </a:xfrm>
        <a:prstGeom xmlns:a="http://schemas.openxmlformats.org/drawingml/2006/main" prst="straightConnector1">
          <a:avLst/>
        </a:prstGeom>
        <a:noFill xmlns:a="http://schemas.openxmlformats.org/drawingml/2006/main"/>
        <a:ln xmlns:a="http://schemas.openxmlformats.org/drawingml/2006/main" w="25400" cap="flat" cmpd="sng" algn="ctr">
          <a:solidFill>
            <a:sysClr val="windowText" lastClr="000000">
              <a:shade val="95000"/>
              <a:satMod val="105000"/>
            </a:sysClr>
          </a:solidFill>
          <a:prstDash val="solid"/>
          <a:tailEnd type="arrow"/>
        </a:ln>
        <a:effec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userShapes>
</file>

<file path=ppt/drawings/drawing13.xml><?xml version="1.0" encoding="utf-8"?>
<c:userShapes xmlns:c="http://schemas.openxmlformats.org/drawingml/2006/chart">
  <cdr:relSizeAnchor xmlns:cdr="http://schemas.openxmlformats.org/drawingml/2006/chartDrawing">
    <cdr:from>
      <cdr:x>0.82005</cdr:x>
      <cdr:y>0.87885</cdr:y>
    </cdr:from>
    <cdr:to>
      <cdr:x>1</cdr:x>
      <cdr:y>1</cdr:y>
    </cdr:to>
    <cdr:sp macro="" textlink="">
      <cdr:nvSpPr>
        <cdr:cNvPr id="2" name="Rectangle 1"/>
        <cdr:cNvSpPr/>
      </cdr:nvSpPr>
      <cdr:spPr>
        <a:xfrm xmlns:a="http://schemas.openxmlformats.org/drawingml/2006/main">
          <a:off x="6748682" y="4648199"/>
          <a:ext cx="1480917" cy="640742"/>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en-US" sz="1100" dirty="0">
              <a:solidFill>
                <a:sysClr val="windowText" lastClr="000000"/>
              </a:solidFill>
            </a:rPr>
            <a:t>Annual % point change reported</a:t>
          </a:r>
          <a:r>
            <a:rPr lang="en-US" sz="1100" baseline="0" dirty="0">
              <a:solidFill>
                <a:sysClr val="windowText" lastClr="000000"/>
              </a:solidFill>
            </a:rPr>
            <a:t> in label  parenthesis (92-94 Vs. 07-09)</a:t>
          </a:r>
          <a:endParaRPr lang="en-US" sz="1100" dirty="0">
            <a:solidFill>
              <a:sysClr val="windowText" lastClr="000000"/>
            </a:solidFill>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0.75274</cdr:x>
      <cdr:y>0.12324</cdr:y>
    </cdr:from>
    <cdr:to>
      <cdr:x>0.77758</cdr:x>
      <cdr:y>0.35089</cdr:y>
    </cdr:to>
    <cdr:sp macro="" textlink="">
      <cdr:nvSpPr>
        <cdr:cNvPr id="2" name="Right Brace 1"/>
        <cdr:cNvSpPr/>
      </cdr:nvSpPr>
      <cdr:spPr>
        <a:xfrm xmlns:a="http://schemas.openxmlformats.org/drawingml/2006/main">
          <a:off x="6036037" y="604853"/>
          <a:ext cx="199186" cy="1117267"/>
        </a:xfrm>
        <a:prstGeom xmlns:a="http://schemas.openxmlformats.org/drawingml/2006/main" prst="rightBrace">
          <a:avLst>
            <a:gd name="adj1" fmla="val 62179"/>
            <a:gd name="adj2" fmla="val 50000"/>
          </a:avLst>
        </a:prstGeom>
        <a:ln xmlns:a="http://schemas.openxmlformats.org/drawingml/2006/main" w="190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0.78579</cdr:x>
      <cdr:y>0.19873</cdr:y>
    </cdr:from>
    <cdr:to>
      <cdr:x>0.96642</cdr:x>
      <cdr:y>0.26239</cdr:y>
    </cdr:to>
    <cdr:sp macro="" textlink="">
      <cdr:nvSpPr>
        <cdr:cNvPr id="3" name="Rectangle 2"/>
        <cdr:cNvSpPr/>
      </cdr:nvSpPr>
      <cdr:spPr>
        <a:xfrm xmlns:a="http://schemas.openxmlformats.org/drawingml/2006/main">
          <a:off x="6301114" y="975360"/>
          <a:ext cx="1448425" cy="312420"/>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100">
              <a:solidFill>
                <a:sysClr val="windowText" lastClr="000000"/>
              </a:solidFill>
              <a:latin typeface="Times New Roman" panose="02020603050405020304" pitchFamily="18" charset="0"/>
              <a:cs typeface="Times New Roman" panose="02020603050405020304" pitchFamily="18" charset="0"/>
            </a:rPr>
            <a:t>Treatment effect </a:t>
          </a:r>
        </a:p>
      </cdr:txBody>
    </cdr:sp>
  </cdr:relSizeAnchor>
  <cdr:relSizeAnchor xmlns:cdr="http://schemas.openxmlformats.org/drawingml/2006/chartDrawing">
    <cdr:from>
      <cdr:x>0.82612</cdr:x>
      <cdr:y>0.46799</cdr:y>
    </cdr:from>
    <cdr:to>
      <cdr:x>0.99113</cdr:x>
      <cdr:y>0.52943</cdr:y>
    </cdr:to>
    <cdr:sp macro="" textlink="">
      <cdr:nvSpPr>
        <cdr:cNvPr id="4" name="Rectangle 3"/>
        <cdr:cNvSpPr/>
      </cdr:nvSpPr>
      <cdr:spPr>
        <a:xfrm xmlns:a="http://schemas.openxmlformats.org/drawingml/2006/main">
          <a:off x="6624478" y="2296871"/>
          <a:ext cx="1323181" cy="301550"/>
        </a:xfrm>
        <a:prstGeom xmlns:a="http://schemas.openxmlformats.org/drawingml/2006/main" prst="rect">
          <a:avLst/>
        </a:prstGeom>
        <a:solidFill xmlns:a="http://schemas.openxmlformats.org/drawingml/2006/main">
          <a:sysClr val="window" lastClr="FFFFFF"/>
        </a:solidFill>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en-US" sz="1100">
              <a:solidFill>
                <a:sysClr val="windowText" lastClr="000000"/>
              </a:solidFill>
              <a:latin typeface="Times New Roman" panose="02020603050405020304" pitchFamily="18" charset="0"/>
              <a:cs typeface="Times New Roman" panose="02020603050405020304" pitchFamily="18" charset="0"/>
            </a:rPr>
            <a:t>Risk factor effect</a:t>
          </a:r>
        </a:p>
      </cdr:txBody>
    </cdr:sp>
  </cdr:relSizeAnchor>
  <cdr:relSizeAnchor xmlns:cdr="http://schemas.openxmlformats.org/drawingml/2006/chartDrawing">
    <cdr:from>
      <cdr:x>0.81248</cdr:x>
      <cdr:y>0.40576</cdr:y>
    </cdr:from>
    <cdr:to>
      <cdr:x>0.8298</cdr:x>
      <cdr:y>0.55893</cdr:y>
    </cdr:to>
    <cdr:sp macro="" textlink="">
      <cdr:nvSpPr>
        <cdr:cNvPr id="5" name="Right Brace 4"/>
        <cdr:cNvSpPr/>
      </cdr:nvSpPr>
      <cdr:spPr>
        <a:xfrm xmlns:a="http://schemas.openxmlformats.org/drawingml/2006/main">
          <a:off x="6515100" y="1991447"/>
          <a:ext cx="138898" cy="751754"/>
        </a:xfrm>
        <a:prstGeom xmlns:a="http://schemas.openxmlformats.org/drawingml/2006/main" prst="rightBrace">
          <a:avLst>
            <a:gd name="adj1" fmla="val 62179"/>
            <a:gd name="adj2" fmla="val 50000"/>
          </a:avLst>
        </a:prstGeom>
        <a:noFill xmlns:a="http://schemas.openxmlformats.org/drawingml/2006/main"/>
        <a:ln xmlns:a="http://schemas.openxmlformats.org/drawingml/2006/main" w="19050" cap="flat" cmpd="sng" algn="ctr">
          <a:solidFill>
            <a:sysClr val="windowText" lastClr="000000"/>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userShapes>
</file>

<file path=ppt/drawings/drawing15.xml><?xml version="1.0" encoding="utf-8"?>
<c:userShapes xmlns:c="http://schemas.openxmlformats.org/drawingml/2006/chart">
  <cdr:relSizeAnchor xmlns:cdr="http://schemas.openxmlformats.org/drawingml/2006/chartDrawing">
    <cdr:from>
      <cdr:x>0.78908</cdr:x>
      <cdr:y>0.08543</cdr:y>
    </cdr:from>
    <cdr:to>
      <cdr:x>0.96774</cdr:x>
      <cdr:y>0.25461</cdr:y>
    </cdr:to>
    <cdr:sp macro="" textlink="">
      <cdr:nvSpPr>
        <cdr:cNvPr id="2" name="Rectangle 1"/>
        <cdr:cNvSpPr/>
      </cdr:nvSpPr>
      <cdr:spPr>
        <a:xfrm xmlns:a="http://schemas.openxmlformats.org/drawingml/2006/main">
          <a:off x="6057900" y="485775"/>
          <a:ext cx="1371600" cy="962025"/>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en-US" sz="1200" dirty="0">
              <a:solidFill>
                <a:sysClr val="windowText" lastClr="000000"/>
              </a:solidFill>
            </a:rPr>
            <a:t>Annual % point change reported</a:t>
          </a:r>
          <a:r>
            <a:rPr lang="en-US" sz="1200" baseline="0" dirty="0">
              <a:solidFill>
                <a:sysClr val="windowText" lastClr="000000"/>
              </a:solidFill>
            </a:rPr>
            <a:t> in label  parenthesis (92-94 Vs. 07-09)</a:t>
          </a:r>
          <a:endParaRPr lang="en-US" sz="1200" dirty="0">
            <a:solidFill>
              <a:sysClr val="windowText" lastClr="000000"/>
            </a:solidFill>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0.47714</cdr:x>
      <cdr:y>0.74747</cdr:y>
    </cdr:from>
    <cdr:to>
      <cdr:x>0.61606</cdr:x>
      <cdr:y>0.74927</cdr:y>
    </cdr:to>
    <cdr:cxnSp macro="">
      <cdr:nvCxnSpPr>
        <cdr:cNvPr id="8" name="Straight Connector 7"/>
        <cdr:cNvCxnSpPr/>
      </cdr:nvCxnSpPr>
      <cdr:spPr>
        <a:xfrm xmlns:a="http://schemas.openxmlformats.org/drawingml/2006/main" flipV="1">
          <a:off x="3722464" y="3266502"/>
          <a:ext cx="1083799" cy="7866"/>
        </a:xfrm>
        <a:prstGeom xmlns:a="http://schemas.openxmlformats.org/drawingml/2006/main" prst="line">
          <a:avLst/>
        </a:prstGeom>
        <a:noFill xmlns:a="http://schemas.openxmlformats.org/drawingml/2006/main"/>
        <a:ln xmlns:a="http://schemas.openxmlformats.org/drawingml/2006/main" w="31750" cap="flat" cmpd="sng" algn="ctr">
          <a:solidFill>
            <a:srgbClr val="4F81BD">
              <a:shade val="95000"/>
              <a:satMod val="105000"/>
            </a:srgbClr>
          </a:solidFill>
          <a:prstDash val="sysDash"/>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0.69306</cdr:x>
      <cdr:y>0.13482</cdr:y>
    </cdr:from>
    <cdr:to>
      <cdr:x>0.83197</cdr:x>
      <cdr:y>0.13663</cdr:y>
    </cdr:to>
    <cdr:cxnSp macro="">
      <cdr:nvCxnSpPr>
        <cdr:cNvPr id="9" name="Straight Connector 8"/>
        <cdr:cNvCxnSpPr/>
      </cdr:nvCxnSpPr>
      <cdr:spPr>
        <a:xfrm xmlns:a="http://schemas.openxmlformats.org/drawingml/2006/main" flipV="1">
          <a:off x="5406968" y="589162"/>
          <a:ext cx="1083721" cy="7909"/>
        </a:xfrm>
        <a:prstGeom xmlns:a="http://schemas.openxmlformats.org/drawingml/2006/main" prst="line">
          <a:avLst/>
        </a:prstGeom>
        <a:noFill xmlns:a="http://schemas.openxmlformats.org/drawingml/2006/main"/>
        <a:ln xmlns:a="http://schemas.openxmlformats.org/drawingml/2006/main" w="31750" cap="flat" cmpd="sng" algn="ctr">
          <a:solidFill>
            <a:srgbClr val="4F81BD">
              <a:shade val="95000"/>
              <a:satMod val="105000"/>
            </a:srgbClr>
          </a:solidFill>
          <a:prstDash val="sysDash"/>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0.38721</cdr:x>
      <cdr:y>0.6853</cdr:y>
    </cdr:from>
    <cdr:to>
      <cdr:x>0.48727</cdr:x>
      <cdr:y>0.72349</cdr:y>
    </cdr:to>
    <cdr:sp macro="" textlink="">
      <cdr:nvSpPr>
        <cdr:cNvPr id="10" name="Rectangle 9"/>
        <cdr:cNvSpPr/>
      </cdr:nvSpPr>
      <cdr:spPr>
        <a:xfrm xmlns:a="http://schemas.openxmlformats.org/drawingml/2006/main">
          <a:off x="3020837" y="2994804"/>
          <a:ext cx="780629" cy="166892"/>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sz="1050" b="1">
              <a:solidFill>
                <a:sysClr val="windowText" lastClr="000000"/>
              </a:solidFill>
              <a:latin typeface="Times New Roman" panose="02020603050405020304" pitchFamily="18" charset="0"/>
              <a:cs typeface="Times New Roman" panose="02020603050405020304" pitchFamily="18" charset="0"/>
            </a:rPr>
            <a:t>0.08</a:t>
          </a:r>
        </a:p>
      </cdr:txBody>
    </cdr:sp>
  </cdr:relSizeAnchor>
  <cdr:relSizeAnchor xmlns:cdr="http://schemas.openxmlformats.org/drawingml/2006/chartDrawing">
    <cdr:from>
      <cdr:x>0.61085</cdr:x>
      <cdr:y>0.06153</cdr:y>
    </cdr:from>
    <cdr:to>
      <cdr:x>0.70376</cdr:x>
      <cdr:y>0.11736</cdr:y>
    </cdr:to>
    <cdr:sp macro="" textlink="">
      <cdr:nvSpPr>
        <cdr:cNvPr id="11" name="Rectangle 10"/>
        <cdr:cNvSpPr/>
      </cdr:nvSpPr>
      <cdr:spPr>
        <a:xfrm xmlns:a="http://schemas.openxmlformats.org/drawingml/2006/main">
          <a:off x="4765576" y="268889"/>
          <a:ext cx="724847" cy="243981"/>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sz="1050" b="1">
              <a:solidFill>
                <a:sysClr val="windowText" lastClr="000000"/>
              </a:solidFill>
              <a:latin typeface="Times New Roman" panose="02020603050405020304" pitchFamily="18" charset="0"/>
              <a:cs typeface="Times New Roman" panose="02020603050405020304" pitchFamily="18" charset="0"/>
            </a:rPr>
            <a:t>1.43</a:t>
          </a:r>
        </a:p>
      </cdr:txBody>
    </cdr:sp>
  </cdr:relSizeAnchor>
  <cdr:relSizeAnchor xmlns:cdr="http://schemas.openxmlformats.org/drawingml/2006/chartDrawing">
    <cdr:from>
      <cdr:x>0.82626</cdr:x>
      <cdr:y>0.06519</cdr:y>
    </cdr:from>
    <cdr:to>
      <cdr:x>0.91574</cdr:x>
      <cdr:y>0.11348</cdr:y>
    </cdr:to>
    <cdr:sp macro="" textlink="">
      <cdr:nvSpPr>
        <cdr:cNvPr id="12" name="Rectangle 11"/>
        <cdr:cNvSpPr/>
      </cdr:nvSpPr>
      <cdr:spPr>
        <a:xfrm xmlns:a="http://schemas.openxmlformats.org/drawingml/2006/main">
          <a:off x="6446160" y="284901"/>
          <a:ext cx="698088" cy="211030"/>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sz="1050" b="1">
              <a:solidFill>
                <a:sysClr val="windowText" lastClr="000000"/>
              </a:solidFill>
              <a:latin typeface="Times New Roman" panose="02020603050405020304" pitchFamily="18" charset="0"/>
              <a:cs typeface="Times New Roman" panose="02020603050405020304" pitchFamily="18" charset="0"/>
            </a:rPr>
            <a:t>1.79</a:t>
          </a:r>
        </a:p>
      </cdr:txBody>
    </cdr:sp>
  </cdr:relSizeAnchor>
  <cdr:relSizeAnchor xmlns:cdr="http://schemas.openxmlformats.org/drawingml/2006/chartDrawing">
    <cdr:from>
      <cdr:x>0.26223</cdr:x>
      <cdr:y>0.7783</cdr:y>
    </cdr:from>
    <cdr:to>
      <cdr:x>0.39544</cdr:x>
      <cdr:y>0.78168</cdr:y>
    </cdr:to>
    <cdr:cxnSp macro="">
      <cdr:nvCxnSpPr>
        <cdr:cNvPr id="7" name="Straight Connector 6"/>
        <cdr:cNvCxnSpPr/>
      </cdr:nvCxnSpPr>
      <cdr:spPr>
        <a:xfrm xmlns:a="http://schemas.openxmlformats.org/drawingml/2006/main" flipV="1">
          <a:off x="2045811" y="3401226"/>
          <a:ext cx="1039221" cy="14767"/>
        </a:xfrm>
        <a:prstGeom xmlns:a="http://schemas.openxmlformats.org/drawingml/2006/main" prst="line">
          <a:avLst/>
        </a:prstGeom>
        <a:noFill xmlns:a="http://schemas.openxmlformats.org/drawingml/2006/main"/>
        <a:ln xmlns:a="http://schemas.openxmlformats.org/drawingml/2006/main" w="31750" cap="flat" cmpd="sng" algn="ctr">
          <a:solidFill>
            <a:srgbClr val="4F81BD">
              <a:shade val="95000"/>
              <a:satMod val="105000"/>
            </a:srgbClr>
          </a:solidFill>
          <a:prstDash val="sysDash"/>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0.17428</cdr:x>
      <cdr:y>0.72637</cdr:y>
    </cdr:from>
    <cdr:to>
      <cdr:x>0.27434</cdr:x>
      <cdr:y>0.76456</cdr:y>
    </cdr:to>
    <cdr:sp macro="" textlink="">
      <cdr:nvSpPr>
        <cdr:cNvPr id="13" name="Rectangle 12"/>
        <cdr:cNvSpPr/>
      </cdr:nvSpPr>
      <cdr:spPr>
        <a:xfrm xmlns:a="http://schemas.openxmlformats.org/drawingml/2006/main">
          <a:off x="1359641" y="3174277"/>
          <a:ext cx="780630" cy="166893"/>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sz="1050" b="1">
              <a:solidFill>
                <a:sysClr val="windowText" lastClr="000000"/>
              </a:solidFill>
              <a:latin typeface="Times New Roman" panose="02020603050405020304" pitchFamily="18" charset="0"/>
              <a:cs typeface="Times New Roman" panose="02020603050405020304" pitchFamily="18" charset="0"/>
            </a:rPr>
            <a:t>0.26</a:t>
          </a:r>
        </a:p>
      </cdr:txBody>
    </cdr:sp>
  </cdr:relSizeAnchor>
</c:userShapes>
</file>

<file path=ppt/drawings/drawing2.xml><?xml version="1.0" encoding="utf-8"?>
<c:userShapes xmlns:c="http://schemas.openxmlformats.org/drawingml/2006/chart">
  <cdr:relSizeAnchor xmlns:cdr="http://schemas.openxmlformats.org/drawingml/2006/chartDrawing">
    <cdr:from>
      <cdr:x>0.86009</cdr:x>
      <cdr:y>0.8125</cdr:y>
    </cdr:from>
    <cdr:to>
      <cdr:x>0.87931</cdr:x>
      <cdr:y>0.88874</cdr:y>
    </cdr:to>
    <cdr:sp macro="" textlink="">
      <cdr:nvSpPr>
        <cdr:cNvPr id="2" name="Right Brace 1"/>
        <cdr:cNvSpPr/>
      </cdr:nvSpPr>
      <cdr:spPr>
        <a:xfrm xmlns:a="http://schemas.openxmlformats.org/drawingml/2006/main">
          <a:off x="7602508" y="5076825"/>
          <a:ext cx="169892" cy="476378"/>
        </a:xfrm>
        <a:prstGeom xmlns:a="http://schemas.openxmlformats.org/drawingml/2006/main" prst="rightBrace">
          <a:avLst/>
        </a:prstGeom>
        <a:ln xmlns:a="http://schemas.openxmlformats.org/drawingml/2006/main" w="25400">
          <a:solidFill>
            <a:srgbClr val="00B050"/>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0.66379</cdr:x>
      <cdr:y>0.57317</cdr:y>
    </cdr:from>
    <cdr:to>
      <cdr:x>0.69664</cdr:x>
      <cdr:y>0.76992</cdr:y>
    </cdr:to>
    <cdr:sp macro="" textlink="">
      <cdr:nvSpPr>
        <cdr:cNvPr id="3" name="Right Brace 2"/>
        <cdr:cNvSpPr/>
      </cdr:nvSpPr>
      <cdr:spPr>
        <a:xfrm xmlns:a="http://schemas.openxmlformats.org/drawingml/2006/main">
          <a:off x="5867400" y="3581400"/>
          <a:ext cx="290367" cy="1229373"/>
        </a:xfrm>
        <a:prstGeom xmlns:a="http://schemas.openxmlformats.org/drawingml/2006/main" prst="rightBrace">
          <a:avLst>
            <a:gd name="adj1" fmla="val 26282"/>
            <a:gd name="adj2" fmla="val 50000"/>
          </a:avLst>
        </a:prstGeom>
        <a:ln xmlns:a="http://schemas.openxmlformats.org/drawingml/2006/main" w="25400">
          <a:solidFill>
            <a:srgbClr val="00B050"/>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solidFill>
              <a:sysClr val="windowText" lastClr="000000"/>
            </a:solidFill>
          </a:endParaRPr>
        </a:p>
      </cdr:txBody>
    </cdr:sp>
  </cdr:relSizeAnchor>
  <cdr:relSizeAnchor xmlns:cdr="http://schemas.openxmlformats.org/drawingml/2006/chartDrawing">
    <cdr:from>
      <cdr:x>0.56897</cdr:x>
      <cdr:y>0.34146</cdr:y>
    </cdr:from>
    <cdr:to>
      <cdr:x>0.5763</cdr:x>
      <cdr:y>0.41707</cdr:y>
    </cdr:to>
    <cdr:sp macro="" textlink="">
      <cdr:nvSpPr>
        <cdr:cNvPr id="4" name="Right Brace 3"/>
        <cdr:cNvSpPr/>
      </cdr:nvSpPr>
      <cdr:spPr>
        <a:xfrm xmlns:a="http://schemas.openxmlformats.org/drawingml/2006/main">
          <a:off x="5029200" y="2133600"/>
          <a:ext cx="64791" cy="472441"/>
        </a:xfrm>
        <a:prstGeom xmlns:a="http://schemas.openxmlformats.org/drawingml/2006/main" prst="rightBrace">
          <a:avLst/>
        </a:prstGeom>
        <a:ln xmlns:a="http://schemas.openxmlformats.org/drawingml/2006/main" w="25400">
          <a:solidFill>
            <a:schemeClr val="accent2"/>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solidFill>
              <a:sysClr val="windowText" lastClr="000000"/>
            </a:solidFill>
          </a:endParaRPr>
        </a:p>
      </cdr:txBody>
    </cdr:sp>
  </cdr:relSizeAnchor>
  <cdr:relSizeAnchor xmlns:cdr="http://schemas.openxmlformats.org/drawingml/2006/chartDrawing">
    <cdr:from>
      <cdr:x>0.81897</cdr:x>
      <cdr:y>0.63415</cdr:y>
    </cdr:from>
    <cdr:to>
      <cdr:x>1</cdr:x>
      <cdr:y>0.87805</cdr:y>
    </cdr:to>
    <cdr:sp macro="" textlink="">
      <cdr:nvSpPr>
        <cdr:cNvPr id="5" name="Rectangle 4"/>
        <cdr:cNvSpPr/>
      </cdr:nvSpPr>
      <cdr:spPr>
        <a:xfrm xmlns:a="http://schemas.openxmlformats.org/drawingml/2006/main">
          <a:off x="7239000" y="3962400"/>
          <a:ext cx="1600200" cy="152400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800" b="1" dirty="0">
              <a:solidFill>
                <a:srgbClr val="00B050"/>
              </a:solidFill>
            </a:rPr>
            <a:t>  </a:t>
          </a:r>
          <a:endParaRPr lang="en-US" sz="1800" b="1" dirty="0" smtClean="0">
            <a:solidFill>
              <a:srgbClr val="00B050"/>
            </a:solidFill>
          </a:endParaRPr>
        </a:p>
        <a:p xmlns:a="http://schemas.openxmlformats.org/drawingml/2006/main">
          <a:endParaRPr lang="en-US" sz="1800" b="1" dirty="0">
            <a:solidFill>
              <a:srgbClr val="00B050"/>
            </a:solidFill>
          </a:endParaRPr>
        </a:p>
        <a:p xmlns:a="http://schemas.openxmlformats.org/drawingml/2006/main">
          <a:endParaRPr lang="en-US" sz="1800" b="1" dirty="0" smtClean="0">
            <a:solidFill>
              <a:srgbClr val="00B050"/>
            </a:solidFill>
          </a:endParaRPr>
        </a:p>
        <a:p xmlns:a="http://schemas.openxmlformats.org/drawingml/2006/main">
          <a:r>
            <a:rPr lang="en-US" sz="1800" b="1" dirty="0" smtClean="0">
              <a:solidFill>
                <a:srgbClr val="00B050"/>
              </a:solidFill>
            </a:rPr>
            <a:t>Cardiovascular</a:t>
          </a:r>
        </a:p>
        <a:p xmlns:a="http://schemas.openxmlformats.org/drawingml/2006/main">
          <a:r>
            <a:rPr lang="en-US" sz="1800" b="1" baseline="0" dirty="0" smtClean="0">
              <a:solidFill>
                <a:srgbClr val="00B050"/>
              </a:solidFill>
            </a:rPr>
            <a:t>  </a:t>
          </a:r>
          <a:r>
            <a:rPr lang="en-US" sz="1800" dirty="0" smtClean="0">
              <a:solidFill>
                <a:srgbClr val="00B050"/>
              </a:solidFill>
            </a:rPr>
            <a:t> </a:t>
          </a:r>
          <a:r>
            <a:rPr lang="en-US" sz="1600" dirty="0" smtClean="0">
              <a:solidFill>
                <a:srgbClr val="00B050"/>
              </a:solidFill>
            </a:rPr>
            <a:t>          -</a:t>
          </a:r>
          <a:r>
            <a:rPr lang="en-US" sz="1600" b="1" dirty="0" smtClean="0">
              <a:solidFill>
                <a:srgbClr val="00B050"/>
              </a:solidFill>
            </a:rPr>
            <a:t>618</a:t>
          </a:r>
          <a:endParaRPr lang="en-US" sz="1600" b="1" dirty="0">
            <a:solidFill>
              <a:srgbClr val="00B050"/>
            </a:solidFill>
          </a:endParaRPr>
        </a:p>
      </cdr:txBody>
    </cdr:sp>
  </cdr:relSizeAnchor>
  <cdr:relSizeAnchor xmlns:cdr="http://schemas.openxmlformats.org/drawingml/2006/chartDrawing">
    <cdr:from>
      <cdr:x>0.65517</cdr:x>
      <cdr:y>0.62195</cdr:y>
    </cdr:from>
    <cdr:to>
      <cdr:x>0.89948</cdr:x>
      <cdr:y>0.73463</cdr:y>
    </cdr:to>
    <cdr:sp macro="" textlink="">
      <cdr:nvSpPr>
        <cdr:cNvPr id="6" name="Rectangle 5"/>
        <cdr:cNvSpPr/>
      </cdr:nvSpPr>
      <cdr:spPr>
        <a:xfrm xmlns:a="http://schemas.openxmlformats.org/drawingml/2006/main">
          <a:off x="5791200" y="3886200"/>
          <a:ext cx="2159505" cy="70407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800" b="1" dirty="0">
              <a:solidFill>
                <a:schemeClr val="accent3"/>
              </a:solidFill>
            </a:rPr>
            <a:t>        </a:t>
          </a:r>
          <a:r>
            <a:rPr lang="en-US" sz="1800" b="1" dirty="0">
              <a:solidFill>
                <a:srgbClr val="00B050"/>
              </a:solidFill>
            </a:rPr>
            <a:t>Cancer  </a:t>
          </a:r>
        </a:p>
        <a:p xmlns:a="http://schemas.openxmlformats.org/drawingml/2006/main">
          <a:r>
            <a:rPr lang="en-US" sz="1800" baseline="0" dirty="0">
              <a:solidFill>
                <a:srgbClr val="00B050"/>
              </a:solidFill>
            </a:rPr>
            <a:t>           </a:t>
          </a:r>
          <a:r>
            <a:rPr lang="en-US" sz="1800" dirty="0">
              <a:solidFill>
                <a:srgbClr val="00B050"/>
              </a:solidFill>
            </a:rPr>
            <a:t> </a:t>
          </a:r>
          <a:r>
            <a:rPr lang="en-US" sz="1800" b="1" dirty="0">
              <a:solidFill>
                <a:srgbClr val="00B050"/>
              </a:solidFill>
            </a:rPr>
            <a:t>-83</a:t>
          </a:r>
          <a:endParaRPr lang="en-US" sz="1800" dirty="0">
            <a:solidFill>
              <a:srgbClr val="00B050"/>
            </a:solidFill>
          </a:endParaRPr>
        </a:p>
      </cdr:txBody>
    </cdr:sp>
  </cdr:relSizeAnchor>
  <cdr:relSizeAnchor xmlns:cdr="http://schemas.openxmlformats.org/drawingml/2006/chartDrawing">
    <cdr:from>
      <cdr:x>0.51724</cdr:x>
      <cdr:y>0.10976</cdr:y>
    </cdr:from>
    <cdr:to>
      <cdr:x>0.8566</cdr:x>
      <cdr:y>0.21841</cdr:y>
    </cdr:to>
    <cdr:sp macro="" textlink="">
      <cdr:nvSpPr>
        <cdr:cNvPr id="8" name="Rectangle 7"/>
        <cdr:cNvSpPr/>
      </cdr:nvSpPr>
      <cdr:spPr>
        <a:xfrm xmlns:a="http://schemas.openxmlformats.org/drawingml/2006/main">
          <a:off x="4572000" y="685800"/>
          <a:ext cx="2999627" cy="67888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200" dirty="0">
              <a:solidFill>
                <a:schemeClr val="accent3"/>
              </a:solidFill>
            </a:rPr>
            <a:t>      </a:t>
          </a:r>
          <a:r>
            <a:rPr lang="en-US" sz="1800" b="1" dirty="0">
              <a:solidFill>
                <a:srgbClr val="00B050"/>
              </a:solidFill>
            </a:rPr>
            <a:t>Musculoskeletal disease</a:t>
          </a:r>
        </a:p>
        <a:p xmlns:a="http://schemas.openxmlformats.org/drawingml/2006/main">
          <a:r>
            <a:rPr lang="en-US" sz="1800" dirty="0">
              <a:solidFill>
                <a:srgbClr val="00B050"/>
              </a:solidFill>
            </a:rPr>
            <a:t>                             -</a:t>
          </a:r>
          <a:r>
            <a:rPr lang="en-US" sz="1800" b="1" dirty="0">
              <a:solidFill>
                <a:srgbClr val="00B050"/>
              </a:solidFill>
            </a:rPr>
            <a:t>4</a:t>
          </a:r>
        </a:p>
      </cdr:txBody>
    </cdr:sp>
  </cdr:relSizeAnchor>
  <cdr:relSizeAnchor xmlns:cdr="http://schemas.openxmlformats.org/drawingml/2006/chartDrawing">
    <cdr:from>
      <cdr:x>0.50862</cdr:x>
      <cdr:y>0.43902</cdr:y>
    </cdr:from>
    <cdr:to>
      <cdr:x>0.74367</cdr:x>
      <cdr:y>0.49523</cdr:y>
    </cdr:to>
    <cdr:sp macro="" textlink="">
      <cdr:nvSpPr>
        <cdr:cNvPr id="9" name="Rectangle 8"/>
        <cdr:cNvSpPr/>
      </cdr:nvSpPr>
      <cdr:spPr>
        <a:xfrm xmlns:a="http://schemas.openxmlformats.org/drawingml/2006/main">
          <a:off x="4495800" y="2743200"/>
          <a:ext cx="2077654" cy="351222"/>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sz="1800" b="1" dirty="0">
              <a:solidFill>
                <a:schemeClr val="accent2"/>
              </a:solidFill>
            </a:rPr>
            <a:t>Diabetes</a:t>
          </a:r>
          <a:r>
            <a:rPr lang="en-US" sz="1800" b="1" baseline="0" dirty="0">
              <a:solidFill>
                <a:schemeClr val="accent2"/>
              </a:solidFill>
            </a:rPr>
            <a:t>  </a:t>
          </a:r>
        </a:p>
        <a:p xmlns:a="http://schemas.openxmlformats.org/drawingml/2006/main">
          <a:pPr algn="ctr"/>
          <a:r>
            <a:rPr lang="en-US" sz="1800" baseline="0" dirty="0">
              <a:solidFill>
                <a:schemeClr val="accent2"/>
              </a:solidFill>
            </a:rPr>
            <a:t>  </a:t>
          </a:r>
          <a:r>
            <a:rPr lang="en-US" sz="1800" b="1" baseline="0" dirty="0">
              <a:solidFill>
                <a:schemeClr val="accent2"/>
              </a:solidFill>
            </a:rPr>
            <a:t>17</a:t>
          </a:r>
          <a:endParaRPr lang="en-US" sz="1800" b="1" dirty="0">
            <a:solidFill>
              <a:schemeClr val="accent2"/>
            </a:solidFill>
          </a:endParaRPr>
        </a:p>
      </cdr:txBody>
    </cdr:sp>
  </cdr:relSizeAnchor>
  <cdr:relSizeAnchor xmlns:cdr="http://schemas.openxmlformats.org/drawingml/2006/chartDrawing">
    <cdr:from>
      <cdr:x>0.56034</cdr:x>
      <cdr:y>0.34146</cdr:y>
    </cdr:from>
    <cdr:to>
      <cdr:x>0.93966</cdr:x>
      <cdr:y>0.42717</cdr:y>
    </cdr:to>
    <cdr:sp macro="" textlink="">
      <cdr:nvSpPr>
        <cdr:cNvPr id="10" name="Rectangle 9"/>
        <cdr:cNvSpPr/>
      </cdr:nvSpPr>
      <cdr:spPr>
        <a:xfrm xmlns:a="http://schemas.openxmlformats.org/drawingml/2006/main">
          <a:off x="4953000" y="2133600"/>
          <a:ext cx="3352800" cy="535551"/>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sz="1800" b="1" dirty="0">
              <a:solidFill>
                <a:srgbClr val="C0504D"/>
              </a:solidFill>
            </a:rPr>
            <a:t>Central Nervous System</a:t>
          </a:r>
        </a:p>
        <a:p xmlns:a="http://schemas.openxmlformats.org/drawingml/2006/main">
          <a:pPr algn="ctr"/>
          <a:r>
            <a:rPr lang="en-US" sz="1800" b="1" baseline="0" dirty="0">
              <a:solidFill>
                <a:srgbClr val="C0504D"/>
              </a:solidFill>
            </a:rPr>
            <a:t>170</a:t>
          </a:r>
          <a:endParaRPr lang="en-US" sz="1800" b="1" dirty="0">
            <a:solidFill>
              <a:srgbClr val="C0504D"/>
            </a:solidFill>
          </a:endParaRPr>
        </a:p>
      </cdr:txBody>
    </cdr:sp>
  </cdr:relSizeAnchor>
  <cdr:relSizeAnchor xmlns:cdr="http://schemas.openxmlformats.org/drawingml/2006/chartDrawing">
    <cdr:from>
      <cdr:x>0.5431</cdr:x>
      <cdr:y>0.43902</cdr:y>
    </cdr:from>
    <cdr:to>
      <cdr:x>0.54875</cdr:x>
      <cdr:y>0.49763</cdr:y>
    </cdr:to>
    <cdr:sp macro="" textlink="">
      <cdr:nvSpPr>
        <cdr:cNvPr id="11" name="Right Brace 10"/>
        <cdr:cNvSpPr/>
      </cdr:nvSpPr>
      <cdr:spPr>
        <a:xfrm xmlns:a="http://schemas.openxmlformats.org/drawingml/2006/main">
          <a:off x="4800600" y="2743200"/>
          <a:ext cx="49942" cy="366219"/>
        </a:xfrm>
        <a:prstGeom xmlns:a="http://schemas.openxmlformats.org/drawingml/2006/main" prst="rightBrace">
          <a:avLst/>
        </a:prstGeom>
        <a:noFill xmlns:a="http://schemas.openxmlformats.org/drawingml/2006/main"/>
        <a:ln xmlns:a="http://schemas.openxmlformats.org/drawingml/2006/main" w="25400" cap="flat" cmpd="sng" algn="ctr">
          <a:solidFill>
            <a:srgbClr val="C0504D"/>
          </a:solidFill>
          <a:prstDash val="solid"/>
        </a:ln>
        <a:effec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solidFill>
              <a:sysClr val="windowText" lastClr="000000"/>
            </a:solidFill>
          </a:endParaRPr>
        </a:p>
      </cdr:txBody>
    </cdr:sp>
  </cdr:relSizeAnchor>
  <cdr:relSizeAnchor xmlns:cdr="http://schemas.openxmlformats.org/drawingml/2006/chartDrawing">
    <cdr:from>
      <cdr:x>0.50862</cdr:x>
      <cdr:y>0.08537</cdr:y>
    </cdr:from>
    <cdr:to>
      <cdr:x>0.54147</cdr:x>
      <cdr:y>0.22621</cdr:y>
    </cdr:to>
    <cdr:sp macro="" textlink="">
      <cdr:nvSpPr>
        <cdr:cNvPr id="12" name="Right Brace 11"/>
        <cdr:cNvSpPr/>
      </cdr:nvSpPr>
      <cdr:spPr>
        <a:xfrm xmlns:a="http://schemas.openxmlformats.org/drawingml/2006/main">
          <a:off x="4495800" y="533400"/>
          <a:ext cx="290368" cy="880024"/>
        </a:xfrm>
        <a:prstGeom xmlns:a="http://schemas.openxmlformats.org/drawingml/2006/main" prst="rightBrace">
          <a:avLst>
            <a:gd name="adj1" fmla="val 26282"/>
            <a:gd name="adj2" fmla="val 50000"/>
          </a:avLst>
        </a:prstGeom>
        <a:noFill xmlns:a="http://schemas.openxmlformats.org/drawingml/2006/main"/>
        <a:ln xmlns:a="http://schemas.openxmlformats.org/drawingml/2006/main" w="25400" cap="flat" cmpd="sng" algn="ctr">
          <a:solidFill>
            <a:srgbClr val="00B050"/>
          </a:solidFill>
          <a:prstDash val="solid"/>
        </a:ln>
        <a:effec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solidFill>
              <a:sysClr val="windowText" lastClr="000000"/>
            </a:solidFill>
          </a:endParaRPr>
        </a:p>
      </cdr:txBody>
    </cdr:sp>
  </cdr:relSizeAnchor>
  <cdr:relSizeAnchor xmlns:cdr="http://schemas.openxmlformats.org/drawingml/2006/chartDrawing">
    <cdr:from>
      <cdr:x>0.60345</cdr:x>
      <cdr:y>0.23171</cdr:y>
    </cdr:from>
    <cdr:to>
      <cdr:x>0.90124</cdr:x>
      <cdr:y>0.32225</cdr:y>
    </cdr:to>
    <cdr:sp macro="" textlink="">
      <cdr:nvSpPr>
        <cdr:cNvPr id="13" name="Rectangle 12"/>
        <cdr:cNvSpPr/>
      </cdr:nvSpPr>
      <cdr:spPr>
        <a:xfrm xmlns:a="http://schemas.openxmlformats.org/drawingml/2006/main">
          <a:off x="5334000" y="1447800"/>
          <a:ext cx="2632225" cy="565731"/>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sz="1600" b="1" dirty="0" smtClean="0">
              <a:solidFill>
                <a:srgbClr val="C0504D"/>
              </a:solidFill>
            </a:rPr>
            <a:t> </a:t>
          </a:r>
          <a:r>
            <a:rPr lang="en-US" sz="1800" b="1" dirty="0" smtClean="0">
              <a:solidFill>
                <a:srgbClr val="C0504D"/>
              </a:solidFill>
            </a:rPr>
            <a:t>Respiratory</a:t>
          </a:r>
          <a:r>
            <a:rPr lang="en-US" sz="1800" b="1" baseline="0" dirty="0" smtClean="0">
              <a:solidFill>
                <a:srgbClr val="C0504D"/>
              </a:solidFill>
            </a:rPr>
            <a:t>  </a:t>
          </a:r>
          <a:endParaRPr lang="en-US" sz="1800" b="1" baseline="0" dirty="0">
            <a:solidFill>
              <a:srgbClr val="C0504D"/>
            </a:solidFill>
          </a:endParaRPr>
        </a:p>
        <a:p xmlns:a="http://schemas.openxmlformats.org/drawingml/2006/main">
          <a:pPr algn="ctr"/>
          <a:r>
            <a:rPr lang="en-US" sz="1800" baseline="0" dirty="0">
              <a:solidFill>
                <a:srgbClr val="C0504D"/>
              </a:solidFill>
            </a:rPr>
            <a:t> </a:t>
          </a:r>
          <a:r>
            <a:rPr lang="en-US" sz="1800" b="1" baseline="0" dirty="0">
              <a:solidFill>
                <a:srgbClr val="C0504D"/>
              </a:solidFill>
            </a:rPr>
            <a:t>64</a:t>
          </a:r>
          <a:endParaRPr lang="en-US" sz="1800" b="1" dirty="0">
            <a:solidFill>
              <a:srgbClr val="C0504D"/>
            </a:solidFill>
          </a:endParaRPr>
        </a:p>
      </cdr:txBody>
    </cdr:sp>
  </cdr:relSizeAnchor>
  <cdr:relSizeAnchor xmlns:cdr="http://schemas.openxmlformats.org/drawingml/2006/chartDrawing">
    <cdr:from>
      <cdr:x>0.66379</cdr:x>
      <cdr:y>0.23171</cdr:y>
    </cdr:from>
    <cdr:to>
      <cdr:x>0.67112</cdr:x>
      <cdr:y>0.30732</cdr:y>
    </cdr:to>
    <cdr:sp macro="" textlink="">
      <cdr:nvSpPr>
        <cdr:cNvPr id="14" name="Right Brace 13"/>
        <cdr:cNvSpPr/>
      </cdr:nvSpPr>
      <cdr:spPr>
        <a:xfrm xmlns:a="http://schemas.openxmlformats.org/drawingml/2006/main">
          <a:off x="5867400" y="1447800"/>
          <a:ext cx="64792" cy="472442"/>
        </a:xfrm>
        <a:prstGeom xmlns:a="http://schemas.openxmlformats.org/drawingml/2006/main" prst="rightBrace">
          <a:avLst/>
        </a:prstGeom>
        <a:noFill xmlns:a="http://schemas.openxmlformats.org/drawingml/2006/main"/>
        <a:ln xmlns:a="http://schemas.openxmlformats.org/drawingml/2006/main" w="25400" cap="flat" cmpd="sng" algn="ctr">
          <a:solidFill>
            <a:srgbClr val="C0504D"/>
          </a:solidFill>
          <a:prstDash val="solid"/>
        </a:ln>
        <a:effec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solidFill>
              <a:sysClr val="windowText" lastClr="0000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0.76851</cdr:x>
      <cdr:y>0.04356</cdr:y>
    </cdr:from>
    <cdr:to>
      <cdr:x>0.98284</cdr:x>
      <cdr:y>0.23182</cdr:y>
    </cdr:to>
    <cdr:sp macro="" textlink="">
      <cdr:nvSpPr>
        <cdr:cNvPr id="3" name="Rectangle 2"/>
        <cdr:cNvSpPr/>
      </cdr:nvSpPr>
      <cdr:spPr>
        <a:xfrm xmlns:a="http://schemas.openxmlformats.org/drawingml/2006/main">
          <a:off x="6324745" y="214546"/>
          <a:ext cx="1763919" cy="927235"/>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en-US" sz="1200" dirty="0">
              <a:solidFill>
                <a:sysClr val="windowText" lastClr="000000"/>
              </a:solidFill>
              <a:latin typeface="Calibri(Body)"/>
            </a:rPr>
            <a:t>Annual </a:t>
          </a:r>
          <a:r>
            <a:rPr lang="en-US" sz="1200" b="0" dirty="0">
              <a:solidFill>
                <a:sysClr val="windowText" lastClr="000000"/>
              </a:solidFill>
              <a:latin typeface="Calibri(Body)"/>
            </a:rPr>
            <a:t>% point change </a:t>
          </a:r>
          <a:r>
            <a:rPr lang="en-US" sz="1200" dirty="0">
              <a:solidFill>
                <a:sysClr val="windowText" lastClr="000000"/>
              </a:solidFill>
              <a:latin typeface="Calibri(Body)"/>
            </a:rPr>
            <a:t>reported</a:t>
          </a:r>
          <a:r>
            <a:rPr lang="en-US" sz="1200" baseline="0" dirty="0">
              <a:solidFill>
                <a:sysClr val="windowText" lastClr="000000"/>
              </a:solidFill>
              <a:latin typeface="Calibri(Body)"/>
            </a:rPr>
            <a:t> in label  </a:t>
          </a:r>
          <a:r>
            <a:rPr lang="en-US" sz="1200" baseline="0" dirty="0" smtClean="0">
              <a:solidFill>
                <a:sysClr val="windowText" lastClr="000000"/>
              </a:solidFill>
              <a:latin typeface="Calibri(Body)"/>
            </a:rPr>
            <a:t>parenthesis </a:t>
          </a:r>
          <a:r>
            <a:rPr lang="en-US" sz="1200" baseline="0" dirty="0">
              <a:solidFill>
                <a:sysClr val="windowText" lastClr="000000"/>
              </a:solidFill>
              <a:latin typeface="Calibri(Body)"/>
            </a:rPr>
            <a:t>(91-94  vs. 06-09)</a:t>
          </a:r>
        </a:p>
        <a:p xmlns:a="http://schemas.openxmlformats.org/drawingml/2006/main">
          <a:endParaRPr lang="en-US" sz="1200" dirty="0">
            <a:solidFill>
              <a:sysClr val="windowText" lastClr="00000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0.77966</cdr:x>
      <cdr:y>0.03493</cdr:y>
    </cdr:from>
    <cdr:to>
      <cdr:x>0.99541</cdr:x>
      <cdr:y>0.22413</cdr:y>
    </cdr:to>
    <cdr:sp macro="" textlink="">
      <cdr:nvSpPr>
        <cdr:cNvPr id="2" name="Rectangle 1"/>
        <cdr:cNvSpPr/>
      </cdr:nvSpPr>
      <cdr:spPr>
        <a:xfrm xmlns:a="http://schemas.openxmlformats.org/drawingml/2006/main">
          <a:off x="7010400" y="182134"/>
          <a:ext cx="1939929" cy="986537"/>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en-US" sz="1400" dirty="0">
              <a:solidFill>
                <a:sysClr val="windowText" lastClr="000000"/>
              </a:solidFill>
            </a:rPr>
            <a:t>Annual </a:t>
          </a:r>
          <a:r>
            <a:rPr lang="en-US" sz="1400" b="0" dirty="0">
              <a:solidFill>
                <a:sysClr val="windowText" lastClr="000000"/>
              </a:solidFill>
            </a:rPr>
            <a:t>% point change </a:t>
          </a:r>
          <a:r>
            <a:rPr lang="en-US" sz="1400" dirty="0">
              <a:solidFill>
                <a:sysClr val="windowText" lastClr="000000"/>
              </a:solidFill>
            </a:rPr>
            <a:t>reported</a:t>
          </a:r>
          <a:r>
            <a:rPr lang="en-US" sz="1400" baseline="0" dirty="0">
              <a:solidFill>
                <a:sysClr val="windowText" lastClr="000000"/>
              </a:solidFill>
            </a:rPr>
            <a:t> in label  parenthesis</a:t>
          </a:r>
        </a:p>
        <a:p xmlns:a="http://schemas.openxmlformats.org/drawingml/2006/main">
          <a:r>
            <a:rPr lang="en-US" sz="1400" baseline="0" dirty="0">
              <a:solidFill>
                <a:sysClr val="windowText" lastClr="000000"/>
              </a:solidFill>
            </a:rPr>
            <a:t> (91-94  vs. 06-09)</a:t>
          </a:r>
        </a:p>
        <a:p xmlns:a="http://schemas.openxmlformats.org/drawingml/2006/main">
          <a:endParaRPr lang="en-US" sz="1400" dirty="0">
            <a:solidFill>
              <a:sysClr val="windowText" lastClr="000000"/>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0.80357</cdr:x>
      <cdr:y>0.82827</cdr:y>
    </cdr:from>
    <cdr:to>
      <cdr:x>1</cdr:x>
      <cdr:y>0.9924</cdr:y>
    </cdr:to>
    <cdr:sp macro="" textlink="">
      <cdr:nvSpPr>
        <cdr:cNvPr id="2" name="Rectangle 1"/>
        <cdr:cNvSpPr/>
      </cdr:nvSpPr>
      <cdr:spPr>
        <a:xfrm xmlns:a="http://schemas.openxmlformats.org/drawingml/2006/main">
          <a:off x="7086600" y="4229807"/>
          <a:ext cx="1676400" cy="838200"/>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en-US" sz="1200" dirty="0" smtClean="0">
              <a:solidFill>
                <a:sysClr val="windowText" lastClr="000000"/>
              </a:solidFill>
            </a:rPr>
            <a:t>    Annual </a:t>
          </a:r>
          <a:r>
            <a:rPr lang="en-US" sz="1200" dirty="0">
              <a:solidFill>
                <a:sysClr val="windowText" lastClr="000000"/>
              </a:solidFill>
            </a:rPr>
            <a:t>% point </a:t>
          </a:r>
          <a:r>
            <a:rPr lang="en-US" sz="1200" dirty="0" smtClean="0">
              <a:solidFill>
                <a:sysClr val="windowText" lastClr="000000"/>
              </a:solidFill>
            </a:rPr>
            <a:t>   change </a:t>
          </a:r>
          <a:r>
            <a:rPr lang="en-US" sz="1200" dirty="0">
              <a:solidFill>
                <a:sysClr val="windowText" lastClr="000000"/>
              </a:solidFill>
            </a:rPr>
            <a:t>reported</a:t>
          </a:r>
          <a:r>
            <a:rPr lang="en-US" sz="1200" baseline="0" dirty="0">
              <a:solidFill>
                <a:sysClr val="windowText" lastClr="000000"/>
              </a:solidFill>
            </a:rPr>
            <a:t> in label  parenthesis (1991-94 vs. 2006-09)</a:t>
          </a:r>
          <a:endParaRPr lang="en-US" sz="1200" dirty="0">
            <a:solidFill>
              <a:sysClr val="windowText" lastClr="000000"/>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cdr:y>
    </cdr:from>
    <cdr:to>
      <cdr:x>0.00229</cdr:x>
      <cdr:y>0.00366</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0.76852</cdr:x>
      <cdr:y>0.00676</cdr:y>
    </cdr:from>
    <cdr:to>
      <cdr:x>0.975</cdr:x>
      <cdr:y>0.155</cdr:y>
    </cdr:to>
    <cdr:sp macro="" textlink="">
      <cdr:nvSpPr>
        <cdr:cNvPr id="5" name="Rectangle 4"/>
        <cdr:cNvSpPr/>
      </cdr:nvSpPr>
      <cdr:spPr>
        <a:xfrm xmlns:a="http://schemas.openxmlformats.org/drawingml/2006/main">
          <a:off x="6324600" y="34739"/>
          <a:ext cx="1699299" cy="762000"/>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en-US" sz="1200" dirty="0">
              <a:solidFill>
                <a:sysClr val="windowText" lastClr="000000"/>
              </a:solidFill>
            </a:rPr>
            <a:t>Annual % point change reported</a:t>
          </a:r>
          <a:r>
            <a:rPr lang="en-US" sz="1200" baseline="0" dirty="0">
              <a:solidFill>
                <a:sysClr val="windowText" lastClr="000000"/>
              </a:solidFill>
            </a:rPr>
            <a:t> in label  parenthesis (1991-94 Vs. 2006-09)</a:t>
          </a:r>
          <a:endParaRPr lang="en-US" sz="1200" dirty="0">
            <a:solidFill>
              <a:sysClr val="windowText" lastClr="000000"/>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0.38538</cdr:x>
      <cdr:y>0.45671</cdr:y>
    </cdr:from>
    <cdr:to>
      <cdr:x>0.67286</cdr:x>
      <cdr:y>0.5371</cdr:y>
    </cdr:to>
    <cdr:sp macro="" textlink="">
      <cdr:nvSpPr>
        <cdr:cNvPr id="3" name="Straight Connector 2"/>
        <cdr:cNvSpPr/>
      </cdr:nvSpPr>
      <cdr:spPr>
        <a:xfrm xmlns:a="http://schemas.openxmlformats.org/drawingml/2006/main" flipV="1">
          <a:off x="2962275" y="2626360"/>
          <a:ext cx="2209800" cy="462292"/>
        </a:xfrm>
        <a:prstGeom xmlns:a="http://schemas.openxmlformats.org/drawingml/2006/main" prst="line">
          <a:avLst/>
        </a:prstGeom>
        <a:ln xmlns:a="http://schemas.openxmlformats.org/drawingml/2006/main" w="254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0.38538</cdr:x>
      <cdr:y>0.15194</cdr:y>
    </cdr:from>
    <cdr:to>
      <cdr:x>0.67286</cdr:x>
      <cdr:y>0.19941</cdr:y>
    </cdr:to>
    <cdr:sp macro="" textlink="">
      <cdr:nvSpPr>
        <cdr:cNvPr id="5" name="Straight Connector 4"/>
        <cdr:cNvSpPr/>
      </cdr:nvSpPr>
      <cdr:spPr>
        <a:xfrm xmlns:a="http://schemas.openxmlformats.org/drawingml/2006/main" flipV="1">
          <a:off x="2962275" y="873759"/>
          <a:ext cx="2209800" cy="272979"/>
        </a:xfrm>
        <a:prstGeom xmlns:a="http://schemas.openxmlformats.org/drawingml/2006/main" prst="line">
          <a:avLst/>
        </a:prstGeom>
        <a:ln xmlns:a="http://schemas.openxmlformats.org/drawingml/2006/main" w="25400">
          <a:solidFill>
            <a:schemeClr val="tx1"/>
          </a:solidFill>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cdr:x>
      <cdr:y>0</cdr:y>
    </cdr:to>
    <cdr:sp macro="" textlink="">
      <cdr:nvSpPr>
        <cdr:cNvPr id="7" name="Straight Connector 6"/>
        <cdr:cNvSpPr/>
      </cdr:nvSpPr>
      <cdr:spPr>
        <a:xfrm xmlns:a="http://schemas.openxmlformats.org/drawingml/2006/main" flipV="1">
          <a:off x="-695325" y="-878840"/>
          <a:ext cx="0" cy="0"/>
        </a:xfrm>
        <a:prstGeom xmlns:a="http://schemas.openxmlformats.org/drawingml/2006/main" prst="line">
          <a:avLst/>
        </a:prstGeom>
        <a:ln xmlns:a="http://schemas.openxmlformats.org/drawingml/2006/main" w="254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0.66708</cdr:x>
      <cdr:y>0.05998</cdr:y>
    </cdr:from>
    <cdr:to>
      <cdr:x>0.98157</cdr:x>
      <cdr:y>0.10648</cdr:y>
    </cdr:to>
    <cdr:sp macro="" textlink="">
      <cdr:nvSpPr>
        <cdr:cNvPr id="2" name="TextBox 1"/>
        <cdr:cNvSpPr txBox="1"/>
      </cdr:nvSpPr>
      <cdr:spPr>
        <a:xfrm xmlns:a="http://schemas.openxmlformats.org/drawingml/2006/main">
          <a:off x="5172075" y="340360"/>
          <a:ext cx="2438400" cy="2638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  Total                       1.3</a:t>
          </a:r>
          <a:endParaRPr lang="en-US" sz="1800" b="1" dirty="0"/>
        </a:p>
      </cdr:txBody>
    </cdr:sp>
  </cdr:relSizeAnchor>
  <cdr:relSizeAnchor xmlns:cdr="http://schemas.openxmlformats.org/drawingml/2006/chartDrawing">
    <cdr:from>
      <cdr:x>0.38206</cdr:x>
      <cdr:y>0.19427</cdr:y>
    </cdr:from>
    <cdr:to>
      <cdr:x>0.85769</cdr:x>
      <cdr:y>0.19967</cdr:y>
    </cdr:to>
    <cdr:cxnSp macro="">
      <cdr:nvCxnSpPr>
        <cdr:cNvPr id="6" name="Straight Connector 5"/>
        <cdr:cNvCxnSpPr/>
      </cdr:nvCxnSpPr>
      <cdr:spPr>
        <a:xfrm xmlns:a="http://schemas.openxmlformats.org/drawingml/2006/main" flipV="1">
          <a:off x="2962275" y="1102360"/>
          <a:ext cx="3687726" cy="30641"/>
        </a:xfrm>
        <a:prstGeom xmlns:a="http://schemas.openxmlformats.org/drawingml/2006/main" prst="line">
          <a:avLst/>
        </a:prstGeom>
        <a:noFill xmlns:a="http://schemas.openxmlformats.org/drawingml/2006/main"/>
        <a:ln xmlns:a="http://schemas.openxmlformats.org/drawingml/2006/main" w="25400" cap="flat" cmpd="sng" algn="ctr">
          <a:solidFill>
            <a:sysClr val="windowText" lastClr="000000">
              <a:shade val="95000"/>
              <a:satMod val="105000"/>
            </a:sysClr>
          </a:solidFill>
          <a:prstDash val="solid"/>
        </a:ln>
        <a:effec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cdr:x>
      <cdr:y>0</cdr:y>
    </cdr:from>
    <cdr:to>
      <cdr:x>0</cdr:x>
      <cdr:y>0</cdr:y>
    </cdr:to>
    <cdr:sp macro="" textlink="">
      <cdr:nvSpPr>
        <cdr:cNvPr id="13" name="Straight Connector 12"/>
        <cdr:cNvSpPr/>
      </cdr:nvSpPr>
      <cdr:spPr>
        <a:xfrm xmlns:a="http://schemas.openxmlformats.org/drawingml/2006/main">
          <a:off x="-695325" y="-878840"/>
          <a:ext cx="0" cy="0"/>
        </a:xfrm>
        <a:prstGeom xmlns:a="http://schemas.openxmlformats.org/drawingml/2006/main" prst="line">
          <a:avLst/>
        </a:prstGeom>
        <a:ln xmlns:a="http://schemas.openxmlformats.org/drawingml/2006/main" w="254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0.88329</cdr:x>
      <cdr:y>0.46285</cdr:y>
    </cdr:from>
    <cdr:to>
      <cdr:x>0.89312</cdr:x>
      <cdr:y>0.53328</cdr:y>
    </cdr:to>
    <cdr:sp macro="" textlink="">
      <cdr:nvSpPr>
        <cdr:cNvPr id="8" name="Right Brace 7"/>
        <cdr:cNvSpPr/>
      </cdr:nvSpPr>
      <cdr:spPr>
        <a:xfrm xmlns:a="http://schemas.openxmlformats.org/drawingml/2006/main">
          <a:off x="6848475" y="2626360"/>
          <a:ext cx="76216" cy="399645"/>
        </a:xfrm>
        <a:prstGeom xmlns:a="http://schemas.openxmlformats.org/drawingml/2006/main" prst="rightBrace">
          <a:avLst/>
        </a:prstGeom>
        <a:ln xmlns:a="http://schemas.openxmlformats.org/drawingml/2006/main" w="254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0.90295</cdr:x>
      <cdr:y>0.46285</cdr:y>
    </cdr:from>
    <cdr:to>
      <cdr:x>1</cdr:x>
      <cdr:y>0.51408</cdr:y>
    </cdr:to>
    <cdr:sp macro="" textlink="">
      <cdr:nvSpPr>
        <cdr:cNvPr id="9" name="Rectangle 8"/>
        <cdr:cNvSpPr/>
      </cdr:nvSpPr>
      <cdr:spPr>
        <a:xfrm xmlns:a="http://schemas.openxmlformats.org/drawingml/2006/main">
          <a:off x="7000875" y="2626360"/>
          <a:ext cx="752475" cy="29069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800" b="1" dirty="0">
              <a:solidFill>
                <a:schemeClr val="tx2">
                  <a:lumMod val="60000"/>
                  <a:lumOff val="40000"/>
                </a:schemeClr>
              </a:solidFill>
            </a:rPr>
            <a:t>1.8</a:t>
          </a:r>
        </a:p>
      </cdr:txBody>
    </cdr:sp>
  </cdr:relSizeAnchor>
  <cdr:relSizeAnchor xmlns:cdr="http://schemas.openxmlformats.org/drawingml/2006/chartDrawing">
    <cdr:from>
      <cdr:x>0.89312</cdr:x>
      <cdr:y>0.14056</cdr:y>
    </cdr:from>
    <cdr:to>
      <cdr:x>0.99298</cdr:x>
      <cdr:y>0.19178</cdr:y>
    </cdr:to>
    <cdr:sp macro="" textlink="">
      <cdr:nvSpPr>
        <cdr:cNvPr id="11" name="Rectangle 10"/>
        <cdr:cNvSpPr/>
      </cdr:nvSpPr>
      <cdr:spPr>
        <a:xfrm xmlns:a="http://schemas.openxmlformats.org/drawingml/2006/main">
          <a:off x="6924675" y="797560"/>
          <a:ext cx="774284" cy="290641"/>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en-US" sz="1800" b="1" dirty="0">
              <a:solidFill>
                <a:srgbClr val="FF0000"/>
              </a:solidFill>
            </a:rPr>
            <a:t>-0.5</a:t>
          </a:r>
        </a:p>
      </cdr:txBody>
    </cdr:sp>
  </cdr:relSizeAnchor>
</c:userShapes>
</file>

<file path=ppt/drawings/drawing8.xml><?xml version="1.0" encoding="utf-8"?>
<c:userShapes xmlns:c="http://schemas.openxmlformats.org/drawingml/2006/chart">
  <cdr:relSizeAnchor xmlns:cdr="http://schemas.openxmlformats.org/drawingml/2006/chartDrawing">
    <cdr:from>
      <cdr:x>0.18582</cdr:x>
      <cdr:y>0.06818</cdr:y>
    </cdr:from>
    <cdr:to>
      <cdr:x>0.35665</cdr:x>
      <cdr:y>0.11831</cdr:y>
    </cdr:to>
    <cdr:sp macro="" textlink="">
      <cdr:nvSpPr>
        <cdr:cNvPr id="6" name="Rectangle 5"/>
        <cdr:cNvSpPr/>
      </cdr:nvSpPr>
      <cdr:spPr>
        <a:xfrm xmlns:a="http://schemas.openxmlformats.org/drawingml/2006/main">
          <a:off x="1617412" y="395845"/>
          <a:ext cx="1486850" cy="29105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600" b="1" dirty="0">
              <a:solidFill>
                <a:sysClr val="windowText" lastClr="000000"/>
              </a:solidFill>
            </a:rPr>
            <a:t>Cardiovascula</a:t>
          </a:r>
          <a:r>
            <a:rPr lang="en-US" sz="1600" dirty="0">
              <a:solidFill>
                <a:sysClr val="windowText" lastClr="000000"/>
              </a:solidFill>
            </a:rPr>
            <a:t>r</a:t>
          </a:r>
        </a:p>
      </cdr:txBody>
    </cdr:sp>
  </cdr:relSizeAnchor>
  <cdr:relSizeAnchor xmlns:cdr="http://schemas.openxmlformats.org/drawingml/2006/chartDrawing">
    <cdr:from>
      <cdr:x>0.21781</cdr:x>
      <cdr:y>0.25202</cdr:y>
    </cdr:from>
    <cdr:to>
      <cdr:x>0.23368</cdr:x>
      <cdr:y>0.38827</cdr:y>
    </cdr:to>
    <cdr:sp macro="" textlink="">
      <cdr:nvSpPr>
        <cdr:cNvPr id="7" name="Right Brace 6"/>
        <cdr:cNvSpPr/>
      </cdr:nvSpPr>
      <cdr:spPr>
        <a:xfrm xmlns:a="http://schemas.openxmlformats.org/drawingml/2006/main">
          <a:off x="1846012" y="1386445"/>
          <a:ext cx="134505" cy="749545"/>
        </a:xfrm>
        <a:prstGeom xmlns:a="http://schemas.openxmlformats.org/drawingml/2006/main" prst="rightBrace">
          <a:avLst>
            <a:gd name="adj1" fmla="val 46176"/>
            <a:gd name="adj2" fmla="val 49171"/>
          </a:avLst>
        </a:prstGeom>
        <a:ln xmlns:a="http://schemas.openxmlformats.org/drawingml/2006/main" w="15875"/>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0.21781</cdr:x>
      <cdr:y>0.25202</cdr:y>
    </cdr:from>
    <cdr:to>
      <cdr:x>0.42287</cdr:x>
      <cdr:y>0.336</cdr:y>
    </cdr:to>
    <cdr:sp macro="" textlink="">
      <cdr:nvSpPr>
        <cdr:cNvPr id="8" name="Rectangle 7"/>
        <cdr:cNvSpPr/>
      </cdr:nvSpPr>
      <cdr:spPr>
        <a:xfrm xmlns:a="http://schemas.openxmlformats.org/drawingml/2006/main">
          <a:off x="1846012" y="1386445"/>
          <a:ext cx="1737967" cy="461995"/>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en-US" b="1" dirty="0">
              <a:solidFill>
                <a:sysClr val="windowText" lastClr="000000"/>
              </a:solidFill>
            </a:rPr>
            <a:t>         </a:t>
          </a:r>
          <a:r>
            <a:rPr lang="en-US" sz="1800" b="1" dirty="0">
              <a:solidFill>
                <a:sysClr val="windowText" lastClr="000000"/>
              </a:solidFill>
            </a:rPr>
            <a:t>Cancer</a:t>
          </a:r>
          <a:endParaRPr lang="en-US" sz="1800" dirty="0">
            <a:solidFill>
              <a:sysClr val="windowText" lastClr="000000"/>
            </a:solidFill>
          </a:endParaRPr>
        </a:p>
      </cdr:txBody>
    </cdr:sp>
  </cdr:relSizeAnchor>
  <cdr:relSizeAnchor xmlns:cdr="http://schemas.openxmlformats.org/drawingml/2006/chartDrawing">
    <cdr:from>
      <cdr:x>0.20882</cdr:x>
      <cdr:y>0.40439</cdr:y>
    </cdr:from>
    <cdr:to>
      <cdr:x>0.21825</cdr:x>
      <cdr:y>0.49525</cdr:y>
    </cdr:to>
    <cdr:sp macro="" textlink="">
      <cdr:nvSpPr>
        <cdr:cNvPr id="11" name="Right Brace 10"/>
        <cdr:cNvSpPr/>
      </cdr:nvSpPr>
      <cdr:spPr>
        <a:xfrm xmlns:a="http://schemas.openxmlformats.org/drawingml/2006/main">
          <a:off x="1769812" y="2224645"/>
          <a:ext cx="79924" cy="499843"/>
        </a:xfrm>
        <a:prstGeom xmlns:a="http://schemas.openxmlformats.org/drawingml/2006/main" prst="rightBrace">
          <a:avLst/>
        </a:prstGeom>
        <a:noFill xmlns:a="http://schemas.openxmlformats.org/drawingml/2006/main"/>
        <a:ln xmlns:a="http://schemas.openxmlformats.org/drawingml/2006/main" w="15875" cap="flat" cmpd="sng" algn="ctr">
          <a:solidFill>
            <a:sysClr val="windowText" lastClr="000000">
              <a:shade val="95000"/>
              <a:satMod val="105000"/>
            </a:sysClr>
          </a:solidFill>
          <a:prstDash val="solid"/>
        </a:ln>
        <a:effec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algn="ctr"/>
          <a:endParaRPr lang="en-US" sz="1100"/>
        </a:p>
      </cdr:txBody>
    </cdr:sp>
  </cdr:relSizeAnchor>
  <cdr:relSizeAnchor xmlns:cdr="http://schemas.openxmlformats.org/drawingml/2006/chartDrawing">
    <cdr:from>
      <cdr:x>0.21781</cdr:x>
      <cdr:y>0.40439</cdr:y>
    </cdr:from>
    <cdr:to>
      <cdr:x>0.4092</cdr:x>
      <cdr:y>0.43998</cdr:y>
    </cdr:to>
    <cdr:sp macro="" textlink="">
      <cdr:nvSpPr>
        <cdr:cNvPr id="14" name="Rectangle 13"/>
        <cdr:cNvSpPr/>
      </cdr:nvSpPr>
      <cdr:spPr>
        <a:xfrm xmlns:a="http://schemas.openxmlformats.org/drawingml/2006/main">
          <a:off x="1846012" y="2224645"/>
          <a:ext cx="1622109" cy="195790"/>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en-US" sz="1600" b="1" dirty="0">
              <a:solidFill>
                <a:sysClr val="windowText" lastClr="000000"/>
              </a:solidFill>
            </a:rPr>
            <a:t>Musculoskeletal </a:t>
          </a:r>
          <a:endParaRPr lang="en-US" sz="1600" dirty="0">
            <a:solidFill>
              <a:sysClr val="windowText" lastClr="000000"/>
            </a:solidFill>
          </a:endParaRPr>
        </a:p>
      </cdr:txBody>
    </cdr:sp>
  </cdr:relSizeAnchor>
  <cdr:relSizeAnchor xmlns:cdr="http://schemas.openxmlformats.org/drawingml/2006/chartDrawing">
    <cdr:from>
      <cdr:x>0.19983</cdr:x>
      <cdr:y>0.5152</cdr:y>
    </cdr:from>
    <cdr:to>
      <cdr:x>0.21142</cdr:x>
      <cdr:y>0.58226</cdr:y>
    </cdr:to>
    <cdr:sp macro="" textlink="">
      <cdr:nvSpPr>
        <cdr:cNvPr id="16" name="Right Brace 15"/>
        <cdr:cNvSpPr/>
      </cdr:nvSpPr>
      <cdr:spPr>
        <a:xfrm xmlns:a="http://schemas.openxmlformats.org/drawingml/2006/main">
          <a:off x="1693612" y="2834245"/>
          <a:ext cx="98230" cy="368914"/>
        </a:xfrm>
        <a:prstGeom xmlns:a="http://schemas.openxmlformats.org/drawingml/2006/main" prst="rightBrace">
          <a:avLst/>
        </a:prstGeom>
        <a:noFill xmlns:a="http://schemas.openxmlformats.org/drawingml/2006/main"/>
        <a:ln xmlns:a="http://schemas.openxmlformats.org/drawingml/2006/main" w="15875" cap="flat" cmpd="sng" algn="ctr">
          <a:solidFill>
            <a:sysClr val="windowText" lastClr="000000">
              <a:shade val="95000"/>
              <a:satMod val="105000"/>
            </a:sysClr>
          </a:solidFill>
          <a:prstDash val="solid"/>
        </a:ln>
        <a:effec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algn="ctr"/>
          <a:endParaRPr lang="en-US" sz="1100"/>
        </a:p>
      </cdr:txBody>
    </cdr:sp>
  </cdr:relSizeAnchor>
  <cdr:relSizeAnchor xmlns:cdr="http://schemas.openxmlformats.org/drawingml/2006/chartDrawing">
    <cdr:from>
      <cdr:x>0</cdr:x>
      <cdr:y>0.47503</cdr:y>
    </cdr:from>
    <cdr:to>
      <cdr:x>0.2769</cdr:x>
      <cdr:y>0.51465</cdr:y>
    </cdr:to>
    <cdr:sp macro="" textlink="">
      <cdr:nvSpPr>
        <cdr:cNvPr id="18" name="Rectangle 17"/>
        <cdr:cNvSpPr/>
      </cdr:nvSpPr>
      <cdr:spPr>
        <a:xfrm xmlns:a="http://schemas.openxmlformats.org/drawingml/2006/main">
          <a:off x="-518237" y="2758045"/>
          <a:ext cx="2410141" cy="230035"/>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en-US" sz="1600" b="1" dirty="0">
              <a:solidFill>
                <a:sysClr val="windowText" lastClr="000000"/>
              </a:solidFill>
            </a:rPr>
            <a:t>Central Nervous System</a:t>
          </a:r>
          <a:endParaRPr lang="en-US" sz="1600" dirty="0">
            <a:solidFill>
              <a:sysClr val="windowText" lastClr="000000"/>
            </a:solidFill>
          </a:endParaRPr>
        </a:p>
      </cdr:txBody>
    </cdr:sp>
  </cdr:relSizeAnchor>
  <cdr:relSizeAnchor xmlns:cdr="http://schemas.openxmlformats.org/drawingml/2006/chartDrawing">
    <cdr:from>
      <cdr:x>0.35216</cdr:x>
      <cdr:y>0.12068</cdr:y>
    </cdr:from>
    <cdr:to>
      <cdr:x>0.36375</cdr:x>
      <cdr:y>0.18774</cdr:y>
    </cdr:to>
    <cdr:sp macro="" textlink="">
      <cdr:nvSpPr>
        <cdr:cNvPr id="9" name="Right Brace 8"/>
        <cdr:cNvSpPr/>
      </cdr:nvSpPr>
      <cdr:spPr>
        <a:xfrm xmlns:a="http://schemas.openxmlformats.org/drawingml/2006/main">
          <a:off x="3065212" y="700645"/>
          <a:ext cx="100880" cy="389354"/>
        </a:xfrm>
        <a:prstGeom xmlns:a="http://schemas.openxmlformats.org/drawingml/2006/main" prst="rightBrace">
          <a:avLst/>
        </a:prstGeom>
        <a:noFill xmlns:a="http://schemas.openxmlformats.org/drawingml/2006/main"/>
        <a:ln xmlns:a="http://schemas.openxmlformats.org/drawingml/2006/main" w="15875" cap="flat" cmpd="sng" algn="ctr">
          <a:solidFill>
            <a:sysClr val="windowText" lastClr="000000">
              <a:shade val="95000"/>
              <a:satMod val="105000"/>
            </a:sysClr>
          </a:solidFill>
          <a:prstDash val="solid"/>
        </a:ln>
        <a:effec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algn="ctr"/>
          <a:endParaRPr lang="en-US" sz="1100"/>
        </a:p>
      </cdr:txBody>
    </cdr:sp>
  </cdr:relSizeAnchor>
  <cdr:relSizeAnchor xmlns:cdr="http://schemas.openxmlformats.org/drawingml/2006/chartDrawing">
    <cdr:from>
      <cdr:x>0.34341</cdr:x>
      <cdr:y>0.0813</cdr:y>
    </cdr:from>
    <cdr:to>
      <cdr:x>0.69531</cdr:x>
      <cdr:y>0.11351</cdr:y>
    </cdr:to>
    <cdr:pic>
      <cdr:nvPicPr>
        <cdr:cNvPr id="1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989012" y="472045"/>
          <a:ext cx="3062941" cy="186998"/>
        </a:xfrm>
        <a:prstGeom xmlns:a="http://schemas.openxmlformats.org/drawingml/2006/main" prst="rect">
          <a:avLst/>
        </a:prstGeom>
      </cdr:spPr>
    </cdr:pic>
  </cdr:relSizeAnchor>
  <cdr:relSizeAnchor xmlns:cdr="http://schemas.openxmlformats.org/drawingml/2006/chartDrawing">
    <cdr:from>
      <cdr:x>0.24478</cdr:x>
      <cdr:y>0.32128</cdr:y>
    </cdr:from>
    <cdr:to>
      <cdr:x>0.35996</cdr:x>
      <cdr:y>0.35691</cdr:y>
    </cdr:to>
    <cdr:pic>
      <cdr:nvPicPr>
        <cdr:cNvPr id="15" name="chart"/>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2130569" y="1865371"/>
          <a:ext cx="1002527" cy="206874"/>
        </a:xfrm>
        <a:prstGeom xmlns:a="http://schemas.openxmlformats.org/drawingml/2006/main" prst="rect">
          <a:avLst/>
        </a:prstGeom>
      </cdr:spPr>
    </cdr:pic>
  </cdr:relSizeAnchor>
  <cdr:relSizeAnchor xmlns:cdr="http://schemas.openxmlformats.org/drawingml/2006/chartDrawing">
    <cdr:from>
      <cdr:x>0.2268</cdr:x>
      <cdr:y>0.4598</cdr:y>
    </cdr:from>
    <cdr:to>
      <cdr:x>0.31258</cdr:x>
      <cdr:y>0.50135</cdr:y>
    </cdr:to>
    <cdr:pic>
      <cdr:nvPicPr>
        <cdr:cNvPr id="17" name="chart"/>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1922212" y="2529445"/>
          <a:ext cx="727058" cy="228600"/>
        </a:xfrm>
        <a:prstGeom xmlns:a="http://schemas.openxmlformats.org/drawingml/2006/main" prst="rect">
          <a:avLst/>
        </a:prstGeom>
      </cdr:spPr>
    </cdr:pic>
  </cdr:relSizeAnchor>
  <cdr:relSizeAnchor xmlns:cdr="http://schemas.openxmlformats.org/drawingml/2006/chartDrawing">
    <cdr:from>
      <cdr:x>0</cdr:x>
      <cdr:y>0.53043</cdr:y>
    </cdr:from>
    <cdr:to>
      <cdr:x>0.07025</cdr:x>
      <cdr:y>0.57995</cdr:y>
    </cdr:to>
    <cdr:pic>
      <cdr:nvPicPr>
        <cdr:cNvPr id="19" name="chart"/>
        <cdr:cNvPicPr>
          <a:picLocks xmlns:a="http://schemas.openxmlformats.org/drawingml/2006/main" noChangeAspect="1"/>
        </cdr:cNvPicPr>
      </cdr:nvPicPr>
      <cdr:blipFill>
        <a:blip xmlns:a="http://schemas.openxmlformats.org/drawingml/2006/main" xmlns:r="http://schemas.openxmlformats.org/officeDocument/2006/relationships" r:embed="rId4"/>
        <a:stretch xmlns:a="http://schemas.openxmlformats.org/drawingml/2006/main">
          <a:fillRect/>
        </a:stretch>
      </cdr:blipFill>
      <cdr:spPr>
        <a:xfrm xmlns:a="http://schemas.openxmlformats.org/drawingml/2006/main">
          <a:off x="-439988" y="3079700"/>
          <a:ext cx="611457" cy="287515"/>
        </a:xfrm>
        <a:prstGeom xmlns:a="http://schemas.openxmlformats.org/drawingml/2006/main" prst="rect">
          <a:avLst/>
        </a:prstGeom>
      </cdr:spPr>
    </cdr:pic>
  </cdr:relSizeAnchor>
</c:userShapes>
</file>

<file path=ppt/drawings/drawing9.xml><?xml version="1.0" encoding="utf-8"?>
<c:userShapes xmlns:c="http://schemas.openxmlformats.org/drawingml/2006/chart">
  <cdr:relSizeAnchor xmlns:cdr="http://schemas.openxmlformats.org/drawingml/2006/chartDrawing">
    <cdr:from>
      <cdr:x>0.56757</cdr:x>
      <cdr:y>0.33784</cdr:y>
    </cdr:from>
    <cdr:to>
      <cdr:x>0.57167</cdr:x>
      <cdr:y>0.87772</cdr:y>
    </cdr:to>
    <cdr:sp macro="" textlink="">
      <cdr:nvSpPr>
        <cdr:cNvPr id="3" name="Straight Connector 2"/>
        <cdr:cNvSpPr/>
      </cdr:nvSpPr>
      <cdr:spPr>
        <a:xfrm xmlns:a="http://schemas.openxmlformats.org/drawingml/2006/main">
          <a:off x="4800600" y="1905000"/>
          <a:ext cx="34682" cy="3044288"/>
        </a:xfrm>
        <a:prstGeom xmlns:a="http://schemas.openxmlformats.org/drawingml/2006/main" prst="line">
          <a:avLst/>
        </a:prstGeom>
        <a:ln xmlns:a="http://schemas.openxmlformats.org/drawingml/2006/main" w="254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0.0991</cdr:x>
      <cdr:y>0.52703</cdr:y>
    </cdr:from>
    <cdr:to>
      <cdr:x>0.52252</cdr:x>
      <cdr:y>0.66251</cdr:y>
    </cdr:to>
    <cdr:sp macro="" textlink="">
      <cdr:nvSpPr>
        <cdr:cNvPr id="4" name="Rectangle 3"/>
        <cdr:cNvSpPr/>
      </cdr:nvSpPr>
      <cdr:spPr>
        <a:xfrm xmlns:a="http://schemas.openxmlformats.org/drawingml/2006/main">
          <a:off x="838200" y="2971800"/>
          <a:ext cx="3581400" cy="763944"/>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en-US" sz="1200" b="1" dirty="0"/>
            <a:t>                  </a:t>
          </a:r>
          <a:r>
            <a:rPr lang="en-US" sz="1800" b="1" dirty="0">
              <a:solidFill>
                <a:sysClr val="windowText" lastClr="000000"/>
              </a:solidFill>
            </a:rPr>
            <a:t>17%</a:t>
          </a:r>
          <a:r>
            <a:rPr lang="en-US" sz="1800" b="1" baseline="0" dirty="0">
              <a:solidFill>
                <a:sysClr val="windowText" lastClr="000000"/>
              </a:solidFill>
            </a:rPr>
            <a:t> decline in IHD mortality</a:t>
          </a:r>
        </a:p>
        <a:p xmlns:a="http://schemas.openxmlformats.org/drawingml/2006/main">
          <a:pPr algn="ctr"/>
          <a:r>
            <a:rPr lang="en-US" sz="1800" b="1" baseline="0" dirty="0">
              <a:solidFill>
                <a:sysClr val="windowText" lastClr="000000"/>
              </a:solidFill>
            </a:rPr>
            <a:t>(1992 vs. 2001) </a:t>
          </a:r>
          <a:endParaRPr lang="en-US" sz="1800" b="1" dirty="0">
            <a:solidFill>
              <a:sysClr val="windowText" lastClr="000000"/>
            </a:solidFill>
          </a:endParaRPr>
        </a:p>
      </cdr:txBody>
    </cdr:sp>
  </cdr:relSizeAnchor>
  <cdr:relSizeAnchor xmlns:cdr="http://schemas.openxmlformats.org/drawingml/2006/chartDrawing">
    <cdr:from>
      <cdr:x>0.57658</cdr:x>
      <cdr:y>0.68919</cdr:y>
    </cdr:from>
    <cdr:to>
      <cdr:x>0.69939</cdr:x>
      <cdr:y>0.69217</cdr:y>
    </cdr:to>
    <cdr:cxnSp macro="">
      <cdr:nvCxnSpPr>
        <cdr:cNvPr id="5" name="Straight Arrow Connector 4"/>
        <cdr:cNvCxnSpPr/>
      </cdr:nvCxnSpPr>
      <cdr:spPr>
        <a:xfrm xmlns:a="http://schemas.openxmlformats.org/drawingml/2006/main" flipH="1" flipV="1">
          <a:off x="4876800" y="3886200"/>
          <a:ext cx="1038751" cy="16804"/>
        </a:xfrm>
        <a:prstGeom xmlns:a="http://schemas.openxmlformats.org/drawingml/2006/main" prst="straightConnector1">
          <a:avLst/>
        </a:prstGeom>
        <a:noFill xmlns:a="http://schemas.openxmlformats.org/drawingml/2006/main"/>
        <a:ln xmlns:a="http://schemas.openxmlformats.org/drawingml/2006/main" w="25400" cap="flat" cmpd="sng" algn="ctr">
          <a:solidFill>
            <a:sysClr val="windowText" lastClr="000000">
              <a:shade val="95000"/>
              <a:satMod val="105000"/>
            </a:sysClr>
          </a:solidFill>
          <a:prstDash val="solid"/>
          <a:tailEnd type="arrow"/>
        </a:ln>
        <a:effec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0.56757</cdr:x>
      <cdr:y>0.55405</cdr:y>
    </cdr:from>
    <cdr:to>
      <cdr:x>0.98692</cdr:x>
      <cdr:y>0.73989</cdr:y>
    </cdr:to>
    <cdr:sp macro="" textlink="">
      <cdr:nvSpPr>
        <cdr:cNvPr id="6" name="Rectangle 5"/>
        <cdr:cNvSpPr/>
      </cdr:nvSpPr>
      <cdr:spPr>
        <a:xfrm xmlns:a="http://schemas.openxmlformats.org/drawingml/2006/main">
          <a:off x="4800600" y="3124200"/>
          <a:ext cx="3546955" cy="1047875"/>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en-US" sz="1800" b="1" dirty="0"/>
            <a:t>        </a:t>
          </a:r>
          <a:r>
            <a:rPr lang="en-US" sz="1800" b="1" dirty="0" smtClean="0"/>
            <a:t> </a:t>
          </a:r>
          <a:r>
            <a:rPr lang="en-US" sz="1800" b="1" dirty="0">
              <a:solidFill>
                <a:sysClr val="windowText" lastClr="000000"/>
              </a:solidFill>
            </a:rPr>
            <a:t>35%</a:t>
          </a:r>
          <a:r>
            <a:rPr lang="en-US" sz="1800" b="1" baseline="0" dirty="0">
              <a:solidFill>
                <a:sysClr val="windowText" lastClr="000000"/>
              </a:solidFill>
            </a:rPr>
            <a:t> decline in IHD mortality</a:t>
          </a:r>
        </a:p>
        <a:p xmlns:a="http://schemas.openxmlformats.org/drawingml/2006/main">
          <a:pPr algn="ctr"/>
          <a:r>
            <a:rPr lang="en-US" sz="1800" b="1" baseline="0" dirty="0">
              <a:solidFill>
                <a:sysClr val="windowText" lastClr="000000"/>
              </a:solidFill>
            </a:rPr>
            <a:t>(2001 vs. 2009) </a:t>
          </a:r>
          <a:endParaRPr lang="en-US" sz="1800" b="1" dirty="0">
            <a:solidFill>
              <a:sysClr val="windowText" lastClr="000000"/>
            </a:solidFill>
          </a:endParaRPr>
        </a:p>
      </cdr:txBody>
    </cdr:sp>
  </cdr:relSizeAnchor>
  <cdr:relSizeAnchor xmlns:cdr="http://schemas.openxmlformats.org/drawingml/2006/chartDrawing">
    <cdr:from>
      <cdr:x>0.42342</cdr:x>
      <cdr:y>0.68919</cdr:y>
    </cdr:from>
    <cdr:to>
      <cdr:x>0.5433</cdr:x>
      <cdr:y>0.68919</cdr:y>
    </cdr:to>
    <cdr:cxnSp macro="">
      <cdr:nvCxnSpPr>
        <cdr:cNvPr id="7" name="Straight Arrow Connector 6"/>
        <cdr:cNvCxnSpPr/>
      </cdr:nvCxnSpPr>
      <cdr:spPr>
        <a:xfrm xmlns:a="http://schemas.openxmlformats.org/drawingml/2006/main" flipV="1">
          <a:off x="3581400" y="3886200"/>
          <a:ext cx="1013969" cy="0"/>
        </a:xfrm>
        <a:prstGeom xmlns:a="http://schemas.openxmlformats.org/drawingml/2006/main" prst="straightConnector1">
          <a:avLst/>
        </a:prstGeom>
        <a:noFill xmlns:a="http://schemas.openxmlformats.org/drawingml/2006/main"/>
        <a:ln xmlns:a="http://schemas.openxmlformats.org/drawingml/2006/main" w="25400" cap="flat" cmpd="sng" algn="ctr">
          <a:solidFill>
            <a:sysClr val="windowText" lastClr="000000">
              <a:shade val="95000"/>
              <a:satMod val="105000"/>
            </a:sysClr>
          </a:solidFill>
          <a:prstDash val="solid"/>
          <a:tailEnd type="arrow"/>
        </a:ln>
        <a:effec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0.0991</cdr:x>
      <cdr:y>0.67568</cdr:y>
    </cdr:from>
    <cdr:to>
      <cdr:x>0.19945</cdr:x>
      <cdr:y>0.6784</cdr:y>
    </cdr:to>
    <cdr:sp macro="" textlink="">
      <cdr:nvSpPr>
        <cdr:cNvPr id="9" name="Straight Arrow Connector 8"/>
        <cdr:cNvSpPr/>
      </cdr:nvSpPr>
      <cdr:spPr>
        <a:xfrm xmlns:a="http://schemas.openxmlformats.org/drawingml/2006/main" flipH="1">
          <a:off x="838200" y="3810000"/>
          <a:ext cx="848780" cy="15337"/>
        </a:xfrm>
        <a:prstGeom xmlns:a="http://schemas.openxmlformats.org/drawingml/2006/main" prst="straightConnector1">
          <a:avLst/>
        </a:prstGeom>
        <a:ln xmlns:a="http://schemas.openxmlformats.org/drawingml/2006/main" w="254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0.84634</cdr:x>
      <cdr:y>0.68478</cdr:y>
    </cdr:from>
    <cdr:to>
      <cdr:x>0.9676</cdr:x>
      <cdr:y>0.68478</cdr:y>
    </cdr:to>
    <cdr:sp macro="" textlink="">
      <cdr:nvSpPr>
        <cdr:cNvPr id="12" name="Straight Arrow Connector 11"/>
        <cdr:cNvSpPr/>
      </cdr:nvSpPr>
      <cdr:spPr>
        <a:xfrm xmlns:a="http://schemas.openxmlformats.org/drawingml/2006/main">
          <a:off x="6551683" y="2039193"/>
          <a:ext cx="938676" cy="0"/>
        </a:xfrm>
        <a:prstGeom xmlns:a="http://schemas.openxmlformats.org/drawingml/2006/main" prst="straightConnector1">
          <a:avLst/>
        </a:prstGeom>
        <a:ln xmlns:a="http://schemas.openxmlformats.org/drawingml/2006/main" w="254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2653767E-F82C-4691-8F2B-D1BB32444824}" type="datetimeFigureOut">
              <a:rPr lang="en-US" smtClean="0"/>
              <a:pPr/>
              <a:t>12/11/2016</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4B74D586-37ED-4666-8A03-7519315780DC}" type="slidenum">
              <a:rPr lang="en-US" smtClean="0"/>
              <a:pPr/>
              <a:t>‹#›</a:t>
            </a:fld>
            <a:endParaRPr lang="en-US"/>
          </a:p>
        </p:txBody>
      </p:sp>
    </p:spTree>
    <p:extLst>
      <p:ext uri="{BB962C8B-B14F-4D97-AF65-F5344CB8AC3E}">
        <p14:creationId xmlns:p14="http://schemas.microsoft.com/office/powerpoint/2010/main" val="304925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458">
              <a:defRPr/>
            </a:pPr>
            <a:r>
              <a:rPr lang="en-US" b="1" dirty="0" smtClean="0"/>
              <a:t>Note:</a:t>
            </a:r>
            <a:r>
              <a:rPr lang="en-US" dirty="0" smtClean="0"/>
              <a:t> Data are from the Vital Statistics of the United States from the Centers for Disease Control and Prevention/National Center for Health Statistics.</a:t>
            </a:r>
          </a:p>
          <a:p>
            <a:endParaRPr lang="en-US" dirty="0"/>
          </a:p>
        </p:txBody>
      </p:sp>
      <p:sp>
        <p:nvSpPr>
          <p:cNvPr id="4" name="Slide Number Placeholder 3"/>
          <p:cNvSpPr>
            <a:spLocks noGrp="1"/>
          </p:cNvSpPr>
          <p:nvPr>
            <p:ph type="sldNum" sz="quarter" idx="10"/>
          </p:nvPr>
        </p:nvSpPr>
        <p:spPr/>
        <p:txBody>
          <a:bodyPr/>
          <a:lstStyle/>
          <a:p>
            <a:fld id="{4B74D586-37ED-4666-8A03-7519315780DC}" type="slidenum">
              <a:rPr lang="en-US" smtClean="0"/>
              <a:pPr/>
              <a:t>6</a:t>
            </a:fld>
            <a:endParaRPr lang="en-US"/>
          </a:p>
        </p:txBody>
      </p:sp>
    </p:spTree>
    <p:extLst>
      <p:ext uri="{BB962C8B-B14F-4D97-AF65-F5344CB8AC3E}">
        <p14:creationId xmlns:p14="http://schemas.microsoft.com/office/powerpoint/2010/main" val="227517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Note:</a:t>
            </a:r>
            <a:r>
              <a:rPr lang="en-US" dirty="0" smtClean="0"/>
              <a:t> Data are from the Centers for Disease Control and Prevention/National Center for Health Statistics on Causes of Death and micro data on mortality available at the National Bureau of Economic Research</a:t>
            </a:r>
            <a:endParaRPr lang="en-US" dirty="0"/>
          </a:p>
        </p:txBody>
      </p:sp>
      <p:sp>
        <p:nvSpPr>
          <p:cNvPr id="4" name="Slide Number Placeholder 3"/>
          <p:cNvSpPr>
            <a:spLocks noGrp="1"/>
          </p:cNvSpPr>
          <p:nvPr>
            <p:ph type="sldNum" sz="quarter" idx="10"/>
          </p:nvPr>
        </p:nvSpPr>
        <p:spPr/>
        <p:txBody>
          <a:bodyPr/>
          <a:lstStyle/>
          <a:p>
            <a:fld id="{4B74D586-37ED-4666-8A03-7519315780DC}" type="slidenum">
              <a:rPr lang="en-US" smtClean="0"/>
              <a:pPr/>
              <a:t>29</a:t>
            </a:fld>
            <a:endParaRPr lang="en-US"/>
          </a:p>
        </p:txBody>
      </p:sp>
    </p:spTree>
    <p:extLst>
      <p:ext uri="{BB962C8B-B14F-4D97-AF65-F5344CB8AC3E}">
        <p14:creationId xmlns:p14="http://schemas.microsoft.com/office/powerpoint/2010/main" val="3043000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458">
              <a:defRPr/>
            </a:pPr>
            <a:r>
              <a:rPr lang="en-US" b="1" dirty="0" smtClean="0"/>
              <a:t>Note:</a:t>
            </a:r>
            <a:r>
              <a:rPr lang="en-US" dirty="0" smtClean="0"/>
              <a:t> We use 5% Medicare Sample for beneficiaries 65 years and older and Fee-for-Service enrolled. The rates per 100,000 are age-sex adjusted .Inpatient hospitalization of Ischemic Heart Disease or Stroke as principal discharge diagnosis</a:t>
            </a:r>
          </a:p>
          <a:p>
            <a:endParaRPr lang="en-US" dirty="0"/>
          </a:p>
        </p:txBody>
      </p:sp>
      <p:sp>
        <p:nvSpPr>
          <p:cNvPr id="4" name="Slide Number Placeholder 3"/>
          <p:cNvSpPr>
            <a:spLocks noGrp="1"/>
          </p:cNvSpPr>
          <p:nvPr>
            <p:ph type="sldNum" sz="quarter" idx="10"/>
          </p:nvPr>
        </p:nvSpPr>
        <p:spPr/>
        <p:txBody>
          <a:bodyPr/>
          <a:lstStyle/>
          <a:p>
            <a:fld id="{4B74D586-37ED-4666-8A03-7519315780DC}" type="slidenum">
              <a:rPr lang="en-US" smtClean="0"/>
              <a:pPr/>
              <a:t>31</a:t>
            </a:fld>
            <a:endParaRPr lang="en-US"/>
          </a:p>
        </p:txBody>
      </p:sp>
    </p:spTree>
    <p:extLst>
      <p:ext uri="{BB962C8B-B14F-4D97-AF65-F5344CB8AC3E}">
        <p14:creationId xmlns:p14="http://schemas.microsoft.com/office/powerpoint/2010/main" val="3700031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458">
              <a:defRPr/>
            </a:pPr>
            <a:r>
              <a:rPr lang="en-US" b="1" dirty="0" smtClean="0"/>
              <a:t>Note: </a:t>
            </a:r>
            <a:r>
              <a:rPr lang="en-US" dirty="0" smtClean="0"/>
              <a:t>Data on medication usage (</a:t>
            </a:r>
            <a:r>
              <a:rPr lang="en-US" dirty="0" err="1" smtClean="0"/>
              <a:t>Statins</a:t>
            </a:r>
            <a:r>
              <a:rPr lang="en-US" dirty="0" smtClean="0"/>
              <a:t>, ACE or ARB, Beta Blockers, and Diuretics) is from Prescribed Medicine Events in the MCBS data. Rates are adjusted to 2000 population by age, sex, and race. The aspirin usage from the 1992-94 period is from NHANES III and the later period is from MEPS, 2007. We did a linear interpolation for the intermediate years.</a:t>
            </a:r>
          </a:p>
          <a:p>
            <a:endParaRPr lang="en-US" dirty="0"/>
          </a:p>
        </p:txBody>
      </p:sp>
      <p:sp>
        <p:nvSpPr>
          <p:cNvPr id="4" name="Slide Number Placeholder 3"/>
          <p:cNvSpPr>
            <a:spLocks noGrp="1"/>
          </p:cNvSpPr>
          <p:nvPr>
            <p:ph type="sldNum" sz="quarter" idx="10"/>
          </p:nvPr>
        </p:nvSpPr>
        <p:spPr/>
        <p:txBody>
          <a:bodyPr/>
          <a:lstStyle/>
          <a:p>
            <a:fld id="{4B74D586-37ED-4666-8A03-7519315780DC}" type="slidenum">
              <a:rPr lang="en-US" smtClean="0"/>
              <a:pPr/>
              <a:t>33</a:t>
            </a:fld>
            <a:endParaRPr lang="en-US"/>
          </a:p>
        </p:txBody>
      </p:sp>
    </p:spTree>
    <p:extLst>
      <p:ext uri="{BB962C8B-B14F-4D97-AF65-F5344CB8AC3E}">
        <p14:creationId xmlns:p14="http://schemas.microsoft.com/office/powerpoint/2010/main" val="2572035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Note:</a:t>
            </a:r>
            <a:r>
              <a:rPr lang="en-US" dirty="0" smtClean="0"/>
              <a:t> Data are from the Centers for Disease Control and Prevention/National Center for Health Statistics on Causes of Death. The change in death rate is for two time periods 1991-1994 and 2006-2009.</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4B74D586-37ED-4666-8A03-7519315780DC}" type="slidenum">
              <a:rPr lang="en-US" smtClean="0"/>
              <a:pPr/>
              <a:t>7</a:t>
            </a:fld>
            <a:endParaRPr lang="en-US"/>
          </a:p>
        </p:txBody>
      </p:sp>
    </p:spTree>
    <p:extLst>
      <p:ext uri="{BB962C8B-B14F-4D97-AF65-F5344CB8AC3E}">
        <p14:creationId xmlns:p14="http://schemas.microsoft.com/office/powerpoint/2010/main" val="3074863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458">
              <a:defRPr/>
            </a:pPr>
            <a:r>
              <a:rPr lang="en-US" b="1" dirty="0" smtClean="0"/>
              <a:t>Note:</a:t>
            </a:r>
            <a:r>
              <a:rPr lang="en-US" dirty="0" smtClean="0"/>
              <a:t> Data are from the Medicare Current Beneficiary Survey, 1991-2009 and are weighted to the population distribution in 2000 by age, sex, and race.</a:t>
            </a:r>
          </a:p>
          <a:p>
            <a:endParaRPr lang="en-US" dirty="0"/>
          </a:p>
        </p:txBody>
      </p:sp>
      <p:sp>
        <p:nvSpPr>
          <p:cNvPr id="4" name="Slide Number Placeholder 3"/>
          <p:cNvSpPr>
            <a:spLocks noGrp="1"/>
          </p:cNvSpPr>
          <p:nvPr>
            <p:ph type="sldNum" sz="quarter" idx="10"/>
          </p:nvPr>
        </p:nvSpPr>
        <p:spPr/>
        <p:txBody>
          <a:bodyPr/>
          <a:lstStyle/>
          <a:p>
            <a:fld id="{4B74D586-37ED-4666-8A03-7519315780DC}" type="slidenum">
              <a:rPr lang="en-US" smtClean="0"/>
              <a:pPr/>
              <a:t>10</a:t>
            </a:fld>
            <a:endParaRPr lang="en-US"/>
          </a:p>
        </p:txBody>
      </p:sp>
    </p:spTree>
    <p:extLst>
      <p:ext uri="{BB962C8B-B14F-4D97-AF65-F5344CB8AC3E}">
        <p14:creationId xmlns:p14="http://schemas.microsoft.com/office/powerpoint/2010/main" val="3589618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458">
              <a:defRPr/>
            </a:pPr>
            <a:r>
              <a:rPr lang="en-US" b="1" dirty="0" smtClean="0"/>
              <a:t>Note:</a:t>
            </a:r>
            <a:r>
              <a:rPr lang="en-US" dirty="0" smtClean="0"/>
              <a:t> Data are from the Medicare Current Beneficiary Survey, 1991-2009 and are weighted to the population distribution in 2000 by age, sex, and race.</a:t>
            </a:r>
          </a:p>
          <a:p>
            <a:endParaRPr lang="en-US" dirty="0"/>
          </a:p>
        </p:txBody>
      </p:sp>
      <p:sp>
        <p:nvSpPr>
          <p:cNvPr id="4" name="Slide Number Placeholder 3"/>
          <p:cNvSpPr>
            <a:spLocks noGrp="1"/>
          </p:cNvSpPr>
          <p:nvPr>
            <p:ph type="sldNum" sz="quarter" idx="10"/>
          </p:nvPr>
        </p:nvSpPr>
        <p:spPr/>
        <p:txBody>
          <a:bodyPr/>
          <a:lstStyle/>
          <a:p>
            <a:fld id="{4B74D586-37ED-4666-8A03-7519315780DC}" type="slidenum">
              <a:rPr lang="en-US" smtClean="0"/>
              <a:pPr/>
              <a:t>11</a:t>
            </a:fld>
            <a:endParaRPr lang="en-US"/>
          </a:p>
        </p:txBody>
      </p:sp>
    </p:spTree>
    <p:extLst>
      <p:ext uri="{BB962C8B-B14F-4D97-AF65-F5344CB8AC3E}">
        <p14:creationId xmlns:p14="http://schemas.microsoft.com/office/powerpoint/2010/main" val="1508765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458">
              <a:defRPr/>
            </a:pPr>
            <a:r>
              <a:rPr lang="en-US" b="1" dirty="0" smtClean="0"/>
              <a:t>Note:</a:t>
            </a:r>
            <a:r>
              <a:rPr lang="en-US" dirty="0" smtClean="0"/>
              <a:t> Data are from the Medicare Current Beneficiary Survey and Medicare denominator files linked to MCBS, 1991-2009. Reported statistics is weighted to the population distribution in 2000 by age, sex, and race.</a:t>
            </a:r>
          </a:p>
          <a:p>
            <a:endParaRPr lang="en-US" dirty="0"/>
          </a:p>
        </p:txBody>
      </p:sp>
      <p:sp>
        <p:nvSpPr>
          <p:cNvPr id="4" name="Slide Number Placeholder 3"/>
          <p:cNvSpPr>
            <a:spLocks noGrp="1"/>
          </p:cNvSpPr>
          <p:nvPr>
            <p:ph type="sldNum" sz="quarter" idx="10"/>
          </p:nvPr>
        </p:nvSpPr>
        <p:spPr/>
        <p:txBody>
          <a:bodyPr/>
          <a:lstStyle/>
          <a:p>
            <a:fld id="{4B74D586-37ED-4666-8A03-7519315780DC}" type="slidenum">
              <a:rPr lang="en-US" smtClean="0"/>
              <a:pPr/>
              <a:t>12</a:t>
            </a:fld>
            <a:endParaRPr lang="en-US"/>
          </a:p>
        </p:txBody>
      </p:sp>
    </p:spTree>
    <p:extLst>
      <p:ext uri="{BB962C8B-B14F-4D97-AF65-F5344CB8AC3E}">
        <p14:creationId xmlns:p14="http://schemas.microsoft.com/office/powerpoint/2010/main" val="498562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458">
              <a:defRPr/>
            </a:pPr>
            <a:r>
              <a:rPr lang="en-US" b="1" dirty="0" smtClean="0"/>
              <a:t>Note:</a:t>
            </a:r>
            <a:r>
              <a:rPr lang="en-US" dirty="0" smtClean="0"/>
              <a:t> Data are from the Medicare Current Beneficiary Survey and Medicare denominator files linked to MCBS, 1991-2009 and are weighted to the population distribution in 2000 by age, sex, and race.</a:t>
            </a:r>
          </a:p>
          <a:p>
            <a:endParaRPr lang="en-US" dirty="0"/>
          </a:p>
        </p:txBody>
      </p:sp>
      <p:sp>
        <p:nvSpPr>
          <p:cNvPr id="4" name="Slide Number Placeholder 3"/>
          <p:cNvSpPr>
            <a:spLocks noGrp="1"/>
          </p:cNvSpPr>
          <p:nvPr>
            <p:ph type="sldNum" sz="quarter" idx="10"/>
          </p:nvPr>
        </p:nvSpPr>
        <p:spPr/>
        <p:txBody>
          <a:bodyPr/>
          <a:lstStyle/>
          <a:p>
            <a:fld id="{4B74D586-37ED-4666-8A03-7519315780DC}" type="slidenum">
              <a:rPr lang="en-US" smtClean="0"/>
              <a:pPr/>
              <a:t>13</a:t>
            </a:fld>
            <a:endParaRPr lang="en-US"/>
          </a:p>
        </p:txBody>
      </p:sp>
    </p:spTree>
    <p:extLst>
      <p:ext uri="{BB962C8B-B14F-4D97-AF65-F5344CB8AC3E}">
        <p14:creationId xmlns:p14="http://schemas.microsoft.com/office/powerpoint/2010/main" val="8517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458">
              <a:defRPr/>
            </a:pPr>
            <a:r>
              <a:rPr lang="en-US" b="1" dirty="0" smtClean="0"/>
              <a:t>Note</a:t>
            </a:r>
            <a:r>
              <a:rPr lang="en-US" dirty="0" smtClean="0"/>
              <a:t>: The figure combines life expectancy data from the NCHS with imputed disability rates by age and time until death from MCBS data linked to Medicare.</a:t>
            </a:r>
          </a:p>
          <a:p>
            <a:endParaRPr lang="en-US" dirty="0"/>
          </a:p>
        </p:txBody>
      </p:sp>
      <p:sp>
        <p:nvSpPr>
          <p:cNvPr id="4" name="Slide Number Placeholder 3"/>
          <p:cNvSpPr>
            <a:spLocks noGrp="1"/>
          </p:cNvSpPr>
          <p:nvPr>
            <p:ph type="sldNum" sz="quarter" idx="10"/>
          </p:nvPr>
        </p:nvSpPr>
        <p:spPr/>
        <p:txBody>
          <a:bodyPr/>
          <a:lstStyle/>
          <a:p>
            <a:fld id="{4B74D586-37ED-4666-8A03-7519315780DC}" type="slidenum">
              <a:rPr lang="en-US" smtClean="0"/>
              <a:pPr/>
              <a:t>15</a:t>
            </a:fld>
            <a:endParaRPr lang="en-US"/>
          </a:p>
        </p:txBody>
      </p:sp>
    </p:spTree>
    <p:extLst>
      <p:ext uri="{BB962C8B-B14F-4D97-AF65-F5344CB8AC3E}">
        <p14:creationId xmlns:p14="http://schemas.microsoft.com/office/powerpoint/2010/main" val="3221018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458">
              <a:defRPr/>
            </a:pPr>
            <a:r>
              <a:rPr lang="en-US" b="1" dirty="0" smtClean="0">
                <a:solidFill>
                  <a:srgbClr val="000000"/>
                </a:solidFill>
                <a:latin typeface="Times New Roman"/>
                <a:ea typeface="Times New Roman"/>
                <a:cs typeface="Times New Roman"/>
              </a:rPr>
              <a:t>Note:</a:t>
            </a:r>
            <a:r>
              <a:rPr lang="en-US" dirty="0" smtClean="0">
                <a:solidFill>
                  <a:srgbClr val="000000"/>
                </a:solidFill>
                <a:latin typeface="Times New Roman"/>
                <a:ea typeface="Times New Roman"/>
                <a:cs typeface="Times New Roman"/>
              </a:rPr>
              <a:t> Tabulations are from the MCBS Access to Care sample for 1991-2009 and use sample weights and use sample weights adjusted to a constant year 2000 population by age, gender, and race. </a:t>
            </a:r>
            <a:endParaRPr lang="en-US" dirty="0" smtClean="0">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4B74D586-37ED-4666-8A03-7519315780DC}" type="slidenum">
              <a:rPr lang="en-US" smtClean="0"/>
              <a:pPr/>
              <a:t>17</a:t>
            </a:fld>
            <a:endParaRPr lang="en-US"/>
          </a:p>
        </p:txBody>
      </p:sp>
    </p:spTree>
    <p:extLst>
      <p:ext uri="{BB962C8B-B14F-4D97-AF65-F5344CB8AC3E}">
        <p14:creationId xmlns:p14="http://schemas.microsoft.com/office/powerpoint/2010/main" val="3359908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458">
              <a:defRPr/>
            </a:pPr>
            <a:r>
              <a:rPr lang="en-US" b="1" dirty="0" smtClean="0"/>
              <a:t>Note:</a:t>
            </a:r>
            <a:r>
              <a:rPr lang="en-US" dirty="0" smtClean="0"/>
              <a:t> The figure combines life expectancy data from the NCHS combined with Causes of Death data and imputed disability rates by age and time until death from MCBS data linked to Medicare.</a:t>
            </a:r>
          </a:p>
          <a:p>
            <a:endParaRPr lang="en-US" dirty="0"/>
          </a:p>
        </p:txBody>
      </p:sp>
      <p:sp>
        <p:nvSpPr>
          <p:cNvPr id="4" name="Slide Number Placeholder 3"/>
          <p:cNvSpPr>
            <a:spLocks noGrp="1"/>
          </p:cNvSpPr>
          <p:nvPr>
            <p:ph type="sldNum" sz="quarter" idx="10"/>
          </p:nvPr>
        </p:nvSpPr>
        <p:spPr/>
        <p:txBody>
          <a:bodyPr/>
          <a:lstStyle/>
          <a:p>
            <a:fld id="{4B74D586-37ED-4666-8A03-7519315780DC}" type="slidenum">
              <a:rPr lang="en-US" smtClean="0"/>
              <a:pPr/>
              <a:t>26</a:t>
            </a:fld>
            <a:endParaRPr lang="en-US"/>
          </a:p>
        </p:txBody>
      </p:sp>
    </p:spTree>
    <p:extLst>
      <p:ext uri="{BB962C8B-B14F-4D97-AF65-F5344CB8AC3E}">
        <p14:creationId xmlns:p14="http://schemas.microsoft.com/office/powerpoint/2010/main" val="1663050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84A0F2-5243-4864-83D5-CA71C944820E}" type="datetimeFigureOut">
              <a:rPr lang="en-US" smtClean="0"/>
              <a:pPr/>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B354F6-5DB9-4012-B45C-96075166E23D}" type="slidenum">
              <a:rPr lang="en-US" smtClean="0"/>
              <a:pPr/>
              <a:t>‹#›</a:t>
            </a:fld>
            <a:endParaRPr lang="en-US"/>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84A0F2-5243-4864-83D5-CA71C944820E}" type="datetimeFigureOut">
              <a:rPr lang="en-US" smtClean="0"/>
              <a:pPr/>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B354F6-5DB9-4012-B45C-96075166E23D}" type="slidenum">
              <a:rPr lang="en-US" smtClean="0"/>
              <a:pPr/>
              <a:t>‹#›</a:t>
            </a:fld>
            <a:endParaRPr lang="en-US"/>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84A0F2-5243-4864-83D5-CA71C944820E}" type="datetimeFigureOut">
              <a:rPr lang="en-US" smtClean="0"/>
              <a:pPr/>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B354F6-5DB9-4012-B45C-96075166E23D}" type="slidenum">
              <a:rPr lang="en-US" smtClean="0"/>
              <a:pPr/>
              <a:t>‹#›</a:t>
            </a:fld>
            <a:endParaRPr lang="en-US"/>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84A0F2-5243-4864-83D5-CA71C944820E}" type="datetimeFigureOut">
              <a:rPr lang="en-US" smtClean="0"/>
              <a:pPr/>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B354F6-5DB9-4012-B45C-96075166E23D}" type="slidenum">
              <a:rPr lang="en-US" smtClean="0"/>
              <a:pPr/>
              <a:t>‹#›</a:t>
            </a:fld>
            <a:endParaRPr lang="en-US"/>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84A0F2-5243-4864-83D5-CA71C944820E}" type="datetimeFigureOut">
              <a:rPr lang="en-US" smtClean="0"/>
              <a:pPr/>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B354F6-5DB9-4012-B45C-96075166E23D}" type="slidenum">
              <a:rPr lang="en-US" smtClean="0"/>
              <a:pPr/>
              <a:t>‹#›</a:t>
            </a:fld>
            <a:endParaRPr lang="en-US"/>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84A0F2-5243-4864-83D5-CA71C944820E}" type="datetimeFigureOut">
              <a:rPr lang="en-US" smtClean="0"/>
              <a:pPr/>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B354F6-5DB9-4012-B45C-96075166E23D}" type="slidenum">
              <a:rPr lang="en-US" smtClean="0"/>
              <a:pPr/>
              <a:t>‹#›</a:t>
            </a:fld>
            <a:endParaRPr lang="en-U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84A0F2-5243-4864-83D5-CA71C944820E}" type="datetimeFigureOut">
              <a:rPr lang="en-US" smtClean="0"/>
              <a:pPr/>
              <a:t>12/11/2016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B354F6-5DB9-4012-B45C-96075166E23D}" type="slidenum">
              <a:rPr lang="en-US" smtClean="0"/>
              <a:pPr/>
              <a:t>‹#›</a:t>
            </a:fld>
            <a:endParaRPr lang="en-US"/>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84A0F2-5243-4864-83D5-CA71C944820E}" type="datetimeFigureOut">
              <a:rPr lang="en-US" smtClean="0"/>
              <a:pPr/>
              <a:t>12/11/2016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B354F6-5DB9-4012-B45C-96075166E23D}" type="slidenum">
              <a:rPr lang="en-US" smtClean="0"/>
              <a:pPr/>
              <a:t>‹#›</a:t>
            </a:fld>
            <a:endParaRPr lang="en-US"/>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84A0F2-5243-4864-83D5-CA71C944820E}" type="datetimeFigureOut">
              <a:rPr lang="en-US" smtClean="0"/>
              <a:pPr/>
              <a:t>12/11/2016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B354F6-5DB9-4012-B45C-96075166E23D}" type="slidenum">
              <a:rPr lang="en-US" smtClean="0"/>
              <a:pPr/>
              <a:t>‹#›</a:t>
            </a:fld>
            <a:endParaRPr lang="en-US"/>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84A0F2-5243-4864-83D5-CA71C944820E}" type="datetimeFigureOut">
              <a:rPr lang="en-US" smtClean="0"/>
              <a:pPr/>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B354F6-5DB9-4012-B45C-96075166E23D}" type="slidenum">
              <a:rPr lang="en-US" smtClean="0"/>
              <a:pPr/>
              <a:t>‹#›</a:t>
            </a:fld>
            <a:endParaRPr lang="en-US"/>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84A0F2-5243-4864-83D5-CA71C944820E}" type="datetimeFigureOut">
              <a:rPr lang="en-US" smtClean="0"/>
              <a:pPr/>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B354F6-5DB9-4012-B45C-96075166E23D}" type="slidenum">
              <a:rPr lang="en-US" smtClean="0"/>
              <a:pPr/>
              <a:t>‹#›</a:t>
            </a:fld>
            <a:endParaRPr lang="en-US"/>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84A0F2-5243-4864-83D5-CA71C944820E}" type="datetimeFigureOut">
              <a:rPr lang="en-US" smtClean="0"/>
              <a:pPr/>
              <a:t>12/11/2016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B354F6-5DB9-4012-B45C-96075166E23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68575"/>
            <a:ext cx="7772400" cy="1470025"/>
          </a:xfrm>
        </p:spPr>
        <p:txBody>
          <a:bodyPr>
            <a:normAutofit fontScale="90000"/>
          </a:bodyPr>
          <a:lstStyle/>
          <a:p>
            <a:pPr lvl="0" fontAlgn="base">
              <a:spcAft>
                <a:spcPct val="0"/>
              </a:spcAft>
            </a:pPr>
            <a:r>
              <a:rPr lang="en-US" b="1" dirty="0">
                <a:latin typeface="Times New Roman" pitchFamily="18" charset="0"/>
                <a:ea typeface="Calibri" pitchFamily="34" charset="0"/>
                <a:cs typeface="Times New Roman" pitchFamily="18" charset="0"/>
              </a:rPr>
              <a:t>Understanding the Improvement in Disability Free Life Expectancy</a:t>
            </a:r>
            <a:r>
              <a:rPr lang="en-US" dirty="0">
                <a:latin typeface="Arial" pitchFamily="34" charset="0"/>
                <a:cs typeface="Arial" pitchFamily="34" charset="0"/>
              </a:rPr>
              <a:t/>
            </a:r>
            <a:br>
              <a:rPr lang="en-US" dirty="0">
                <a:latin typeface="Arial" pitchFamily="34" charset="0"/>
                <a:cs typeface="Arial" pitchFamily="34" charset="0"/>
              </a:rPr>
            </a:br>
            <a:r>
              <a:rPr lang="en-US" b="1" dirty="0">
                <a:latin typeface="Times New Roman" pitchFamily="18" charset="0"/>
                <a:ea typeface="Calibri" pitchFamily="34" charset="0"/>
                <a:cs typeface="Times New Roman" pitchFamily="18" charset="0"/>
              </a:rPr>
              <a:t>In the U.S. Elderly Population</a:t>
            </a:r>
            <a:r>
              <a:rPr lang="en-US" dirty="0">
                <a:latin typeface="Arial" pitchFamily="34" charset="0"/>
                <a:cs typeface="Arial" pitchFamily="34" charset="0"/>
              </a:rPr>
              <a:t/>
            </a:r>
            <a:br>
              <a:rPr lang="en-US" dirty="0">
                <a:latin typeface="Arial" pitchFamily="34" charset="0"/>
                <a:cs typeface="Arial" pitchFamily="34" charset="0"/>
              </a:rPr>
            </a:br>
            <a:endParaRPr lang="en-US" dirty="0"/>
          </a:p>
        </p:txBody>
      </p:sp>
      <p:sp>
        <p:nvSpPr>
          <p:cNvPr id="3" name="Subtitle 2"/>
          <p:cNvSpPr>
            <a:spLocks noGrp="1"/>
          </p:cNvSpPr>
          <p:nvPr>
            <p:ph type="subTitle" idx="1"/>
          </p:nvPr>
        </p:nvSpPr>
        <p:spPr>
          <a:xfrm>
            <a:off x="1371600" y="4267200"/>
            <a:ext cx="6400800" cy="1371600"/>
          </a:xfrm>
        </p:spPr>
        <p:txBody>
          <a:bodyPr>
            <a:noAutofit/>
          </a:bodyPr>
          <a:lstStyle/>
          <a:p>
            <a:r>
              <a:rPr lang="en-US" sz="2400" dirty="0" smtClean="0"/>
              <a:t>Mike Chernew, David Cutler, </a:t>
            </a:r>
          </a:p>
          <a:p>
            <a:r>
              <a:rPr lang="en-US" sz="2400" dirty="0" smtClean="0"/>
              <a:t>Kaushik Ghosh, Mary Beth Landrum</a:t>
            </a:r>
          </a:p>
          <a:p>
            <a:endParaRPr lang="en-US" sz="2400" dirty="0"/>
          </a:p>
        </p:txBody>
      </p:sp>
      <p:sp>
        <p:nvSpPr>
          <p:cNvPr id="4" name="TextBox 3"/>
          <p:cNvSpPr txBox="1"/>
          <p:nvPr/>
        </p:nvSpPr>
        <p:spPr>
          <a:xfrm>
            <a:off x="304800" y="6096000"/>
            <a:ext cx="8382000" cy="369332"/>
          </a:xfrm>
          <a:prstGeom prst="rect">
            <a:avLst/>
          </a:prstGeom>
          <a:noFill/>
        </p:spPr>
        <p:txBody>
          <a:bodyPr wrap="square" rtlCol="0">
            <a:spAutoFit/>
          </a:bodyPr>
          <a:lstStyle/>
          <a:p>
            <a:r>
              <a:rPr lang="en-US" dirty="0" smtClean="0"/>
              <a:t>NIA			              </a:t>
            </a:r>
            <a:r>
              <a:rPr lang="en-US" i="1" dirty="0" smtClean="0"/>
              <a:t>The Funders			</a:t>
            </a:r>
            <a:r>
              <a:rPr lang="en-US" dirty="0" smtClean="0"/>
              <a:t>Pfizer</a:t>
            </a:r>
            <a:endParaRPr lang="en-US" dirty="0"/>
          </a:p>
        </p:txBody>
      </p:sp>
    </p:spTree>
    <p:extLst>
      <p:ext uri="{BB962C8B-B14F-4D97-AF65-F5344CB8AC3E}">
        <p14:creationId xmlns:p14="http://schemas.microsoft.com/office/powerpoint/2010/main" val="2801918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01029501"/>
              </p:ext>
            </p:extLst>
          </p:nvPr>
        </p:nvGraphicFramePr>
        <p:xfrm>
          <a:off x="457055" y="914400"/>
          <a:ext cx="8229889"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19457" name="Rectangle 1"/>
          <p:cNvSpPr>
            <a:spLocks noChangeArrowheads="1"/>
          </p:cNvSpPr>
          <p:nvPr/>
        </p:nvSpPr>
        <p:spPr bwMode="auto">
          <a:xfrm>
            <a:off x="600144" y="204130"/>
            <a:ext cx="7943713" cy="48167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indent="0" algn="ctr" fontAlgn="base">
              <a:lnSpc>
                <a:spcPct val="115000"/>
              </a:lnSpc>
              <a:buClrTx/>
              <a:buSzTx/>
              <a:buFontTx/>
              <a:buNone/>
              <a:tabLst/>
            </a:pPr>
            <a:r>
              <a:rPr lang="en-US" sz="2200" b="1" dirty="0" smtClean="0">
                <a:solidFill>
                  <a:srgbClr val="000000"/>
                </a:solidFill>
                <a:latin typeface="Calibri(Heading)"/>
                <a:ea typeface="Times New Roman"/>
                <a:cs typeface="Times New Roman"/>
              </a:rPr>
              <a:t>Figure 3: ADL limitations in elderly Medicare beneficiaries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52400" y="1034142"/>
          <a:ext cx="8991600" cy="5214257"/>
        </p:xfrm>
        <a:graphic>
          <a:graphicData uri="http://schemas.openxmlformats.org/drawingml/2006/chart">
            <c:chart xmlns:c="http://schemas.openxmlformats.org/drawingml/2006/chart" xmlns:r="http://schemas.openxmlformats.org/officeDocument/2006/relationships" r:id="rId3"/>
          </a:graphicData>
        </a:graphic>
      </p:graphicFrame>
      <p:sp>
        <p:nvSpPr>
          <p:cNvPr id="21505" name="Rectangle 1"/>
          <p:cNvSpPr>
            <a:spLocks noChangeArrowheads="1"/>
          </p:cNvSpPr>
          <p:nvPr/>
        </p:nvSpPr>
        <p:spPr bwMode="auto">
          <a:xfrm>
            <a:off x="8219" y="13156"/>
            <a:ext cx="9127563"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spcBef>
                <a:spcPct val="0"/>
              </a:spcBef>
              <a:spcAft>
                <a:spcPct val="0"/>
              </a:spcAft>
            </a:pPr>
            <a:r>
              <a:rPr lang="en-US" sz="2200" b="1" dirty="0" smtClean="0">
                <a:solidFill>
                  <a:srgbClr val="000000"/>
                </a:solidFill>
                <a:latin typeface="Calibri(Heading)"/>
                <a:ea typeface="Times New Roman"/>
                <a:cs typeface="Times New Roman"/>
              </a:rPr>
              <a:t>Figure 3: IADL limitations in elderly Medicare beneficiaries(Contd.)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52400" y="875593"/>
          <a:ext cx="8534400" cy="5106814"/>
        </p:xfrm>
        <a:graphic>
          <a:graphicData uri="http://schemas.openxmlformats.org/drawingml/2006/chart">
            <c:chart xmlns:c="http://schemas.openxmlformats.org/drawingml/2006/chart" xmlns:r="http://schemas.openxmlformats.org/officeDocument/2006/relationships" r:id="rId3"/>
          </a:graphicData>
        </a:graphic>
      </p:graphicFrame>
      <p:sp>
        <p:nvSpPr>
          <p:cNvPr id="17409" name="Rectangle 1"/>
          <p:cNvSpPr>
            <a:spLocks noChangeArrowheads="1"/>
          </p:cNvSpPr>
          <p:nvPr/>
        </p:nvSpPr>
        <p:spPr bwMode="auto">
          <a:xfrm>
            <a:off x="938761" y="13156"/>
            <a:ext cx="7266477"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200" b="1" dirty="0" smtClean="0">
                <a:solidFill>
                  <a:srgbClr val="000000"/>
                </a:solidFill>
                <a:latin typeface="Calibri(Heading)"/>
                <a:ea typeface="Times New Roman"/>
                <a:cs typeface="Times New Roman"/>
              </a:rPr>
              <a:t>Figure 4: Population Distribution by Time until Death</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1143000" y="0"/>
            <a:ext cx="9469515"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en-US" sz="2200" b="1" dirty="0" smtClean="0">
                <a:solidFill>
                  <a:srgbClr val="000000"/>
                </a:solidFill>
                <a:latin typeface="Calibri(Heading)"/>
                <a:ea typeface="Times New Roman"/>
                <a:cs typeface="Times New Roman"/>
              </a:rPr>
              <a:t>Figure 5: ADL/IADL Disability by Time until Death</a:t>
            </a:r>
          </a:p>
        </p:txBody>
      </p:sp>
      <p:sp>
        <p:nvSpPr>
          <p:cNvPr id="3" name="TextBox 2"/>
          <p:cNvSpPr txBox="1"/>
          <p:nvPr/>
        </p:nvSpPr>
        <p:spPr>
          <a:xfrm>
            <a:off x="381000" y="6167735"/>
            <a:ext cx="8305800" cy="461665"/>
          </a:xfrm>
          <a:prstGeom prst="rect">
            <a:avLst/>
          </a:prstGeom>
          <a:noFill/>
        </p:spPr>
        <p:txBody>
          <a:bodyPr wrap="square" rtlCol="0">
            <a:spAutoFit/>
          </a:bodyPr>
          <a:lstStyle/>
          <a:p>
            <a:r>
              <a:rPr lang="en-US" sz="2400" dirty="0" smtClean="0"/>
              <a:t>Overall decline in disability (</a:t>
            </a:r>
            <a:r>
              <a:rPr lang="en-US" sz="2400" dirty="0" smtClean="0">
                <a:solidFill>
                  <a:sysClr val="windowText" lastClr="000000"/>
                </a:solidFill>
              </a:rPr>
              <a:t>1991-94 vs. 2006-09)</a:t>
            </a:r>
            <a:r>
              <a:rPr lang="en-US" sz="2400" dirty="0" smtClean="0"/>
              <a:t> = 7.2% points </a:t>
            </a:r>
            <a:endParaRPr lang="en-US" sz="2400" dirty="0"/>
          </a:p>
        </p:txBody>
      </p:sp>
      <p:graphicFrame>
        <p:nvGraphicFramePr>
          <p:cNvPr id="6" name="Chart 5"/>
          <p:cNvGraphicFramePr/>
          <p:nvPr/>
        </p:nvGraphicFramePr>
        <p:xfrm>
          <a:off x="533400" y="879661"/>
          <a:ext cx="8229600" cy="514013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r>
              <a:rPr lang="en-US" dirty="0" smtClean="0"/>
              <a:t>Disability-free and disabled life expectancy </a:t>
            </a:r>
            <a:endParaRPr lang="en-US" dirty="0"/>
          </a:p>
        </p:txBody>
      </p:sp>
      <p:sp>
        <p:nvSpPr>
          <p:cNvPr id="4" name="Content Placeholder 3"/>
          <p:cNvSpPr>
            <a:spLocks noGrp="1"/>
          </p:cNvSpPr>
          <p:nvPr>
            <p:ph idx="1"/>
          </p:nvPr>
        </p:nvSpPr>
        <p:spPr>
          <a:xfrm>
            <a:off x="457200" y="1600200"/>
            <a:ext cx="8229600" cy="584775"/>
          </a:xfrm>
          <a:prstGeom prst="rect">
            <a:avLst/>
          </a:prstGeom>
        </p:spPr>
        <p:txBody>
          <a:bodyPr wrap="square">
            <a:spAutoFit/>
          </a:bodyPr>
          <a:lstStyle/>
          <a:p>
            <a:pPr>
              <a:buNone/>
            </a:pPr>
            <a:r>
              <a:rPr lang="en-US" dirty="0" smtClean="0"/>
              <a:t>Methodology</a:t>
            </a:r>
            <a:endParaRPr lang="en-US" dirty="0" smtClean="0">
              <a:latin typeface="Times New Roman" pitchFamily="18" charset="0"/>
              <a:cs typeface="Times New Roman" pitchFamily="18" charset="0"/>
            </a:endParaRPr>
          </a:p>
        </p:txBody>
      </p:sp>
      <p:sp>
        <p:nvSpPr>
          <p:cNvPr id="5" name="Rectangle 4"/>
          <p:cNvSpPr/>
          <p:nvPr/>
        </p:nvSpPr>
        <p:spPr>
          <a:xfrm>
            <a:off x="533400" y="2286000"/>
            <a:ext cx="7772400" cy="1938992"/>
          </a:xfrm>
          <a:prstGeom prst="rect">
            <a:avLst/>
          </a:prstGeom>
        </p:spPr>
        <p:txBody>
          <a:bodyPr wrap="square">
            <a:spAutoFit/>
          </a:bodyPr>
          <a:lstStyle/>
          <a:p>
            <a:r>
              <a:rPr lang="en-US" sz="2400" dirty="0" smtClean="0"/>
              <a:t>LE(a) = </a:t>
            </a:r>
            <a:r>
              <a:rPr lang="el-GR" sz="2400" dirty="0" smtClean="0">
                <a:latin typeface="Times New Roman"/>
                <a:cs typeface="Times New Roman"/>
              </a:rPr>
              <a:t>Σ</a:t>
            </a:r>
            <a:r>
              <a:rPr lang="en-US" sz="2400" baseline="-25000" dirty="0" smtClean="0">
                <a:latin typeface="Times New Roman"/>
                <a:cs typeface="Times New Roman"/>
              </a:rPr>
              <a:t>s</a:t>
            </a:r>
            <a:r>
              <a:rPr lang="en-US" sz="2400" dirty="0" smtClean="0">
                <a:latin typeface="Times New Roman"/>
                <a:cs typeface="Times New Roman"/>
              </a:rPr>
              <a:t> Pr[alive at </a:t>
            </a:r>
            <a:r>
              <a:rPr lang="en-US" sz="2400" dirty="0" err="1" smtClean="0">
                <a:latin typeface="Times New Roman"/>
                <a:cs typeface="Times New Roman"/>
              </a:rPr>
              <a:t>a+s</a:t>
            </a:r>
            <a:r>
              <a:rPr lang="en-US" sz="2400" dirty="0" smtClean="0">
                <a:latin typeface="Times New Roman"/>
                <a:cs typeface="Times New Roman"/>
              </a:rPr>
              <a:t> | alive at a]</a:t>
            </a:r>
          </a:p>
          <a:p>
            <a:endParaRPr lang="en-US" sz="2400" dirty="0" smtClean="0">
              <a:latin typeface="Times New Roman"/>
              <a:cs typeface="Times New Roman"/>
            </a:endParaRPr>
          </a:p>
          <a:p>
            <a:r>
              <a:rPr lang="en-US" sz="2400" dirty="0" smtClean="0">
                <a:latin typeface="Times New Roman"/>
                <a:cs typeface="Times New Roman"/>
              </a:rPr>
              <a:t>DFLE(a) = </a:t>
            </a:r>
            <a:r>
              <a:rPr lang="el-GR" sz="2400" dirty="0" smtClean="0">
                <a:latin typeface="Times New Roman"/>
                <a:cs typeface="Times New Roman"/>
              </a:rPr>
              <a:t>Σ</a:t>
            </a:r>
            <a:r>
              <a:rPr lang="en-US" sz="2400" baseline="-25000" dirty="0" smtClean="0">
                <a:latin typeface="Times New Roman"/>
                <a:cs typeface="Times New Roman"/>
              </a:rPr>
              <a:t>s</a:t>
            </a:r>
            <a:r>
              <a:rPr lang="en-US" sz="2400" dirty="0" smtClean="0">
                <a:latin typeface="Times New Roman"/>
                <a:cs typeface="Times New Roman"/>
              </a:rPr>
              <a:t> Pr[alive at </a:t>
            </a:r>
            <a:r>
              <a:rPr lang="en-US" sz="2400" dirty="0" err="1" smtClean="0">
                <a:latin typeface="Times New Roman"/>
                <a:cs typeface="Times New Roman"/>
              </a:rPr>
              <a:t>a+s</a:t>
            </a:r>
            <a:r>
              <a:rPr lang="en-US" sz="2400" dirty="0" smtClean="0">
                <a:latin typeface="Times New Roman"/>
                <a:cs typeface="Times New Roman"/>
              </a:rPr>
              <a:t> | alive at a] * (1-Pr[</a:t>
            </a:r>
            <a:r>
              <a:rPr lang="en-US" sz="2400" dirty="0" err="1" smtClean="0">
                <a:latin typeface="Times New Roman"/>
                <a:cs typeface="Times New Roman"/>
              </a:rPr>
              <a:t>Dis</a:t>
            </a:r>
            <a:r>
              <a:rPr lang="en-US" sz="2400" dirty="0" smtClean="0">
                <a:latin typeface="Times New Roman"/>
                <a:cs typeface="Times New Roman"/>
              </a:rPr>
              <a:t> at </a:t>
            </a:r>
            <a:r>
              <a:rPr lang="en-US" sz="2400" dirty="0" err="1" smtClean="0">
                <a:latin typeface="Times New Roman"/>
                <a:cs typeface="Times New Roman"/>
              </a:rPr>
              <a:t>a+s</a:t>
            </a:r>
            <a:r>
              <a:rPr lang="en-US" sz="2400" dirty="0" smtClean="0">
                <a:latin typeface="Times New Roman"/>
                <a:cs typeface="Times New Roman"/>
              </a:rPr>
              <a:t>])</a:t>
            </a:r>
          </a:p>
          <a:p>
            <a:endParaRPr lang="en-US" sz="2400" dirty="0" smtClean="0"/>
          </a:p>
          <a:p>
            <a:r>
              <a:rPr lang="en-US" sz="2400" dirty="0" smtClean="0">
                <a:latin typeface="Times New Roman"/>
                <a:cs typeface="Times New Roman"/>
              </a:rPr>
              <a:t>DLE(a) = </a:t>
            </a:r>
            <a:r>
              <a:rPr lang="el-GR" sz="2400" dirty="0" smtClean="0">
                <a:latin typeface="Times New Roman"/>
                <a:cs typeface="Times New Roman"/>
              </a:rPr>
              <a:t>Σ</a:t>
            </a:r>
            <a:r>
              <a:rPr lang="en-US" sz="2400" baseline="-25000" dirty="0" smtClean="0">
                <a:latin typeface="Times New Roman"/>
                <a:cs typeface="Times New Roman"/>
              </a:rPr>
              <a:t>s</a:t>
            </a:r>
            <a:r>
              <a:rPr lang="en-US" sz="2400" dirty="0" smtClean="0">
                <a:latin typeface="Times New Roman"/>
                <a:cs typeface="Times New Roman"/>
              </a:rPr>
              <a:t> Pr[alive at </a:t>
            </a:r>
            <a:r>
              <a:rPr lang="en-US" sz="2400" dirty="0" err="1" smtClean="0">
                <a:latin typeface="Times New Roman"/>
                <a:cs typeface="Times New Roman"/>
              </a:rPr>
              <a:t>a+s</a:t>
            </a:r>
            <a:r>
              <a:rPr lang="en-US" sz="2400" dirty="0" smtClean="0">
                <a:latin typeface="Times New Roman"/>
                <a:cs typeface="Times New Roman"/>
              </a:rPr>
              <a:t> | alive at a] * Pr[</a:t>
            </a:r>
            <a:r>
              <a:rPr lang="en-US" sz="2400" dirty="0" err="1" smtClean="0">
                <a:latin typeface="Times New Roman"/>
                <a:cs typeface="Times New Roman"/>
              </a:rPr>
              <a:t>Dis</a:t>
            </a:r>
            <a:r>
              <a:rPr lang="en-US" sz="2400" dirty="0" smtClean="0">
                <a:latin typeface="Times New Roman"/>
                <a:cs typeface="Times New Roman"/>
              </a:rPr>
              <a:t> at </a:t>
            </a:r>
            <a:r>
              <a:rPr lang="en-US" sz="2400" dirty="0" err="1" smtClean="0">
                <a:latin typeface="Times New Roman"/>
                <a:cs typeface="Times New Roman"/>
              </a:rPr>
              <a:t>a+s</a:t>
            </a:r>
            <a:r>
              <a:rPr lang="en-US" sz="2400" dirty="0" smtClean="0">
                <a:latin typeface="Times New Roman"/>
                <a:cs typeface="Times New Roman"/>
              </a:rPr>
              <a:t>]</a:t>
            </a:r>
            <a:endParaRPr lang="en-US" sz="2400" dirty="0">
              <a:latin typeface="Times New Roman"/>
              <a:cs typeface="Times New Roman"/>
            </a:endParaRPr>
          </a:p>
        </p:txBody>
      </p:sp>
      <p:sp>
        <p:nvSpPr>
          <p:cNvPr id="6" name="Rectangle 5"/>
          <p:cNvSpPr/>
          <p:nvPr/>
        </p:nvSpPr>
        <p:spPr>
          <a:xfrm>
            <a:off x="457200" y="4800600"/>
            <a:ext cx="8229600" cy="1384995"/>
          </a:xfrm>
          <a:prstGeom prst="rect">
            <a:avLst/>
          </a:prstGeom>
        </p:spPr>
        <p:txBody>
          <a:bodyPr wrap="square">
            <a:spAutoFit/>
          </a:bodyPr>
          <a:lstStyle/>
          <a:p>
            <a:r>
              <a:rPr lang="en-US" sz="2800" dirty="0" smtClean="0"/>
              <a:t>Rather than use actual disability rates by age and year, use predicted disability rate, 1991-94 and 2006-09</a:t>
            </a:r>
          </a:p>
          <a:p>
            <a:pPr marL="0" lvl="1"/>
            <a:r>
              <a:rPr lang="en-US" sz="2800" dirty="0" smtClean="0"/>
              <a:t>- Smooth rates by age-sex groups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822147487"/>
              </p:ext>
            </p:extLst>
          </p:nvPr>
        </p:nvGraphicFramePr>
        <p:xfrm>
          <a:off x="695325" y="878840"/>
          <a:ext cx="7686675" cy="5750560"/>
        </p:xfrm>
        <a:graphic>
          <a:graphicData uri="http://schemas.openxmlformats.org/drawingml/2006/chart">
            <c:chart xmlns:c="http://schemas.openxmlformats.org/drawingml/2006/chart" xmlns:r="http://schemas.openxmlformats.org/officeDocument/2006/relationships" r:id="rId3"/>
          </a:graphicData>
        </a:graphic>
      </p:graphicFrame>
      <p:sp>
        <p:nvSpPr>
          <p:cNvPr id="25601" name="Rectangle 1"/>
          <p:cNvSpPr>
            <a:spLocks noChangeArrowheads="1"/>
          </p:cNvSpPr>
          <p:nvPr/>
        </p:nvSpPr>
        <p:spPr bwMode="auto">
          <a:xfrm>
            <a:off x="294803" y="79058"/>
            <a:ext cx="8620597"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200" b="1" dirty="0" smtClean="0">
                <a:solidFill>
                  <a:srgbClr val="000000"/>
                </a:solidFill>
                <a:latin typeface="Calibri(Heading)"/>
                <a:ea typeface="Times New Roman"/>
                <a:cs typeface="Times New Roman"/>
              </a:rPr>
              <a:t>Figure 6: Trend in Disabled and Disability Free Life   		    	     Expectancy at 65</a:t>
            </a:r>
          </a:p>
        </p:txBody>
      </p:sp>
      <p:sp>
        <p:nvSpPr>
          <p:cNvPr id="8" name="Right Brace 7"/>
          <p:cNvSpPr/>
          <p:nvPr/>
        </p:nvSpPr>
        <p:spPr>
          <a:xfrm>
            <a:off x="7467600" y="1752600"/>
            <a:ext cx="76200" cy="228600"/>
          </a:xfrm>
          <a:prstGeom prst="rightBrace">
            <a:avLst/>
          </a:prstGeom>
          <a:ln w="22225"/>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cxnSp>
        <p:nvCxnSpPr>
          <p:cNvPr id="6" name="Straight Connector 5"/>
          <p:cNvCxnSpPr/>
          <p:nvPr/>
        </p:nvCxnSpPr>
        <p:spPr>
          <a:xfrm>
            <a:off x="3657600" y="3962400"/>
            <a:ext cx="3657600" cy="0"/>
          </a:xfrm>
          <a:prstGeom prst="line">
            <a:avLst/>
          </a:prstGeom>
          <a:ln w="25400"/>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Self-reported Medical conditions affecting disability</a:t>
            </a:r>
            <a:endParaRPr lang="en-US" dirty="0"/>
          </a:p>
        </p:txBody>
      </p:sp>
      <p:sp>
        <p:nvSpPr>
          <p:cNvPr id="4" name="Content Placeholder 3"/>
          <p:cNvSpPr>
            <a:spLocks noGrp="1"/>
          </p:cNvSpPr>
          <p:nvPr>
            <p:ph idx="1"/>
          </p:nvPr>
        </p:nvSpPr>
        <p:spPr>
          <a:xfrm>
            <a:off x="457200" y="1600200"/>
            <a:ext cx="8229600" cy="2751522"/>
          </a:xfrm>
          <a:prstGeom prst="rect">
            <a:avLst/>
          </a:prstGeom>
        </p:spPr>
        <p:txBody>
          <a:bodyPr wrap="square">
            <a:spAutoFit/>
          </a:bodyPr>
          <a:lstStyle/>
          <a:p>
            <a:pPr>
              <a:buNone/>
            </a:pPr>
            <a:r>
              <a:rPr lang="en-US" dirty="0" smtClean="0"/>
              <a:t>    </a:t>
            </a:r>
          </a:p>
          <a:p>
            <a:pPr>
              <a:buNone/>
            </a:pPr>
            <a:r>
              <a:rPr lang="en-US" b="1" dirty="0" smtClean="0"/>
              <a:t>    Example: </a:t>
            </a:r>
          </a:p>
          <a:p>
            <a:pPr>
              <a:buNone/>
            </a:pPr>
            <a:r>
              <a:rPr lang="en-US" dirty="0" smtClean="0"/>
              <a:t>   Has a doctor (ever) told [you/(SP)] that (you/he/she) had a myocardial infarction or heart attack?</a:t>
            </a:r>
            <a:endParaRPr lang="en-US" dirty="0" smtClean="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34549"/>
          <a:ext cx="8458200" cy="6731166"/>
        </p:xfrm>
        <a:graphic>
          <a:graphicData uri="http://schemas.openxmlformats.org/drawingml/2006/table">
            <a:tbl>
              <a:tblPr/>
              <a:tblGrid>
                <a:gridCol w="1752600"/>
                <a:gridCol w="3253428"/>
                <a:gridCol w="99372"/>
                <a:gridCol w="1219200"/>
                <a:gridCol w="2133600"/>
              </a:tblGrid>
              <a:tr h="658055">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200" b="1" kern="1200" dirty="0">
                          <a:solidFill>
                            <a:srgbClr val="000000"/>
                          </a:solidFill>
                          <a:latin typeface="Calibri(Heading)"/>
                          <a:ea typeface="Times New Roman"/>
                          <a:cs typeface="Times New Roman"/>
                        </a:rPr>
                        <a:t>Table </a:t>
                      </a:r>
                      <a:r>
                        <a:rPr lang="en-US" sz="2200" b="1" kern="1200" dirty="0" smtClean="0">
                          <a:solidFill>
                            <a:srgbClr val="000000"/>
                          </a:solidFill>
                          <a:latin typeface="Calibri(Heading)"/>
                          <a:ea typeface="Times New Roman"/>
                          <a:cs typeface="Times New Roman"/>
                        </a:rPr>
                        <a:t>2: Self-reported </a:t>
                      </a:r>
                      <a:r>
                        <a:rPr lang="en-US" sz="2200" b="1" kern="1200" dirty="0">
                          <a:solidFill>
                            <a:srgbClr val="000000"/>
                          </a:solidFill>
                          <a:latin typeface="Calibri(Heading)"/>
                          <a:ea typeface="Times New Roman"/>
                          <a:cs typeface="Times New Roman"/>
                        </a:rPr>
                        <a:t>Medical Event </a:t>
                      </a:r>
                      <a:r>
                        <a:rPr lang="en-US" sz="2200" b="1" kern="1200" dirty="0" smtClean="0">
                          <a:solidFill>
                            <a:srgbClr val="000000"/>
                          </a:solidFill>
                          <a:latin typeface="Calibri(Heading)"/>
                          <a:ea typeface="Times New Roman"/>
                          <a:cs typeface="Times New Roman"/>
                        </a:rPr>
                        <a:t>Questions in </a:t>
                      </a:r>
                      <a:r>
                        <a:rPr lang="en-US" sz="2200" b="1" kern="1200" dirty="0">
                          <a:solidFill>
                            <a:srgbClr val="000000"/>
                          </a:solidFill>
                          <a:latin typeface="Calibri(Heading)"/>
                          <a:ea typeface="Times New Roman"/>
                          <a:cs typeface="Times New Roman"/>
                        </a:rPr>
                        <a:t>the </a:t>
                      </a:r>
                      <a:r>
                        <a:rPr lang="en-US" sz="2200" b="1" kern="1200" dirty="0" smtClean="0">
                          <a:solidFill>
                            <a:srgbClr val="000000"/>
                          </a:solidFill>
                          <a:latin typeface="Calibri(Heading)"/>
                          <a:ea typeface="Times New Roman"/>
                          <a:cs typeface="Times New Roman"/>
                        </a:rPr>
                        <a:t>MCBS</a:t>
                      </a:r>
                    </a:p>
                    <a:p>
                      <a:pPr marL="0" marR="0" lvl="0" indent="0" algn="l" defTabSz="914400" rtl="0" eaLnBrk="1" fontAlgn="base" latinLnBrk="0" hangingPunct="1">
                        <a:lnSpc>
                          <a:spcPct val="100000"/>
                        </a:lnSpc>
                        <a:spcBef>
                          <a:spcPct val="0"/>
                        </a:spcBef>
                        <a:spcAft>
                          <a:spcPct val="0"/>
                        </a:spcAft>
                        <a:buClrTx/>
                        <a:buSzTx/>
                        <a:buFontTx/>
                        <a:buNone/>
                        <a:tabLst/>
                      </a:pPr>
                      <a:endParaRPr lang="en-US" sz="2200" b="1" kern="1200" dirty="0">
                        <a:solidFill>
                          <a:srgbClr val="000000"/>
                        </a:solidFill>
                        <a:latin typeface="Calibri(Heading)"/>
                        <a:ea typeface="Times New Roman"/>
                        <a:cs typeface="Times New Roman"/>
                      </a:endParaRPr>
                    </a:p>
                  </a:txBody>
                  <a:tcPr marL="33085" marR="33085" marT="0" marB="0">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06520">
                <a:tc>
                  <a:txBody>
                    <a:bodyPr/>
                    <a:lstStyle/>
                    <a:p>
                      <a:pPr marL="0" marR="0" algn="l" defTabSz="914400" rtl="0" eaLnBrk="1" latinLnBrk="0" hangingPunct="1">
                        <a:lnSpc>
                          <a:spcPct val="115000"/>
                        </a:lnSpc>
                        <a:spcBef>
                          <a:spcPts val="0"/>
                        </a:spcBef>
                        <a:spcAft>
                          <a:spcPts val="0"/>
                        </a:spcAft>
                      </a:pPr>
                      <a:r>
                        <a:rPr lang="en-US" sz="1600" b="1" dirty="0" smtClean="0">
                          <a:solidFill>
                            <a:srgbClr val="000000"/>
                          </a:solidFill>
                          <a:latin typeface="Calibri(Body)"/>
                          <a:ea typeface="Times New Roman"/>
                          <a:cs typeface="Times New Roman"/>
                        </a:rPr>
                        <a:t>           </a:t>
                      </a:r>
                      <a:r>
                        <a:rPr lang="en-US" sz="1800" b="1" kern="1200" dirty="0" smtClean="0">
                          <a:solidFill>
                            <a:srgbClr val="000000"/>
                          </a:solidFill>
                          <a:latin typeface="Calibri(Body)"/>
                          <a:ea typeface="Times New Roman"/>
                          <a:cs typeface="Times New Roman"/>
                        </a:rPr>
                        <a:t>Num</a:t>
                      </a:r>
                      <a:endParaRPr lang="en-US" sz="1800" b="1" kern="1200" dirty="0">
                        <a:solidFill>
                          <a:srgbClr val="000000"/>
                        </a:solidFill>
                        <a:latin typeface="Calibri(Body)"/>
                        <a:ea typeface="Times New Roman"/>
                        <a:cs typeface="Times New Roman"/>
                      </a:endParaRPr>
                    </a:p>
                  </a:txBody>
                  <a:tcPr marL="33085" marR="33085"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defTabSz="914400" rtl="0" eaLnBrk="1" latinLnBrk="0" hangingPunct="1">
                        <a:lnSpc>
                          <a:spcPct val="115000"/>
                        </a:lnSpc>
                        <a:spcBef>
                          <a:spcPts val="0"/>
                        </a:spcBef>
                        <a:spcAft>
                          <a:spcPts val="0"/>
                        </a:spcAft>
                      </a:pPr>
                      <a:r>
                        <a:rPr lang="en-US" sz="1800" b="1" kern="1200" dirty="0">
                          <a:solidFill>
                            <a:srgbClr val="000000"/>
                          </a:solidFill>
                          <a:latin typeface="Calibri(Body)"/>
                          <a:ea typeface="Times New Roman"/>
                          <a:cs typeface="Times New Roman"/>
                        </a:rPr>
                        <a:t>Ever told have</a:t>
                      </a:r>
                    </a:p>
                  </a:txBody>
                  <a:tcPr marL="33085" marR="33085"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marL="0" marR="0" algn="l" defTabSz="914400" rtl="0" eaLnBrk="1" latinLnBrk="0" hangingPunct="1">
                        <a:lnSpc>
                          <a:spcPct val="115000"/>
                        </a:lnSpc>
                        <a:spcBef>
                          <a:spcPts val="0"/>
                        </a:spcBef>
                        <a:spcAft>
                          <a:spcPts val="0"/>
                        </a:spcAft>
                      </a:pPr>
                      <a:r>
                        <a:rPr lang="en-US" sz="1800" b="1" kern="1200" dirty="0">
                          <a:solidFill>
                            <a:srgbClr val="000000"/>
                          </a:solidFill>
                          <a:latin typeface="Calibri(Body)"/>
                          <a:ea typeface="Times New Roman"/>
                          <a:cs typeface="Times New Roman"/>
                        </a:rPr>
                        <a:t>Prevalence</a:t>
                      </a:r>
                    </a:p>
                  </a:txBody>
                  <a:tcPr marL="33085" marR="33085"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algn="l" defTabSz="914400" rtl="0" eaLnBrk="1" latinLnBrk="0" hangingPunct="1">
                        <a:lnSpc>
                          <a:spcPct val="115000"/>
                        </a:lnSpc>
                        <a:spcBef>
                          <a:spcPts val="0"/>
                        </a:spcBef>
                        <a:spcAft>
                          <a:spcPts val="0"/>
                        </a:spcAft>
                      </a:pPr>
                      <a:r>
                        <a:rPr lang="en-US" sz="1800" b="0" kern="1200" dirty="0" smtClean="0">
                          <a:solidFill>
                            <a:srgbClr val="000000"/>
                          </a:solidFill>
                          <a:latin typeface="Calibri(Body)"/>
                          <a:ea typeface="Times New Roman"/>
                          <a:cs typeface="Times New Roman"/>
                        </a:rPr>
                        <a:t>     </a:t>
                      </a:r>
                      <a:r>
                        <a:rPr lang="en-US" sz="1800" b="1" kern="1200" dirty="0" smtClean="0">
                          <a:solidFill>
                            <a:srgbClr val="000000"/>
                          </a:solidFill>
                          <a:latin typeface="Calibri(Body)"/>
                          <a:ea typeface="Times New Roman"/>
                          <a:cs typeface="Times New Roman"/>
                        </a:rPr>
                        <a:t>Annual </a:t>
                      </a:r>
                      <a:r>
                        <a:rPr lang="en-US" sz="1800" b="1" kern="1200" dirty="0">
                          <a:solidFill>
                            <a:srgbClr val="000000"/>
                          </a:solidFill>
                          <a:latin typeface="Calibri(Body)"/>
                          <a:ea typeface="Times New Roman"/>
                          <a:cs typeface="Times New Roman"/>
                        </a:rPr>
                        <a:t>% </a:t>
                      </a:r>
                      <a:r>
                        <a:rPr lang="en-US" sz="1800" b="1" kern="1200" dirty="0" smtClean="0">
                          <a:solidFill>
                            <a:srgbClr val="000000"/>
                          </a:solidFill>
                          <a:latin typeface="Calibri(Body)"/>
                          <a:ea typeface="Times New Roman"/>
                          <a:cs typeface="Times New Roman"/>
                        </a:rPr>
                        <a:t>point </a:t>
                      </a:r>
                    </a:p>
                    <a:p>
                      <a:pPr marL="0" marR="0" algn="l" defTabSz="914400" rtl="0" eaLnBrk="1" latinLnBrk="0" hangingPunct="1">
                        <a:lnSpc>
                          <a:spcPct val="115000"/>
                        </a:lnSpc>
                        <a:spcBef>
                          <a:spcPts val="0"/>
                        </a:spcBef>
                        <a:spcAft>
                          <a:spcPts val="0"/>
                        </a:spcAft>
                      </a:pPr>
                      <a:r>
                        <a:rPr lang="en-US" sz="1800" b="1" kern="1200" dirty="0" smtClean="0">
                          <a:solidFill>
                            <a:srgbClr val="000000"/>
                          </a:solidFill>
                          <a:latin typeface="Calibri(Body)"/>
                          <a:ea typeface="Times New Roman"/>
                          <a:cs typeface="Times New Roman"/>
                        </a:rPr>
                        <a:t>         change</a:t>
                      </a:r>
                      <a:endParaRPr lang="en-US" sz="1800" b="1" kern="1200" dirty="0">
                        <a:solidFill>
                          <a:srgbClr val="000000"/>
                        </a:solidFill>
                        <a:latin typeface="Calibri(Body)"/>
                        <a:ea typeface="Times New Roman"/>
                        <a:cs typeface="Times New Roman"/>
                      </a:endParaRPr>
                    </a:p>
                    <a:p>
                      <a:pPr marL="0" marR="0" algn="l" defTabSz="914400" rtl="0" eaLnBrk="1" latinLnBrk="0" hangingPunct="1">
                        <a:lnSpc>
                          <a:spcPct val="115000"/>
                        </a:lnSpc>
                        <a:spcBef>
                          <a:spcPts val="0"/>
                        </a:spcBef>
                        <a:spcAft>
                          <a:spcPts val="0"/>
                        </a:spcAft>
                      </a:pPr>
                      <a:r>
                        <a:rPr lang="en-US" sz="1800" b="1" kern="1200" dirty="0" smtClean="0">
                          <a:solidFill>
                            <a:srgbClr val="000000"/>
                          </a:solidFill>
                          <a:latin typeface="Calibri(Body)"/>
                          <a:ea typeface="Times New Roman"/>
                          <a:cs typeface="Times New Roman"/>
                        </a:rPr>
                        <a:t>    (91-94 </a:t>
                      </a:r>
                      <a:r>
                        <a:rPr lang="en-US" sz="1800" b="1" kern="1200" dirty="0">
                          <a:solidFill>
                            <a:srgbClr val="000000"/>
                          </a:solidFill>
                          <a:latin typeface="Calibri(Body)"/>
                          <a:ea typeface="Times New Roman"/>
                          <a:cs typeface="Times New Roman"/>
                        </a:rPr>
                        <a:t>to </a:t>
                      </a:r>
                      <a:r>
                        <a:rPr lang="en-US" sz="1800" b="1" kern="1200" dirty="0" smtClean="0">
                          <a:solidFill>
                            <a:srgbClr val="000000"/>
                          </a:solidFill>
                          <a:latin typeface="Calibri(Body)"/>
                          <a:ea typeface="Times New Roman"/>
                          <a:cs typeface="Times New Roman"/>
                        </a:rPr>
                        <a:t>06-09</a:t>
                      </a:r>
                      <a:r>
                        <a:rPr lang="en-US" sz="1800" b="0" kern="1200" dirty="0">
                          <a:solidFill>
                            <a:srgbClr val="000000"/>
                          </a:solidFill>
                          <a:latin typeface="Calibri(Body)"/>
                          <a:ea typeface="Times New Roman"/>
                          <a:cs typeface="Times New Roman"/>
                        </a:rPr>
                        <a:t>)</a:t>
                      </a:r>
                    </a:p>
                  </a:txBody>
                  <a:tcPr marL="33085" marR="33085"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644889">
                <a:tc>
                  <a:txBody>
                    <a:bodyPr/>
                    <a:lstStyle/>
                    <a:p>
                      <a:pPr marL="0" marR="0" algn="ctr">
                        <a:lnSpc>
                          <a:spcPct val="115000"/>
                        </a:lnSpc>
                        <a:spcBef>
                          <a:spcPts val="0"/>
                        </a:spcBef>
                        <a:spcAft>
                          <a:spcPts val="0"/>
                        </a:spcAft>
                      </a:pPr>
                      <a:r>
                        <a:rPr lang="en-US" sz="1800" b="0" kern="1200" dirty="0">
                          <a:solidFill>
                            <a:srgbClr val="000000"/>
                          </a:solidFill>
                          <a:latin typeface="Calibri(Body)"/>
                          <a:ea typeface="Times New Roman"/>
                          <a:cs typeface="Times New Roman"/>
                        </a:rPr>
                        <a:t> </a:t>
                      </a:r>
                    </a:p>
                  </a:txBody>
                  <a:tcPr marL="33085" marR="33085"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endParaRPr lang="en-US" sz="1800" b="1" kern="1200" dirty="0">
                        <a:solidFill>
                          <a:srgbClr val="000000"/>
                        </a:solidFill>
                        <a:latin typeface="Calibri(Body)"/>
                        <a:ea typeface="Times New Roman"/>
                        <a:cs typeface="Times New Roman"/>
                      </a:endParaRPr>
                    </a:p>
                    <a:p>
                      <a:pPr marL="0" marR="0" algn="l" defTabSz="914400" rtl="0" eaLnBrk="1" latinLnBrk="0" hangingPunct="1">
                        <a:lnSpc>
                          <a:spcPct val="115000"/>
                        </a:lnSpc>
                        <a:spcBef>
                          <a:spcPts val="0"/>
                        </a:spcBef>
                        <a:spcAft>
                          <a:spcPts val="0"/>
                        </a:spcAft>
                      </a:pPr>
                      <a:r>
                        <a:rPr lang="en-US" sz="1800" b="1" kern="1200" dirty="0" smtClean="0">
                          <a:solidFill>
                            <a:srgbClr val="000000"/>
                          </a:solidFill>
                          <a:latin typeface="Calibri(Body)"/>
                          <a:ea typeface="Times New Roman"/>
                          <a:cs typeface="Times New Roman"/>
                        </a:rPr>
                        <a:t>Cancer</a:t>
                      </a:r>
                      <a:endParaRPr lang="en-US" sz="1800" b="1" kern="1200" dirty="0">
                        <a:solidFill>
                          <a:srgbClr val="000000"/>
                        </a:solidFill>
                        <a:latin typeface="Calibri(Body)"/>
                        <a:ea typeface="Times New Roman"/>
                        <a:cs typeface="Times New Roman"/>
                      </a:endParaRPr>
                    </a:p>
                  </a:txBody>
                  <a:tcPr marL="33085" marR="33085"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marL="0" marR="0" algn="ctr">
                        <a:lnSpc>
                          <a:spcPct val="115000"/>
                        </a:lnSpc>
                        <a:spcBef>
                          <a:spcPts val="0"/>
                        </a:spcBef>
                        <a:spcAft>
                          <a:spcPts val="0"/>
                        </a:spcAft>
                      </a:pPr>
                      <a:r>
                        <a:rPr lang="en-US" sz="1800" b="0" kern="1200">
                          <a:solidFill>
                            <a:srgbClr val="000000"/>
                          </a:solidFill>
                          <a:latin typeface="Calibri(Body)"/>
                          <a:ea typeface="Times New Roman"/>
                          <a:cs typeface="Times New Roman"/>
                        </a:rPr>
                        <a:t> </a:t>
                      </a:r>
                    </a:p>
                  </a:txBody>
                  <a:tcPr marL="33085" marR="33085"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1800" b="0" kern="1200" dirty="0">
                          <a:solidFill>
                            <a:srgbClr val="000000"/>
                          </a:solidFill>
                          <a:latin typeface="Calibri(Body)"/>
                          <a:ea typeface="Times New Roman"/>
                          <a:cs typeface="Times New Roman"/>
                        </a:rPr>
                        <a:t> </a:t>
                      </a:r>
                    </a:p>
                  </a:txBody>
                  <a:tcPr marL="33085" marR="33085"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309585">
                <a:tc>
                  <a:txBody>
                    <a:bodyPr/>
                    <a:lstStyle/>
                    <a:p>
                      <a:pPr marL="0" marR="0" algn="ctr">
                        <a:lnSpc>
                          <a:spcPct val="115000"/>
                        </a:lnSpc>
                        <a:spcBef>
                          <a:spcPts val="0"/>
                        </a:spcBef>
                        <a:spcAft>
                          <a:spcPts val="0"/>
                        </a:spcAft>
                      </a:pPr>
                      <a:r>
                        <a:rPr lang="en-US" sz="1800" b="0" kern="1200" dirty="0">
                          <a:solidFill>
                            <a:srgbClr val="000000"/>
                          </a:solidFill>
                          <a:latin typeface="Calibri(Body)"/>
                          <a:ea typeface="Times New Roman"/>
                          <a:cs typeface="Times New Roman"/>
                        </a:rPr>
                        <a:t>1</a:t>
                      </a:r>
                    </a:p>
                  </a:txBody>
                  <a:tcPr marL="33085" marR="33085" marT="0" marB="0">
                    <a:lnL>
                      <a:noFill/>
                    </a:lnL>
                    <a:lnR>
                      <a:noFill/>
                    </a:lnR>
                    <a:lnT>
                      <a:noFill/>
                    </a:lnT>
                    <a:lnB>
                      <a:noFill/>
                    </a:lnB>
                    <a:solidFill>
                      <a:srgbClr val="FFFFFF"/>
                    </a:solidFill>
                  </a:tcPr>
                </a:tc>
                <a:tc>
                  <a:txBody>
                    <a:bodyPr/>
                    <a:lstStyle/>
                    <a:p>
                      <a:pPr marL="0" marR="0">
                        <a:lnSpc>
                          <a:spcPct val="115000"/>
                        </a:lnSpc>
                        <a:spcBef>
                          <a:spcPts val="0"/>
                        </a:spcBef>
                        <a:spcAft>
                          <a:spcPts val="0"/>
                        </a:spcAft>
                      </a:pPr>
                      <a:r>
                        <a:rPr lang="en-US" sz="1800" b="0" kern="1200" dirty="0">
                          <a:solidFill>
                            <a:srgbClr val="000000"/>
                          </a:solidFill>
                          <a:latin typeface="Calibri(Body)"/>
                          <a:ea typeface="Times New Roman"/>
                          <a:cs typeface="Times New Roman"/>
                        </a:rPr>
                        <a:t>Lung Cancer</a:t>
                      </a:r>
                    </a:p>
                  </a:txBody>
                  <a:tcPr marL="33085" marR="33085" marT="0" marB="0">
                    <a:lnL>
                      <a:noFill/>
                    </a:lnL>
                    <a:lnR>
                      <a:noFill/>
                    </a:lnR>
                    <a:lnT>
                      <a:noFill/>
                    </a:lnT>
                    <a:lnB>
                      <a:noFill/>
                    </a:lnB>
                    <a:solidFill>
                      <a:srgbClr val="FFFFFF"/>
                    </a:solidFill>
                  </a:tcPr>
                </a:tc>
                <a:tc gridSpan="2">
                  <a:txBody>
                    <a:bodyPr/>
                    <a:lstStyle/>
                    <a:p>
                      <a:pPr marL="0" marR="0" algn="ctr">
                        <a:lnSpc>
                          <a:spcPct val="115000"/>
                        </a:lnSpc>
                        <a:spcBef>
                          <a:spcPts val="0"/>
                        </a:spcBef>
                        <a:spcAft>
                          <a:spcPts val="0"/>
                        </a:spcAft>
                      </a:pPr>
                      <a:r>
                        <a:rPr lang="en-US" sz="1800" b="0" kern="1200" dirty="0">
                          <a:solidFill>
                            <a:srgbClr val="000000"/>
                          </a:solidFill>
                          <a:latin typeface="Calibri(Body)"/>
                          <a:ea typeface="Times New Roman"/>
                          <a:cs typeface="Times New Roman"/>
                        </a:rPr>
                        <a:t>0.9%</a:t>
                      </a:r>
                    </a:p>
                  </a:txBody>
                  <a:tcPr marL="33085" marR="33085" marT="0" marB="0">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1800" b="0" kern="1200" dirty="0">
                          <a:solidFill>
                            <a:srgbClr val="000000"/>
                          </a:solidFill>
                          <a:latin typeface="Calibri(Body)"/>
                          <a:ea typeface="Times New Roman"/>
                          <a:cs typeface="Times New Roman"/>
                        </a:rPr>
                        <a:t>0.02%</a:t>
                      </a:r>
                    </a:p>
                  </a:txBody>
                  <a:tcPr marL="33085" marR="33085" marT="0" marB="0" anchor="b">
                    <a:lnL>
                      <a:noFill/>
                    </a:lnL>
                    <a:lnR>
                      <a:noFill/>
                    </a:lnR>
                    <a:lnT>
                      <a:noFill/>
                    </a:lnT>
                    <a:lnB>
                      <a:noFill/>
                    </a:lnB>
                    <a:solidFill>
                      <a:srgbClr val="FFFFFF"/>
                    </a:solidFill>
                  </a:tcPr>
                </a:tc>
              </a:tr>
              <a:tr h="309585">
                <a:tc>
                  <a:txBody>
                    <a:bodyPr/>
                    <a:lstStyle/>
                    <a:p>
                      <a:pPr marL="0" marR="0" algn="ctr">
                        <a:lnSpc>
                          <a:spcPct val="115000"/>
                        </a:lnSpc>
                        <a:spcBef>
                          <a:spcPts val="0"/>
                        </a:spcBef>
                        <a:spcAft>
                          <a:spcPts val="0"/>
                        </a:spcAft>
                      </a:pPr>
                      <a:r>
                        <a:rPr lang="en-US" sz="1800" b="0" kern="1200" dirty="0">
                          <a:solidFill>
                            <a:srgbClr val="000000"/>
                          </a:solidFill>
                          <a:latin typeface="Calibri(Body)"/>
                          <a:ea typeface="Times New Roman"/>
                          <a:cs typeface="Times New Roman"/>
                        </a:rPr>
                        <a:t>2</a:t>
                      </a:r>
                    </a:p>
                  </a:txBody>
                  <a:tcPr marL="33085" marR="33085" marT="0" marB="0">
                    <a:lnL>
                      <a:noFill/>
                    </a:lnL>
                    <a:lnR>
                      <a:noFill/>
                    </a:lnR>
                    <a:lnT>
                      <a:noFill/>
                    </a:lnT>
                    <a:lnB>
                      <a:noFill/>
                    </a:lnB>
                    <a:solidFill>
                      <a:srgbClr val="FFFFFF"/>
                    </a:solidFill>
                  </a:tcPr>
                </a:tc>
                <a:tc>
                  <a:txBody>
                    <a:bodyPr/>
                    <a:lstStyle/>
                    <a:p>
                      <a:pPr marL="0" marR="0">
                        <a:lnSpc>
                          <a:spcPct val="115000"/>
                        </a:lnSpc>
                        <a:spcBef>
                          <a:spcPts val="0"/>
                        </a:spcBef>
                        <a:spcAft>
                          <a:spcPts val="0"/>
                        </a:spcAft>
                      </a:pPr>
                      <a:r>
                        <a:rPr lang="en-US" sz="1800" b="0" kern="1200" dirty="0">
                          <a:solidFill>
                            <a:srgbClr val="000000"/>
                          </a:solidFill>
                          <a:latin typeface="Calibri(Body)"/>
                          <a:ea typeface="Times New Roman"/>
                          <a:cs typeface="Times New Roman"/>
                        </a:rPr>
                        <a:t>Breast Cancer </a:t>
                      </a:r>
                    </a:p>
                  </a:txBody>
                  <a:tcPr marL="33085" marR="33085" marT="0" marB="0">
                    <a:lnL>
                      <a:noFill/>
                    </a:lnL>
                    <a:lnR>
                      <a:noFill/>
                    </a:lnR>
                    <a:lnT>
                      <a:noFill/>
                    </a:lnT>
                    <a:lnB>
                      <a:noFill/>
                    </a:lnB>
                    <a:solidFill>
                      <a:srgbClr val="FFFFFF"/>
                    </a:solidFill>
                  </a:tcPr>
                </a:tc>
                <a:tc gridSpan="2">
                  <a:txBody>
                    <a:bodyPr/>
                    <a:lstStyle/>
                    <a:p>
                      <a:pPr marL="0" marR="0" algn="ctr">
                        <a:lnSpc>
                          <a:spcPct val="115000"/>
                        </a:lnSpc>
                        <a:spcBef>
                          <a:spcPts val="0"/>
                        </a:spcBef>
                        <a:spcAft>
                          <a:spcPts val="0"/>
                        </a:spcAft>
                      </a:pPr>
                      <a:r>
                        <a:rPr lang="en-US" sz="1800" b="0" kern="1200" dirty="0">
                          <a:solidFill>
                            <a:srgbClr val="000000"/>
                          </a:solidFill>
                          <a:latin typeface="Calibri(Body)"/>
                          <a:ea typeface="Times New Roman"/>
                          <a:cs typeface="Times New Roman"/>
                        </a:rPr>
                        <a:t>4.4%</a:t>
                      </a:r>
                    </a:p>
                  </a:txBody>
                  <a:tcPr marL="33085" marR="33085" marT="0" marB="0">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1800" b="0" kern="1200">
                          <a:solidFill>
                            <a:srgbClr val="000000"/>
                          </a:solidFill>
                          <a:latin typeface="Calibri(Body)"/>
                          <a:ea typeface="Times New Roman"/>
                          <a:cs typeface="Times New Roman"/>
                        </a:rPr>
                        <a:t>0.04%</a:t>
                      </a:r>
                    </a:p>
                  </a:txBody>
                  <a:tcPr marL="33085" marR="33085" marT="0" marB="0" anchor="b">
                    <a:lnL>
                      <a:noFill/>
                    </a:lnL>
                    <a:lnR>
                      <a:noFill/>
                    </a:lnR>
                    <a:lnT>
                      <a:noFill/>
                    </a:lnT>
                    <a:lnB>
                      <a:noFill/>
                    </a:lnB>
                    <a:solidFill>
                      <a:srgbClr val="FFFFFF"/>
                    </a:solidFill>
                  </a:tcPr>
                </a:tc>
              </a:tr>
              <a:tr h="309585">
                <a:tc>
                  <a:txBody>
                    <a:bodyPr/>
                    <a:lstStyle/>
                    <a:p>
                      <a:pPr marL="0" marR="0" algn="ctr">
                        <a:lnSpc>
                          <a:spcPct val="115000"/>
                        </a:lnSpc>
                        <a:spcBef>
                          <a:spcPts val="0"/>
                        </a:spcBef>
                        <a:spcAft>
                          <a:spcPts val="0"/>
                        </a:spcAft>
                      </a:pPr>
                      <a:r>
                        <a:rPr lang="en-US" sz="1800" b="0" kern="1200" dirty="0">
                          <a:solidFill>
                            <a:srgbClr val="000000"/>
                          </a:solidFill>
                          <a:latin typeface="Calibri(Body)"/>
                          <a:ea typeface="Times New Roman"/>
                          <a:cs typeface="Times New Roman"/>
                        </a:rPr>
                        <a:t>3</a:t>
                      </a:r>
                    </a:p>
                  </a:txBody>
                  <a:tcPr marL="33085" marR="33085" marT="0" marB="0">
                    <a:lnL>
                      <a:noFill/>
                    </a:lnL>
                    <a:lnR>
                      <a:noFill/>
                    </a:lnR>
                    <a:lnT>
                      <a:noFill/>
                    </a:lnT>
                    <a:lnB>
                      <a:noFill/>
                    </a:lnB>
                    <a:solidFill>
                      <a:srgbClr val="FFFFFF"/>
                    </a:solidFill>
                  </a:tcPr>
                </a:tc>
                <a:tc>
                  <a:txBody>
                    <a:bodyPr/>
                    <a:lstStyle/>
                    <a:p>
                      <a:pPr marL="0" marR="0">
                        <a:lnSpc>
                          <a:spcPct val="115000"/>
                        </a:lnSpc>
                        <a:spcBef>
                          <a:spcPts val="0"/>
                        </a:spcBef>
                        <a:spcAft>
                          <a:spcPts val="0"/>
                        </a:spcAft>
                      </a:pPr>
                      <a:r>
                        <a:rPr lang="en-US" sz="1800" b="0" kern="1200">
                          <a:solidFill>
                            <a:srgbClr val="000000"/>
                          </a:solidFill>
                          <a:latin typeface="Calibri(Body)"/>
                          <a:ea typeface="Times New Roman"/>
                          <a:cs typeface="Times New Roman"/>
                        </a:rPr>
                        <a:t>Prostate Cancer</a:t>
                      </a:r>
                    </a:p>
                  </a:txBody>
                  <a:tcPr marL="33085" marR="33085" marT="0" marB="0">
                    <a:lnL>
                      <a:noFill/>
                    </a:lnL>
                    <a:lnR>
                      <a:noFill/>
                    </a:lnR>
                    <a:lnT>
                      <a:noFill/>
                    </a:lnT>
                    <a:lnB>
                      <a:noFill/>
                    </a:lnB>
                    <a:solidFill>
                      <a:srgbClr val="FFFFFF"/>
                    </a:solidFill>
                  </a:tcPr>
                </a:tc>
                <a:tc gridSpan="2">
                  <a:txBody>
                    <a:bodyPr/>
                    <a:lstStyle/>
                    <a:p>
                      <a:pPr marL="0" marR="0" algn="ctr">
                        <a:lnSpc>
                          <a:spcPct val="115000"/>
                        </a:lnSpc>
                        <a:spcBef>
                          <a:spcPts val="0"/>
                        </a:spcBef>
                        <a:spcAft>
                          <a:spcPts val="0"/>
                        </a:spcAft>
                      </a:pPr>
                      <a:r>
                        <a:rPr lang="en-US" sz="1800" b="0" kern="1200" dirty="0">
                          <a:solidFill>
                            <a:srgbClr val="000000"/>
                          </a:solidFill>
                          <a:latin typeface="Calibri(Body)"/>
                          <a:ea typeface="Times New Roman"/>
                          <a:cs typeface="Times New Roman"/>
                        </a:rPr>
                        <a:t>3.4%</a:t>
                      </a:r>
                    </a:p>
                  </a:txBody>
                  <a:tcPr marL="33085" marR="33085" marT="0" marB="0">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1800" b="0" kern="1200" dirty="0">
                          <a:solidFill>
                            <a:srgbClr val="000000"/>
                          </a:solidFill>
                          <a:latin typeface="Calibri(Body)"/>
                          <a:ea typeface="Times New Roman"/>
                          <a:cs typeface="Times New Roman"/>
                        </a:rPr>
                        <a:t>0.13%</a:t>
                      </a:r>
                    </a:p>
                  </a:txBody>
                  <a:tcPr marL="33085" marR="33085" marT="0" marB="0" anchor="b">
                    <a:lnL>
                      <a:noFill/>
                    </a:lnL>
                    <a:lnR>
                      <a:noFill/>
                    </a:lnR>
                    <a:lnT>
                      <a:noFill/>
                    </a:lnT>
                    <a:lnB>
                      <a:noFill/>
                    </a:lnB>
                    <a:solidFill>
                      <a:srgbClr val="FFFFFF"/>
                    </a:solidFill>
                  </a:tcPr>
                </a:tc>
              </a:tr>
              <a:tr h="309585">
                <a:tc>
                  <a:txBody>
                    <a:bodyPr/>
                    <a:lstStyle/>
                    <a:p>
                      <a:pPr marL="0" marR="0" algn="ctr">
                        <a:lnSpc>
                          <a:spcPct val="115000"/>
                        </a:lnSpc>
                        <a:spcBef>
                          <a:spcPts val="0"/>
                        </a:spcBef>
                        <a:spcAft>
                          <a:spcPts val="0"/>
                        </a:spcAft>
                      </a:pPr>
                      <a:r>
                        <a:rPr lang="en-US" sz="1800" b="0" kern="1200" dirty="0">
                          <a:solidFill>
                            <a:srgbClr val="000000"/>
                          </a:solidFill>
                          <a:latin typeface="Calibri(Body)"/>
                          <a:ea typeface="Times New Roman"/>
                          <a:cs typeface="Times New Roman"/>
                        </a:rPr>
                        <a:t>4</a:t>
                      </a:r>
                    </a:p>
                  </a:txBody>
                  <a:tcPr marL="33085" marR="33085" marT="0" marB="0">
                    <a:lnL>
                      <a:noFill/>
                    </a:lnL>
                    <a:lnR>
                      <a:noFill/>
                    </a:lnR>
                    <a:lnT>
                      <a:noFill/>
                    </a:lnT>
                    <a:lnB>
                      <a:noFill/>
                    </a:lnB>
                    <a:solidFill>
                      <a:srgbClr val="FFFFFF"/>
                    </a:solidFill>
                  </a:tcPr>
                </a:tc>
                <a:tc>
                  <a:txBody>
                    <a:bodyPr/>
                    <a:lstStyle/>
                    <a:p>
                      <a:pPr marL="0" marR="0">
                        <a:lnSpc>
                          <a:spcPct val="115000"/>
                        </a:lnSpc>
                        <a:spcBef>
                          <a:spcPts val="0"/>
                        </a:spcBef>
                        <a:spcAft>
                          <a:spcPts val="0"/>
                        </a:spcAft>
                      </a:pPr>
                      <a:r>
                        <a:rPr lang="en-US" sz="1800" b="0" kern="1200" dirty="0">
                          <a:solidFill>
                            <a:srgbClr val="000000"/>
                          </a:solidFill>
                          <a:latin typeface="Calibri(Body)"/>
                          <a:ea typeface="Times New Roman"/>
                          <a:cs typeface="Times New Roman"/>
                        </a:rPr>
                        <a:t>Colorectal Cancer</a:t>
                      </a:r>
                    </a:p>
                  </a:txBody>
                  <a:tcPr marL="33085" marR="33085" marT="0" marB="0">
                    <a:lnL>
                      <a:noFill/>
                    </a:lnL>
                    <a:lnR>
                      <a:noFill/>
                    </a:lnR>
                    <a:lnT>
                      <a:noFill/>
                    </a:lnT>
                    <a:lnB>
                      <a:noFill/>
                    </a:lnB>
                    <a:solidFill>
                      <a:srgbClr val="FFFFFF"/>
                    </a:solidFill>
                  </a:tcPr>
                </a:tc>
                <a:tc gridSpan="2">
                  <a:txBody>
                    <a:bodyPr/>
                    <a:lstStyle/>
                    <a:p>
                      <a:pPr marL="0" marR="0" algn="ctr">
                        <a:lnSpc>
                          <a:spcPct val="115000"/>
                        </a:lnSpc>
                        <a:spcBef>
                          <a:spcPts val="0"/>
                        </a:spcBef>
                        <a:spcAft>
                          <a:spcPts val="0"/>
                        </a:spcAft>
                      </a:pPr>
                      <a:r>
                        <a:rPr lang="en-US" sz="1800" b="0" kern="1200" dirty="0">
                          <a:solidFill>
                            <a:srgbClr val="000000"/>
                          </a:solidFill>
                          <a:latin typeface="Calibri(Body)"/>
                          <a:ea typeface="Times New Roman"/>
                          <a:cs typeface="Times New Roman"/>
                        </a:rPr>
                        <a:t>2.5%</a:t>
                      </a:r>
                    </a:p>
                  </a:txBody>
                  <a:tcPr marL="33085" marR="33085" marT="0" marB="0">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1800" b="0" kern="1200" dirty="0">
                          <a:solidFill>
                            <a:srgbClr val="000000"/>
                          </a:solidFill>
                          <a:latin typeface="Calibri(Body)"/>
                          <a:ea typeface="Times New Roman"/>
                          <a:cs typeface="Times New Roman"/>
                        </a:rPr>
                        <a:t>-0.04%</a:t>
                      </a:r>
                    </a:p>
                  </a:txBody>
                  <a:tcPr marL="33085" marR="33085" marT="0" marB="0" anchor="b">
                    <a:lnL>
                      <a:noFill/>
                    </a:lnL>
                    <a:lnR>
                      <a:noFill/>
                    </a:lnR>
                    <a:lnT>
                      <a:noFill/>
                    </a:lnT>
                    <a:lnB>
                      <a:noFill/>
                    </a:lnB>
                    <a:solidFill>
                      <a:srgbClr val="FFFFFF"/>
                    </a:solidFill>
                  </a:tcPr>
                </a:tc>
              </a:tr>
              <a:tr h="619170">
                <a:tc>
                  <a:txBody>
                    <a:bodyPr/>
                    <a:lstStyle/>
                    <a:p>
                      <a:pPr marL="0" marR="0" algn="ctr">
                        <a:lnSpc>
                          <a:spcPct val="115000"/>
                        </a:lnSpc>
                        <a:spcBef>
                          <a:spcPts val="0"/>
                        </a:spcBef>
                        <a:spcAft>
                          <a:spcPts val="0"/>
                        </a:spcAft>
                      </a:pPr>
                      <a:r>
                        <a:rPr lang="en-US" sz="1800" b="0" kern="1200" dirty="0">
                          <a:solidFill>
                            <a:srgbClr val="000000"/>
                          </a:solidFill>
                          <a:latin typeface="Calibri(Body)"/>
                          <a:ea typeface="Times New Roman"/>
                          <a:cs typeface="Times New Roman"/>
                        </a:rPr>
                        <a:t>5</a:t>
                      </a:r>
                    </a:p>
                  </a:txBody>
                  <a:tcPr marL="33085" marR="33085" marT="0" marB="0">
                    <a:lnL>
                      <a:noFill/>
                    </a:lnL>
                    <a:lnR>
                      <a:noFill/>
                    </a:lnR>
                    <a:lnT>
                      <a:noFill/>
                    </a:lnT>
                    <a:lnB>
                      <a:noFill/>
                    </a:lnB>
                    <a:solidFill>
                      <a:srgbClr val="FFFFFF"/>
                    </a:solidFill>
                  </a:tcPr>
                </a:tc>
                <a:tc>
                  <a:txBody>
                    <a:bodyPr/>
                    <a:lstStyle/>
                    <a:p>
                      <a:pPr marL="0" marR="0">
                        <a:lnSpc>
                          <a:spcPct val="115000"/>
                        </a:lnSpc>
                        <a:spcBef>
                          <a:spcPts val="0"/>
                        </a:spcBef>
                        <a:spcAft>
                          <a:spcPts val="0"/>
                        </a:spcAft>
                      </a:pPr>
                      <a:r>
                        <a:rPr lang="en-US" sz="1800" b="0" kern="1200" dirty="0">
                          <a:solidFill>
                            <a:srgbClr val="000000"/>
                          </a:solidFill>
                          <a:latin typeface="Calibri(Body)"/>
                          <a:ea typeface="Times New Roman"/>
                          <a:cs typeface="Times New Roman"/>
                        </a:rPr>
                        <a:t>Other Cancer</a:t>
                      </a:r>
                    </a:p>
                  </a:txBody>
                  <a:tcPr marL="33085" marR="33085" marT="0" marB="0">
                    <a:lnL>
                      <a:noFill/>
                    </a:lnL>
                    <a:lnR>
                      <a:noFill/>
                    </a:lnR>
                    <a:lnT>
                      <a:noFill/>
                    </a:lnT>
                    <a:lnB>
                      <a:noFill/>
                    </a:lnB>
                    <a:solidFill>
                      <a:srgbClr val="FFFFFF"/>
                    </a:solidFill>
                  </a:tcPr>
                </a:tc>
                <a:tc gridSpan="2">
                  <a:txBody>
                    <a:bodyPr/>
                    <a:lstStyle/>
                    <a:p>
                      <a:pPr marL="0" marR="0" algn="ctr">
                        <a:lnSpc>
                          <a:spcPct val="115000"/>
                        </a:lnSpc>
                        <a:spcBef>
                          <a:spcPts val="0"/>
                        </a:spcBef>
                        <a:spcAft>
                          <a:spcPts val="0"/>
                        </a:spcAft>
                      </a:pPr>
                      <a:r>
                        <a:rPr lang="en-US" sz="1800" b="0" kern="1200" dirty="0">
                          <a:solidFill>
                            <a:srgbClr val="000000"/>
                          </a:solidFill>
                          <a:latin typeface="Calibri(Body)"/>
                          <a:ea typeface="Times New Roman"/>
                          <a:cs typeface="Times New Roman"/>
                        </a:rPr>
                        <a:t>7.0%</a:t>
                      </a:r>
                    </a:p>
                  </a:txBody>
                  <a:tcPr marL="33085" marR="33085" marT="0" marB="0">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1800" b="0" kern="1200" dirty="0">
                          <a:solidFill>
                            <a:srgbClr val="000000"/>
                          </a:solidFill>
                          <a:latin typeface="Calibri(Body)"/>
                          <a:ea typeface="Times New Roman"/>
                          <a:cs typeface="Times New Roman"/>
                        </a:rPr>
                        <a:t>-0.13</a:t>
                      </a:r>
                      <a:r>
                        <a:rPr lang="en-US" sz="1800" b="0" kern="1200" dirty="0" smtClean="0">
                          <a:solidFill>
                            <a:srgbClr val="000000"/>
                          </a:solidFill>
                          <a:latin typeface="Calibri(Body)"/>
                          <a:ea typeface="Times New Roman"/>
                          <a:cs typeface="Times New Roman"/>
                        </a:rPr>
                        <a:t>%</a:t>
                      </a:r>
                    </a:p>
                    <a:p>
                      <a:pPr marL="0" marR="0" algn="ctr">
                        <a:lnSpc>
                          <a:spcPct val="115000"/>
                        </a:lnSpc>
                        <a:spcBef>
                          <a:spcPts val="0"/>
                        </a:spcBef>
                        <a:spcAft>
                          <a:spcPts val="0"/>
                        </a:spcAft>
                      </a:pPr>
                      <a:endParaRPr lang="en-US" sz="1800" b="0" kern="1200" dirty="0">
                        <a:solidFill>
                          <a:srgbClr val="000000"/>
                        </a:solidFill>
                        <a:latin typeface="Calibri(Body)"/>
                        <a:ea typeface="Times New Roman"/>
                        <a:cs typeface="Times New Roman"/>
                      </a:endParaRPr>
                    </a:p>
                  </a:txBody>
                  <a:tcPr marL="33085" marR="33085" marT="0" marB="0" anchor="b">
                    <a:lnL>
                      <a:noFill/>
                    </a:lnL>
                    <a:lnR>
                      <a:noFill/>
                    </a:lnR>
                    <a:lnT>
                      <a:noFill/>
                    </a:lnT>
                    <a:lnB>
                      <a:noFill/>
                    </a:lnB>
                    <a:solidFill>
                      <a:srgbClr val="FFFFFF"/>
                    </a:solidFill>
                  </a:tcPr>
                </a:tc>
              </a:tr>
              <a:tr h="311080">
                <a:tc>
                  <a:txBody>
                    <a:bodyPr/>
                    <a:lstStyle/>
                    <a:p>
                      <a:pPr marL="0" marR="0" algn="ctr">
                        <a:lnSpc>
                          <a:spcPct val="115000"/>
                        </a:lnSpc>
                        <a:spcBef>
                          <a:spcPts val="0"/>
                        </a:spcBef>
                        <a:spcAft>
                          <a:spcPts val="0"/>
                        </a:spcAft>
                      </a:pPr>
                      <a:r>
                        <a:rPr lang="en-US" sz="1600" dirty="0">
                          <a:solidFill>
                            <a:srgbClr val="000000"/>
                          </a:solidFill>
                          <a:latin typeface="Times New Roman"/>
                          <a:ea typeface="Times New Roman"/>
                          <a:cs typeface="Times New Roman"/>
                        </a:rPr>
                        <a:t> </a:t>
                      </a:r>
                      <a:endParaRPr lang="en-US" sz="1600" dirty="0">
                        <a:latin typeface="Calibri"/>
                        <a:ea typeface="Calibri"/>
                        <a:cs typeface="Times New Roman"/>
                      </a:endParaRPr>
                    </a:p>
                  </a:txBody>
                  <a:tcPr marL="33085" marR="33085" marT="0" marB="0">
                    <a:lnL>
                      <a:noFill/>
                    </a:lnL>
                    <a:lnR>
                      <a:noFill/>
                    </a:lnR>
                    <a:lnT>
                      <a:noFill/>
                    </a:lnT>
                    <a:lnB>
                      <a:noFill/>
                    </a:lnB>
                    <a:solidFill>
                      <a:srgbClr val="FFFFFF"/>
                    </a:solidFill>
                  </a:tcPr>
                </a:tc>
                <a:tc gridSpan="3">
                  <a:txBody>
                    <a:bodyPr/>
                    <a:lstStyle/>
                    <a:p>
                      <a:pPr marL="0" marR="0" algn="l" defTabSz="914400" rtl="0" eaLnBrk="1" latinLnBrk="0" hangingPunct="1">
                        <a:lnSpc>
                          <a:spcPct val="115000"/>
                        </a:lnSpc>
                        <a:spcBef>
                          <a:spcPts val="0"/>
                        </a:spcBef>
                        <a:spcAft>
                          <a:spcPts val="0"/>
                        </a:spcAft>
                      </a:pPr>
                      <a:r>
                        <a:rPr lang="en-US" sz="1800" b="1" kern="1200" dirty="0">
                          <a:solidFill>
                            <a:srgbClr val="000000"/>
                          </a:solidFill>
                          <a:latin typeface="Calibri(Body)"/>
                          <a:ea typeface="Times New Roman"/>
                          <a:cs typeface="Times New Roman"/>
                        </a:rPr>
                        <a:t>Cardiovascular disease</a:t>
                      </a:r>
                    </a:p>
                  </a:txBody>
                  <a:tcPr marL="33085" marR="33085" marT="0" marB="0">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endParaRPr lang="en-US" sz="1600" dirty="0">
                        <a:latin typeface="Calibri"/>
                        <a:ea typeface="Calibri"/>
                        <a:cs typeface="Times New Roman"/>
                      </a:endParaRPr>
                    </a:p>
                  </a:txBody>
                  <a:tcPr marL="33085" marR="33085" marT="0" marB="0" anchor="b">
                    <a:lnL>
                      <a:noFill/>
                    </a:lnL>
                    <a:lnR>
                      <a:noFill/>
                    </a:lnR>
                    <a:lnT>
                      <a:noFill/>
                    </a:lnT>
                    <a:lnB>
                      <a:noFill/>
                    </a:lnB>
                    <a:solidFill>
                      <a:srgbClr val="FFFFFF"/>
                    </a:solidFill>
                  </a:tcPr>
                </a:tc>
              </a:tr>
              <a:tr h="302174">
                <a:tc>
                  <a:txBody>
                    <a:bodyPr/>
                    <a:lstStyle/>
                    <a:p>
                      <a:pPr marL="0" marR="0" algn="ctr" defTabSz="914400" rtl="0" eaLnBrk="1" latinLnBrk="0" hangingPunct="1">
                        <a:lnSpc>
                          <a:spcPct val="115000"/>
                        </a:lnSpc>
                        <a:spcBef>
                          <a:spcPts val="0"/>
                        </a:spcBef>
                        <a:spcAft>
                          <a:spcPts val="0"/>
                        </a:spcAft>
                      </a:pPr>
                      <a:r>
                        <a:rPr lang="en-US" sz="1800" b="0" kern="1200" dirty="0" smtClean="0">
                          <a:solidFill>
                            <a:srgbClr val="00B050"/>
                          </a:solidFill>
                          <a:latin typeface="Calibri(Body)"/>
                          <a:ea typeface="Times New Roman"/>
                          <a:cs typeface="Times New Roman"/>
                        </a:rPr>
                        <a:t>6</a:t>
                      </a:r>
                      <a:endParaRPr lang="en-US" sz="1800" b="0" kern="1200" dirty="0">
                        <a:solidFill>
                          <a:srgbClr val="00B050"/>
                        </a:solidFill>
                        <a:latin typeface="Calibri(Body)"/>
                        <a:ea typeface="Times New Roman"/>
                        <a:cs typeface="Times New Roman"/>
                      </a:endParaRPr>
                    </a:p>
                  </a:txBody>
                  <a:tcPr marL="33085" marR="33085" marT="0" marB="0">
                    <a:lnL>
                      <a:noFill/>
                    </a:lnL>
                    <a:lnR>
                      <a:noFill/>
                    </a:lnR>
                    <a:lnT>
                      <a:noFill/>
                    </a:lnT>
                    <a:lnB>
                      <a:noFill/>
                    </a:lnB>
                    <a:solidFill>
                      <a:srgbClr val="FFFFFF"/>
                    </a:solidFill>
                  </a:tcPr>
                </a:tc>
                <a:tc gridSpan="2">
                  <a:txBody>
                    <a:bodyPr/>
                    <a:lstStyle/>
                    <a:p>
                      <a:pPr marL="0" marR="0" algn="l" defTabSz="914400" rtl="0" eaLnBrk="1" latinLnBrk="0" hangingPunct="1">
                        <a:lnSpc>
                          <a:spcPct val="115000"/>
                        </a:lnSpc>
                        <a:spcBef>
                          <a:spcPts val="0"/>
                        </a:spcBef>
                        <a:spcAft>
                          <a:spcPts val="0"/>
                        </a:spcAft>
                      </a:pPr>
                      <a:r>
                        <a:rPr lang="en-US" sz="1800" b="0" kern="1200" dirty="0">
                          <a:solidFill>
                            <a:srgbClr val="00B050"/>
                          </a:solidFill>
                          <a:latin typeface="Calibri(Body)"/>
                          <a:ea typeface="Times New Roman"/>
                          <a:cs typeface="Times New Roman"/>
                        </a:rPr>
                        <a:t>Ischemic heart disease</a:t>
                      </a:r>
                    </a:p>
                  </a:txBody>
                  <a:tcPr marL="33085" marR="33085" marT="0" marB="0">
                    <a:lnL>
                      <a:noFill/>
                    </a:lnL>
                    <a:lnR>
                      <a:noFill/>
                    </a:lnR>
                    <a:lnT>
                      <a:noFill/>
                    </a:lnT>
                    <a:lnB>
                      <a:noFill/>
                    </a:lnB>
                    <a:solidFill>
                      <a:srgbClr val="FFFFFF"/>
                    </a:solidFill>
                  </a:tcPr>
                </a:tc>
                <a:tc hMerge="1">
                  <a:txBody>
                    <a:bodyPr/>
                    <a:lstStyle/>
                    <a:p>
                      <a:pPr marL="0" marR="0" algn="ctr">
                        <a:lnSpc>
                          <a:spcPct val="115000"/>
                        </a:lnSpc>
                        <a:spcBef>
                          <a:spcPts val="0"/>
                        </a:spcBef>
                        <a:spcAft>
                          <a:spcPts val="0"/>
                        </a:spcAft>
                      </a:pPr>
                      <a:endParaRPr lang="en-US" sz="1800" b="0" kern="1200" dirty="0">
                        <a:solidFill>
                          <a:srgbClr val="000000"/>
                        </a:solidFill>
                        <a:latin typeface="Calibri(Body)"/>
                        <a:ea typeface="Times New Roman"/>
                        <a:cs typeface="Times New Roman"/>
                      </a:endParaRPr>
                    </a:p>
                  </a:txBody>
                  <a:tcPr marL="33085" marR="33085"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800" b="0" kern="1200" dirty="0">
                          <a:solidFill>
                            <a:srgbClr val="00B050"/>
                          </a:solidFill>
                          <a:latin typeface="Calibri(Body)"/>
                          <a:ea typeface="Times New Roman"/>
                          <a:cs typeface="Times New Roman"/>
                        </a:rPr>
                        <a:t>25.6%</a:t>
                      </a:r>
                    </a:p>
                  </a:txBody>
                  <a:tcPr marL="33085" marR="33085"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800" b="0" kern="1200" dirty="0">
                          <a:solidFill>
                            <a:srgbClr val="00B050"/>
                          </a:solidFill>
                          <a:latin typeface="Calibri(Body)"/>
                          <a:ea typeface="Times New Roman"/>
                          <a:cs typeface="Times New Roman"/>
                        </a:rPr>
                        <a:t>-0.44%</a:t>
                      </a:r>
                    </a:p>
                  </a:txBody>
                  <a:tcPr marL="33085" marR="33085" marT="0" marB="0" anchor="b">
                    <a:lnL>
                      <a:noFill/>
                    </a:lnL>
                    <a:lnR>
                      <a:noFill/>
                    </a:lnR>
                    <a:lnT>
                      <a:noFill/>
                    </a:lnT>
                    <a:lnB>
                      <a:noFill/>
                    </a:lnB>
                    <a:solidFill>
                      <a:srgbClr val="FFFFFF"/>
                    </a:solidFill>
                  </a:tcPr>
                </a:tc>
              </a:tr>
              <a:tr h="619170">
                <a:tc>
                  <a:txBody>
                    <a:bodyPr/>
                    <a:lstStyle/>
                    <a:p>
                      <a:pPr marL="0" marR="0" algn="ctr" defTabSz="914400" rtl="0" eaLnBrk="1" latinLnBrk="0" hangingPunct="1">
                        <a:lnSpc>
                          <a:spcPct val="115000"/>
                        </a:lnSpc>
                        <a:spcBef>
                          <a:spcPts val="0"/>
                        </a:spcBef>
                        <a:spcAft>
                          <a:spcPts val="0"/>
                        </a:spcAft>
                      </a:pPr>
                      <a:r>
                        <a:rPr lang="en-US" sz="1800" b="0" kern="1200" dirty="0">
                          <a:solidFill>
                            <a:srgbClr val="000000"/>
                          </a:solidFill>
                          <a:latin typeface="Calibri(Body)"/>
                          <a:ea typeface="Times New Roman"/>
                          <a:cs typeface="Times New Roman"/>
                        </a:rPr>
                        <a:t>7</a:t>
                      </a:r>
                    </a:p>
                  </a:txBody>
                  <a:tcPr marL="33085" marR="33085" marT="0" marB="0">
                    <a:lnL>
                      <a:noFill/>
                    </a:lnL>
                    <a:lnR>
                      <a:noFill/>
                    </a:lnR>
                    <a:lnT>
                      <a:noFill/>
                    </a:lnT>
                    <a:lnB>
                      <a:noFill/>
                    </a:lnB>
                    <a:solidFill>
                      <a:srgbClr val="FFFFFF"/>
                    </a:solidFill>
                  </a:tcPr>
                </a:tc>
                <a:tc gridSpan="2">
                  <a:txBody>
                    <a:bodyPr/>
                    <a:lstStyle/>
                    <a:p>
                      <a:pPr marL="0" marR="0" algn="l" defTabSz="914400" rtl="0" eaLnBrk="1" latinLnBrk="0" hangingPunct="1">
                        <a:lnSpc>
                          <a:spcPct val="115000"/>
                        </a:lnSpc>
                        <a:spcBef>
                          <a:spcPts val="0"/>
                        </a:spcBef>
                        <a:spcAft>
                          <a:spcPts val="0"/>
                        </a:spcAft>
                      </a:pPr>
                      <a:r>
                        <a:rPr lang="en-US" sz="1800" b="0" kern="1200" dirty="0">
                          <a:solidFill>
                            <a:srgbClr val="000000"/>
                          </a:solidFill>
                          <a:latin typeface="Calibri(Body)"/>
                          <a:ea typeface="Times New Roman"/>
                          <a:cs typeface="Times New Roman"/>
                        </a:rPr>
                        <a:t>Stroke</a:t>
                      </a:r>
                    </a:p>
                  </a:txBody>
                  <a:tcPr marL="33085" marR="33085" marT="0" marB="0">
                    <a:lnL>
                      <a:noFill/>
                    </a:lnL>
                    <a:lnR>
                      <a:noFill/>
                    </a:lnR>
                    <a:lnT>
                      <a:noFill/>
                    </a:lnT>
                    <a:lnB>
                      <a:noFill/>
                    </a:lnB>
                    <a:solidFill>
                      <a:srgbClr val="FFFFFF"/>
                    </a:solidFill>
                  </a:tcPr>
                </a:tc>
                <a:tc hMerge="1">
                  <a:txBody>
                    <a:bodyPr/>
                    <a:lstStyle/>
                    <a:p>
                      <a:pPr marL="0" marR="0" algn="ctr">
                        <a:lnSpc>
                          <a:spcPct val="115000"/>
                        </a:lnSpc>
                        <a:spcBef>
                          <a:spcPts val="0"/>
                        </a:spcBef>
                        <a:spcAft>
                          <a:spcPts val="0"/>
                        </a:spcAft>
                      </a:pPr>
                      <a:endParaRPr lang="en-US" sz="1800" b="0" kern="1200" dirty="0">
                        <a:solidFill>
                          <a:srgbClr val="000000"/>
                        </a:solidFill>
                        <a:latin typeface="Calibri(Body)"/>
                        <a:ea typeface="Times New Roman"/>
                        <a:cs typeface="Times New Roman"/>
                      </a:endParaRPr>
                    </a:p>
                  </a:txBody>
                  <a:tcPr marL="33085" marR="33085"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800" b="0" kern="1200" dirty="0">
                          <a:solidFill>
                            <a:srgbClr val="000000"/>
                          </a:solidFill>
                          <a:latin typeface="Calibri(Body)"/>
                          <a:ea typeface="Times New Roman"/>
                          <a:cs typeface="Times New Roman"/>
                        </a:rPr>
                        <a:t>11.2%</a:t>
                      </a:r>
                    </a:p>
                  </a:txBody>
                  <a:tcPr marL="33085" marR="33085"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800" b="0" kern="1200" dirty="0">
                          <a:solidFill>
                            <a:srgbClr val="000000"/>
                          </a:solidFill>
                          <a:latin typeface="Calibri(Body)"/>
                          <a:ea typeface="Times New Roman"/>
                          <a:cs typeface="Times New Roman"/>
                        </a:rPr>
                        <a:t>-0.03</a:t>
                      </a:r>
                      <a:r>
                        <a:rPr lang="en-US" sz="1800" b="0" kern="1200" dirty="0" smtClean="0">
                          <a:solidFill>
                            <a:srgbClr val="000000"/>
                          </a:solidFill>
                          <a:latin typeface="Calibri(Body)"/>
                          <a:ea typeface="Times New Roman"/>
                          <a:cs typeface="Times New Roman"/>
                        </a:rPr>
                        <a:t>%</a:t>
                      </a:r>
                    </a:p>
                    <a:p>
                      <a:pPr marL="0" marR="0" algn="ctr">
                        <a:lnSpc>
                          <a:spcPct val="115000"/>
                        </a:lnSpc>
                        <a:spcBef>
                          <a:spcPts val="0"/>
                        </a:spcBef>
                        <a:spcAft>
                          <a:spcPts val="0"/>
                        </a:spcAft>
                      </a:pPr>
                      <a:endParaRPr lang="en-US" sz="1800" b="0" kern="1200" dirty="0">
                        <a:solidFill>
                          <a:srgbClr val="000000"/>
                        </a:solidFill>
                        <a:latin typeface="Calibri(Body)"/>
                        <a:ea typeface="Times New Roman"/>
                        <a:cs typeface="Times New Roman"/>
                      </a:endParaRPr>
                    </a:p>
                  </a:txBody>
                  <a:tcPr marL="33085" marR="33085" marT="0" marB="0" anchor="b">
                    <a:lnL>
                      <a:noFill/>
                    </a:lnL>
                    <a:lnR>
                      <a:noFill/>
                    </a:lnR>
                    <a:lnT>
                      <a:noFill/>
                    </a:lnT>
                    <a:lnB>
                      <a:noFill/>
                    </a:lnB>
                    <a:solidFill>
                      <a:srgbClr val="FFFFFF"/>
                    </a:solidFill>
                  </a:tcPr>
                </a:tc>
              </a:tr>
              <a:tr h="349899">
                <a:tc>
                  <a:txBody>
                    <a:bodyPr/>
                    <a:lstStyle/>
                    <a:p>
                      <a:pPr marL="0" marR="0" algn="ctr">
                        <a:lnSpc>
                          <a:spcPct val="115000"/>
                        </a:lnSpc>
                        <a:spcBef>
                          <a:spcPts val="0"/>
                        </a:spcBef>
                        <a:spcAft>
                          <a:spcPts val="0"/>
                        </a:spcAft>
                      </a:pPr>
                      <a:r>
                        <a:rPr lang="en-US" sz="1600" dirty="0" smtClean="0">
                          <a:solidFill>
                            <a:srgbClr val="000000"/>
                          </a:solidFill>
                          <a:latin typeface="Times New Roman"/>
                          <a:ea typeface="Times New Roman"/>
                          <a:cs typeface="Times New Roman"/>
                        </a:rPr>
                        <a:t> </a:t>
                      </a:r>
                      <a:endParaRPr lang="en-US" sz="1600" dirty="0">
                        <a:latin typeface="Calibri"/>
                        <a:ea typeface="Calibri"/>
                        <a:cs typeface="Times New Roman"/>
                      </a:endParaRPr>
                    </a:p>
                  </a:txBody>
                  <a:tcPr marL="33085" marR="33085" marT="0" marB="0">
                    <a:lnL>
                      <a:noFill/>
                    </a:lnL>
                    <a:lnR>
                      <a:noFill/>
                    </a:lnR>
                    <a:lnT>
                      <a:noFill/>
                    </a:lnT>
                    <a:lnB>
                      <a:noFill/>
                    </a:lnB>
                    <a:lnTlToBr w="12700" cmpd="sng">
                      <a:noFill/>
                      <a:prstDash val="solid"/>
                    </a:lnTlToBr>
                    <a:lnBlToTr w="12700" cmpd="sng">
                      <a:noFill/>
                      <a:prstDash val="solid"/>
                    </a:lnBlToTr>
                    <a:solidFill>
                      <a:srgbClr val="FFFFFF"/>
                    </a:solidFill>
                  </a:tcPr>
                </a:tc>
                <a:tc gridSpan="2">
                  <a:txBody>
                    <a:bodyPr/>
                    <a:lstStyle/>
                    <a:p>
                      <a:pPr marL="0" marR="0" algn="l" defTabSz="914400" rtl="0" eaLnBrk="1" latinLnBrk="0" hangingPunct="1">
                        <a:lnSpc>
                          <a:spcPct val="115000"/>
                        </a:lnSpc>
                        <a:spcBef>
                          <a:spcPts val="0"/>
                        </a:spcBef>
                        <a:spcAft>
                          <a:spcPts val="0"/>
                        </a:spcAft>
                      </a:pPr>
                      <a:r>
                        <a:rPr lang="en-US" sz="1800" b="1" kern="1200" dirty="0" smtClean="0">
                          <a:solidFill>
                            <a:srgbClr val="000000"/>
                          </a:solidFill>
                          <a:latin typeface="Calibri(Body)"/>
                          <a:ea typeface="Times New Roman"/>
                          <a:cs typeface="Times New Roman"/>
                        </a:rPr>
                        <a:t>Central Nervous System</a:t>
                      </a:r>
                      <a:endParaRPr lang="en-US" sz="1800" b="1" kern="1200" dirty="0">
                        <a:solidFill>
                          <a:srgbClr val="000000"/>
                        </a:solidFill>
                        <a:latin typeface="Calibri(Body)"/>
                        <a:ea typeface="Times New Roman"/>
                        <a:cs typeface="Times New Roman"/>
                      </a:endParaRPr>
                    </a:p>
                  </a:txBody>
                  <a:tcPr marL="33085" marR="33085" marT="0" marB="0">
                    <a:lnL>
                      <a:noFill/>
                    </a:lnL>
                    <a:lnR>
                      <a:noFill/>
                    </a:lnR>
                    <a:lnT>
                      <a:noFill/>
                    </a:lnT>
                    <a:lnB>
                      <a:noFill/>
                    </a:lnB>
                    <a:lnTlToBr w="12700" cmpd="sng">
                      <a:noFill/>
                      <a:prstDash val="solid"/>
                    </a:lnTlToBr>
                    <a:lnBlToTr w="12700" cmpd="sng">
                      <a:noFill/>
                      <a:prstDash val="solid"/>
                    </a:lnBlToTr>
                    <a:solidFill>
                      <a:srgbClr val="FFFFFF"/>
                    </a:solidFill>
                  </a:tcPr>
                </a:tc>
                <a:tc hMerge="1">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33085" marR="33085"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600" smtClean="0">
                          <a:solidFill>
                            <a:srgbClr val="000000"/>
                          </a:solidFill>
                          <a:latin typeface="Times New Roman"/>
                          <a:ea typeface="Times New Roman"/>
                          <a:cs typeface="Times New Roman"/>
                        </a:rPr>
                        <a:t> </a:t>
                      </a:r>
                      <a:endParaRPr lang="en-US" sz="1600">
                        <a:latin typeface="Calibri"/>
                        <a:ea typeface="Calibri"/>
                        <a:cs typeface="Times New Roman"/>
                      </a:endParaRPr>
                    </a:p>
                  </a:txBody>
                  <a:tcPr marL="33085" marR="33085"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lgn="ctr">
                        <a:lnSpc>
                          <a:spcPct val="115000"/>
                        </a:lnSpc>
                        <a:spcBef>
                          <a:spcPts val="0"/>
                        </a:spcBef>
                        <a:spcAft>
                          <a:spcPts val="0"/>
                        </a:spcAft>
                      </a:pPr>
                      <a:endParaRPr lang="en-US" sz="1600" dirty="0">
                        <a:latin typeface="Calibri"/>
                        <a:ea typeface="Calibri"/>
                        <a:cs typeface="Times New Roman"/>
                      </a:endParaRPr>
                    </a:p>
                  </a:txBody>
                  <a:tcPr marL="33085" marR="33085" marT="0" marB="0" anchor="b">
                    <a:lnL>
                      <a:noFill/>
                    </a:lnL>
                    <a:lnR>
                      <a:noFill/>
                    </a:lnR>
                    <a:lnT>
                      <a:noFill/>
                    </a:lnT>
                    <a:lnB>
                      <a:noFill/>
                    </a:lnB>
                    <a:lnTlToBr w="12700" cmpd="sng">
                      <a:noFill/>
                      <a:prstDash val="solid"/>
                    </a:lnTlToBr>
                    <a:lnBlToTr w="12700" cmpd="sng">
                      <a:noFill/>
                      <a:prstDash val="solid"/>
                    </a:lnBlToTr>
                    <a:solidFill>
                      <a:srgbClr val="FFFFFF"/>
                    </a:solidFill>
                  </a:tcPr>
                </a:tc>
              </a:tr>
              <a:tr h="302174">
                <a:tc>
                  <a:txBody>
                    <a:bodyPr/>
                    <a:lstStyle/>
                    <a:p>
                      <a:pPr marL="0" marR="0" algn="ctr" defTabSz="914400" rtl="0" eaLnBrk="1" latinLnBrk="0" hangingPunct="1">
                        <a:lnSpc>
                          <a:spcPct val="115000"/>
                        </a:lnSpc>
                        <a:spcBef>
                          <a:spcPts val="0"/>
                        </a:spcBef>
                        <a:spcAft>
                          <a:spcPts val="0"/>
                        </a:spcAft>
                      </a:pPr>
                      <a:r>
                        <a:rPr lang="en-US" sz="1800" b="0" kern="1200" dirty="0" smtClean="0">
                          <a:solidFill>
                            <a:schemeClr val="tx1"/>
                          </a:solidFill>
                          <a:latin typeface="Calibri(Body)"/>
                          <a:ea typeface="Times New Roman"/>
                          <a:cs typeface="Times New Roman"/>
                        </a:rPr>
                        <a:t>8</a:t>
                      </a:r>
                      <a:endParaRPr lang="en-US" sz="1800" b="0" kern="1200" dirty="0">
                        <a:solidFill>
                          <a:schemeClr val="tx1"/>
                        </a:solidFill>
                        <a:latin typeface="Calibri(Body)"/>
                        <a:ea typeface="Times New Roman"/>
                        <a:cs typeface="Times New Roman"/>
                      </a:endParaRPr>
                    </a:p>
                  </a:txBody>
                  <a:tcPr marL="33085" marR="33085" marT="0" marB="0">
                    <a:lnL>
                      <a:noFill/>
                    </a:lnL>
                    <a:lnR>
                      <a:noFill/>
                    </a:lnR>
                    <a:lnT>
                      <a:noFill/>
                    </a:lnT>
                    <a:lnB>
                      <a:noFill/>
                    </a:lnB>
                    <a:lnTlToBr w="12700" cmpd="sng">
                      <a:noFill/>
                      <a:prstDash val="solid"/>
                    </a:lnTlToBr>
                    <a:lnBlToTr w="12700" cmpd="sng">
                      <a:noFill/>
                      <a:prstDash val="solid"/>
                    </a:lnBlToTr>
                    <a:solidFill>
                      <a:srgbClr val="FFFFFF"/>
                    </a:solidFill>
                  </a:tcPr>
                </a:tc>
                <a:tc gridSpan="2">
                  <a:txBody>
                    <a:bodyPr/>
                    <a:lstStyle/>
                    <a:p>
                      <a:pPr marL="0" marR="0" algn="l" defTabSz="914400" rtl="0" eaLnBrk="1" latinLnBrk="0" hangingPunct="1">
                        <a:lnSpc>
                          <a:spcPct val="115000"/>
                        </a:lnSpc>
                        <a:spcBef>
                          <a:spcPts val="0"/>
                        </a:spcBef>
                        <a:spcAft>
                          <a:spcPts val="0"/>
                        </a:spcAft>
                      </a:pPr>
                      <a:r>
                        <a:rPr lang="en-US" sz="1800" b="0" kern="1200" dirty="0" smtClean="0">
                          <a:solidFill>
                            <a:schemeClr val="tx1"/>
                          </a:solidFill>
                          <a:latin typeface="Calibri(Body)"/>
                          <a:ea typeface="Times New Roman"/>
                          <a:cs typeface="Times New Roman"/>
                        </a:rPr>
                        <a:t>Alzheimer’s disease</a:t>
                      </a:r>
                      <a:endParaRPr lang="en-US" sz="1800" b="0" kern="1200" dirty="0">
                        <a:solidFill>
                          <a:schemeClr val="tx1"/>
                        </a:solidFill>
                        <a:latin typeface="Calibri(Body)"/>
                        <a:ea typeface="Times New Roman"/>
                        <a:cs typeface="Times New Roman"/>
                      </a:endParaRPr>
                    </a:p>
                  </a:txBody>
                  <a:tcPr marL="33085" marR="33085" marT="0" marB="0">
                    <a:lnL>
                      <a:noFill/>
                    </a:lnL>
                    <a:lnR>
                      <a:noFill/>
                    </a:lnR>
                    <a:lnT>
                      <a:noFill/>
                    </a:lnT>
                    <a:lnB>
                      <a:noFill/>
                    </a:lnB>
                    <a:lnTlToBr w="12700" cmpd="sng">
                      <a:noFill/>
                      <a:prstDash val="solid"/>
                    </a:lnTlToBr>
                    <a:lnBlToTr w="12700" cmpd="sng">
                      <a:noFill/>
                      <a:prstDash val="solid"/>
                    </a:lnBlToTr>
                    <a:solidFill>
                      <a:srgbClr val="FFFFFF"/>
                    </a:solidFill>
                  </a:tcPr>
                </a:tc>
                <a:tc hMerge="1">
                  <a:txBody>
                    <a:bodyPr/>
                    <a:lstStyle/>
                    <a:p>
                      <a:pPr marL="0" marR="0" algn="ctr" defTabSz="914400" rtl="0" eaLnBrk="1" latinLnBrk="0" hangingPunct="1">
                        <a:lnSpc>
                          <a:spcPct val="115000"/>
                        </a:lnSpc>
                        <a:spcBef>
                          <a:spcPts val="0"/>
                        </a:spcBef>
                        <a:spcAft>
                          <a:spcPts val="0"/>
                        </a:spcAft>
                      </a:pPr>
                      <a:endParaRPr lang="en-US" sz="1800" b="0" kern="1200" dirty="0">
                        <a:solidFill>
                          <a:srgbClr val="000000"/>
                        </a:solidFill>
                        <a:latin typeface="Calibri(Body)"/>
                        <a:ea typeface="Times New Roman"/>
                        <a:cs typeface="Times New Roman"/>
                      </a:endParaRPr>
                    </a:p>
                  </a:txBody>
                  <a:tcPr marL="33085" marR="33085" marT="0" marB="0">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800" b="0" kern="1200" dirty="0" smtClean="0">
                          <a:solidFill>
                            <a:schemeClr val="tx1"/>
                          </a:solidFill>
                          <a:latin typeface="Calibri(Body)"/>
                          <a:ea typeface="Times New Roman"/>
                          <a:cs typeface="Times New Roman"/>
                        </a:rPr>
                        <a:t>5.2%</a:t>
                      </a:r>
                      <a:endParaRPr lang="en-US" sz="1800" b="0" kern="1200" dirty="0">
                        <a:solidFill>
                          <a:schemeClr val="tx1"/>
                        </a:solidFill>
                        <a:latin typeface="Calibri(Body)"/>
                        <a:ea typeface="Times New Roman"/>
                        <a:cs typeface="Times New Roman"/>
                      </a:endParaRPr>
                    </a:p>
                  </a:txBody>
                  <a:tcPr marL="33085" marR="33085"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800" b="0" kern="1200" dirty="0" smtClean="0">
                          <a:solidFill>
                            <a:schemeClr val="tx1"/>
                          </a:solidFill>
                          <a:latin typeface="Calibri(Body)"/>
                          <a:ea typeface="Times New Roman"/>
                          <a:cs typeface="Times New Roman"/>
                        </a:rPr>
                        <a:t>0.07%</a:t>
                      </a:r>
                      <a:endParaRPr lang="en-US" sz="1800" b="0" kern="1200" dirty="0">
                        <a:solidFill>
                          <a:schemeClr val="tx1"/>
                        </a:solidFill>
                        <a:latin typeface="Calibri(Body)"/>
                        <a:ea typeface="Times New Roman"/>
                        <a:cs typeface="Times New Roman"/>
                      </a:endParaRPr>
                    </a:p>
                  </a:txBody>
                  <a:tcPr marL="33085" marR="33085" marT="0" marB="0" anchor="b">
                    <a:lnL>
                      <a:noFill/>
                    </a:lnL>
                    <a:lnR>
                      <a:noFill/>
                    </a:lnR>
                    <a:lnT>
                      <a:noFill/>
                    </a:lnT>
                    <a:lnB>
                      <a:noFill/>
                    </a:lnB>
                    <a:lnTlToBr w="12700" cmpd="sng">
                      <a:noFill/>
                      <a:prstDash val="solid"/>
                    </a:lnTlToBr>
                    <a:lnBlToTr w="12700" cmpd="sng">
                      <a:noFill/>
                      <a:prstDash val="solid"/>
                    </a:lnBlToTr>
                    <a:solidFill>
                      <a:srgbClr val="FFFFFF"/>
                    </a:solidFill>
                  </a:tcPr>
                </a:tc>
              </a:tr>
              <a:tr h="309585">
                <a:tc>
                  <a:txBody>
                    <a:bodyPr/>
                    <a:lstStyle/>
                    <a:p>
                      <a:pPr marL="0" marR="0" algn="ctr" defTabSz="914400" rtl="0" eaLnBrk="1" latinLnBrk="0" hangingPunct="1">
                        <a:lnSpc>
                          <a:spcPct val="115000"/>
                        </a:lnSpc>
                        <a:spcBef>
                          <a:spcPts val="0"/>
                        </a:spcBef>
                        <a:spcAft>
                          <a:spcPts val="0"/>
                        </a:spcAft>
                      </a:pPr>
                      <a:r>
                        <a:rPr lang="en-US" sz="1800" b="0" kern="1200" dirty="0" smtClean="0">
                          <a:solidFill>
                            <a:srgbClr val="000000"/>
                          </a:solidFill>
                          <a:latin typeface="Calibri(Body)"/>
                          <a:ea typeface="Times New Roman"/>
                          <a:cs typeface="Times New Roman"/>
                        </a:rPr>
                        <a:t>9</a:t>
                      </a:r>
                      <a:endParaRPr lang="en-US" sz="1800" b="0" kern="1200" dirty="0">
                        <a:solidFill>
                          <a:srgbClr val="000000"/>
                        </a:solidFill>
                        <a:latin typeface="Calibri(Body)"/>
                        <a:ea typeface="Times New Roman"/>
                        <a:cs typeface="Times New Roman"/>
                      </a:endParaRPr>
                    </a:p>
                  </a:txBody>
                  <a:tcPr marL="33085" marR="33085" marT="0" marB="0">
                    <a:lnL>
                      <a:noFill/>
                    </a:lnL>
                    <a:lnR>
                      <a:noFill/>
                    </a:lnR>
                    <a:lnT>
                      <a:noFill/>
                    </a:lnT>
                    <a:lnB>
                      <a:noFill/>
                    </a:lnB>
                    <a:lnTlToBr w="12700" cmpd="sng">
                      <a:noFill/>
                      <a:prstDash val="solid"/>
                    </a:lnTlToBr>
                    <a:lnBlToTr w="12700" cmpd="sng">
                      <a:noFill/>
                      <a:prstDash val="solid"/>
                    </a:lnBlToTr>
                    <a:solidFill>
                      <a:srgbClr val="FFFFFF"/>
                    </a:solidFill>
                  </a:tcPr>
                </a:tc>
                <a:tc gridSpan="2">
                  <a:txBody>
                    <a:bodyPr/>
                    <a:lstStyle/>
                    <a:p>
                      <a:pPr marL="0" marR="0" algn="l" defTabSz="914400" rtl="0" eaLnBrk="1" latinLnBrk="0" hangingPunct="1">
                        <a:lnSpc>
                          <a:spcPct val="115000"/>
                        </a:lnSpc>
                        <a:spcBef>
                          <a:spcPts val="0"/>
                        </a:spcBef>
                        <a:spcAft>
                          <a:spcPts val="0"/>
                        </a:spcAft>
                      </a:pPr>
                      <a:r>
                        <a:rPr lang="en-US" sz="1800" b="0" kern="1200" dirty="0" smtClean="0">
                          <a:solidFill>
                            <a:srgbClr val="000000"/>
                          </a:solidFill>
                          <a:latin typeface="Calibri(Body)"/>
                          <a:ea typeface="Times New Roman"/>
                          <a:cs typeface="Times New Roman"/>
                        </a:rPr>
                        <a:t>Parkinson’s disease</a:t>
                      </a:r>
                      <a:endParaRPr lang="en-US" sz="1800" b="0" kern="1200" dirty="0">
                        <a:solidFill>
                          <a:srgbClr val="000000"/>
                        </a:solidFill>
                        <a:latin typeface="Calibri(Body)"/>
                        <a:ea typeface="Times New Roman"/>
                        <a:cs typeface="Times New Roman"/>
                      </a:endParaRPr>
                    </a:p>
                  </a:txBody>
                  <a:tcPr marL="33085" marR="33085" marT="0" marB="0">
                    <a:lnL>
                      <a:noFill/>
                    </a:lnL>
                    <a:lnR>
                      <a:noFill/>
                    </a:lnR>
                    <a:lnT>
                      <a:noFill/>
                    </a:lnT>
                    <a:lnB>
                      <a:noFill/>
                    </a:lnB>
                    <a:lnTlToBr w="12700" cmpd="sng">
                      <a:noFill/>
                      <a:prstDash val="solid"/>
                    </a:lnTlToBr>
                    <a:lnBlToTr w="12700" cmpd="sng">
                      <a:noFill/>
                      <a:prstDash val="solid"/>
                    </a:lnBlToTr>
                    <a:solidFill>
                      <a:srgbClr val="FFFFFF"/>
                    </a:solidFill>
                  </a:tcPr>
                </a:tc>
                <a:tc hMerge="1">
                  <a:txBody>
                    <a:bodyPr/>
                    <a:lstStyle/>
                    <a:p>
                      <a:pPr marL="0" marR="0" algn="ctr" defTabSz="914400" rtl="0" eaLnBrk="1" latinLnBrk="0" hangingPunct="1">
                        <a:lnSpc>
                          <a:spcPct val="115000"/>
                        </a:lnSpc>
                        <a:spcBef>
                          <a:spcPts val="0"/>
                        </a:spcBef>
                        <a:spcAft>
                          <a:spcPts val="0"/>
                        </a:spcAft>
                      </a:pPr>
                      <a:endParaRPr lang="en-US" sz="1800" b="0" kern="1200" dirty="0">
                        <a:solidFill>
                          <a:srgbClr val="000000"/>
                        </a:solidFill>
                        <a:latin typeface="Calibri(Body)"/>
                        <a:ea typeface="Times New Roman"/>
                        <a:cs typeface="Times New Roman"/>
                      </a:endParaRPr>
                    </a:p>
                  </a:txBody>
                  <a:tcPr marL="33085" marR="33085" marT="0" marB="0">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800" b="0" kern="1200" dirty="0" smtClean="0">
                          <a:solidFill>
                            <a:srgbClr val="000000"/>
                          </a:solidFill>
                          <a:latin typeface="Calibri(Body)"/>
                          <a:ea typeface="Times New Roman"/>
                          <a:cs typeface="Times New Roman"/>
                        </a:rPr>
                        <a:t>1.6%</a:t>
                      </a:r>
                      <a:endParaRPr lang="en-US" sz="1800" b="0" kern="1200" dirty="0">
                        <a:solidFill>
                          <a:srgbClr val="000000"/>
                        </a:solidFill>
                        <a:latin typeface="Calibri(Body)"/>
                        <a:ea typeface="Times New Roman"/>
                        <a:cs typeface="Times New Roman"/>
                      </a:endParaRPr>
                    </a:p>
                  </a:txBody>
                  <a:tcPr marL="33085" marR="33085"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800" b="0" kern="1200" dirty="0" smtClean="0">
                          <a:solidFill>
                            <a:srgbClr val="000000"/>
                          </a:solidFill>
                          <a:latin typeface="Calibri(Body)"/>
                          <a:ea typeface="Times New Roman"/>
                          <a:cs typeface="Times New Roman"/>
                        </a:rPr>
                        <a:t>-0.01%</a:t>
                      </a:r>
                      <a:endParaRPr lang="en-US" sz="1800" b="0" kern="1200" dirty="0">
                        <a:solidFill>
                          <a:srgbClr val="000000"/>
                        </a:solidFill>
                        <a:latin typeface="Calibri(Body)"/>
                        <a:ea typeface="Times New Roman"/>
                        <a:cs typeface="Times New Roman"/>
                      </a:endParaRPr>
                    </a:p>
                  </a:txBody>
                  <a:tcPr marL="33085" marR="33085" marT="0" marB="0" anchor="b">
                    <a:lnL>
                      <a:noFill/>
                    </a:lnL>
                    <a:lnR>
                      <a:noFill/>
                    </a:lnR>
                    <a:lnT>
                      <a:noFill/>
                    </a:lnT>
                    <a:lnB>
                      <a:noFill/>
                    </a:lnB>
                    <a:lnTlToBr w="12700" cmpd="sng">
                      <a:noFill/>
                      <a:prstDash val="solid"/>
                    </a:lnTlToBr>
                    <a:lnBlToTr w="12700" cmpd="sng">
                      <a:noFill/>
                      <a:prstDash val="solid"/>
                    </a:lnBlToTr>
                    <a:solidFill>
                      <a:srgbClr val="FFFFFF"/>
                    </a:solidFill>
                  </a:tcPr>
                </a:tc>
              </a:tr>
              <a:tr h="333798">
                <a:tc gridSpan="5">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33085" marR="33085"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nvGraphicFramePr>
        <p:xfrm>
          <a:off x="457200" y="457195"/>
          <a:ext cx="8229601" cy="6140667"/>
        </p:xfrm>
        <a:graphic>
          <a:graphicData uri="http://schemas.openxmlformats.org/drawingml/2006/table">
            <a:tbl>
              <a:tblPr/>
              <a:tblGrid>
                <a:gridCol w="1676400"/>
                <a:gridCol w="3048000"/>
                <a:gridCol w="1371600"/>
                <a:gridCol w="2133601"/>
              </a:tblGrid>
              <a:tr h="853339">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200" b="1" kern="1200" dirty="0">
                          <a:solidFill>
                            <a:srgbClr val="000000"/>
                          </a:solidFill>
                          <a:latin typeface="Calibri(Heading)"/>
                          <a:ea typeface="Times New Roman"/>
                          <a:cs typeface="Times New Roman"/>
                        </a:rPr>
                        <a:t>Table 2: Self-reported Medical Event Questions in the MCBS</a:t>
                      </a:r>
                    </a:p>
                  </a:txBody>
                  <a:tcPr marL="33085" marR="33085" marT="0" marB="0">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35276">
                <a:tc>
                  <a:txBody>
                    <a:bodyPr/>
                    <a:lstStyle/>
                    <a:p>
                      <a:pPr marL="0" marR="0" algn="l" defTabSz="914400" rtl="0" eaLnBrk="1" latinLnBrk="0" hangingPunct="1">
                        <a:lnSpc>
                          <a:spcPct val="115000"/>
                        </a:lnSpc>
                        <a:spcBef>
                          <a:spcPts val="0"/>
                        </a:spcBef>
                        <a:spcAft>
                          <a:spcPts val="0"/>
                        </a:spcAft>
                      </a:pPr>
                      <a:r>
                        <a:rPr lang="en-US" sz="1800" b="1" kern="1200" dirty="0" smtClean="0">
                          <a:solidFill>
                            <a:srgbClr val="000000"/>
                          </a:solidFill>
                          <a:latin typeface="Calibri(Body)"/>
                          <a:ea typeface="Times New Roman"/>
                          <a:cs typeface="Times New Roman"/>
                        </a:rPr>
                        <a:t>         Num</a:t>
                      </a:r>
                      <a:endParaRPr lang="en-US" sz="1800" b="1" kern="1200" dirty="0">
                        <a:solidFill>
                          <a:srgbClr val="000000"/>
                        </a:solidFill>
                        <a:latin typeface="Calibri(Body)"/>
                        <a:ea typeface="Times New Roman"/>
                        <a:cs typeface="Times New Roman"/>
                      </a:endParaRPr>
                    </a:p>
                  </a:txBody>
                  <a:tcPr marL="33085" marR="33085"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defTabSz="914400" rtl="0" eaLnBrk="1" latinLnBrk="0" hangingPunct="1">
                        <a:lnSpc>
                          <a:spcPct val="115000"/>
                        </a:lnSpc>
                        <a:spcBef>
                          <a:spcPts val="0"/>
                        </a:spcBef>
                        <a:spcAft>
                          <a:spcPts val="0"/>
                        </a:spcAft>
                      </a:pPr>
                      <a:r>
                        <a:rPr lang="en-US" sz="1800" b="1" kern="1200" dirty="0">
                          <a:solidFill>
                            <a:srgbClr val="000000"/>
                          </a:solidFill>
                          <a:latin typeface="Calibri(Body)"/>
                          <a:ea typeface="Times New Roman"/>
                          <a:cs typeface="Times New Roman"/>
                        </a:rPr>
                        <a:t>Ever told have</a:t>
                      </a:r>
                    </a:p>
                  </a:txBody>
                  <a:tcPr marL="33085" marR="33085"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defTabSz="914400" rtl="0" eaLnBrk="1" latinLnBrk="0" hangingPunct="1">
                        <a:lnSpc>
                          <a:spcPct val="115000"/>
                        </a:lnSpc>
                        <a:spcBef>
                          <a:spcPts val="0"/>
                        </a:spcBef>
                        <a:spcAft>
                          <a:spcPts val="0"/>
                        </a:spcAft>
                      </a:pPr>
                      <a:r>
                        <a:rPr lang="en-US" sz="1800" b="1" kern="1200" dirty="0">
                          <a:solidFill>
                            <a:srgbClr val="000000"/>
                          </a:solidFill>
                          <a:latin typeface="Calibri(Body)"/>
                          <a:ea typeface="Times New Roman"/>
                          <a:cs typeface="Times New Roman"/>
                        </a:rPr>
                        <a:t>Prevalence</a:t>
                      </a:r>
                    </a:p>
                  </a:txBody>
                  <a:tcPr marL="33085" marR="33085"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800" b="1" kern="1200" dirty="0">
                          <a:solidFill>
                            <a:srgbClr val="000000"/>
                          </a:solidFill>
                          <a:latin typeface="Calibri(Body)"/>
                          <a:ea typeface="Times New Roman"/>
                          <a:cs typeface="Times New Roman"/>
                        </a:rPr>
                        <a:t>Annual % point change</a:t>
                      </a:r>
                    </a:p>
                    <a:p>
                      <a:pPr marL="0" marR="0" algn="ctr" defTabSz="914400" rtl="0" eaLnBrk="1" latinLnBrk="0" hangingPunct="1">
                        <a:lnSpc>
                          <a:spcPct val="115000"/>
                        </a:lnSpc>
                        <a:spcBef>
                          <a:spcPts val="0"/>
                        </a:spcBef>
                        <a:spcAft>
                          <a:spcPts val="0"/>
                        </a:spcAft>
                      </a:pPr>
                      <a:r>
                        <a:rPr lang="en-US" sz="1800" b="1" kern="1200" dirty="0" smtClean="0">
                          <a:solidFill>
                            <a:srgbClr val="000000"/>
                          </a:solidFill>
                          <a:latin typeface="Calibri(Body)"/>
                          <a:ea typeface="Times New Roman"/>
                          <a:cs typeface="Times New Roman"/>
                        </a:rPr>
                        <a:t>(91-94 </a:t>
                      </a:r>
                      <a:r>
                        <a:rPr lang="en-US" sz="1800" b="1" kern="1200" dirty="0">
                          <a:solidFill>
                            <a:srgbClr val="000000"/>
                          </a:solidFill>
                          <a:latin typeface="Calibri(Body)"/>
                          <a:ea typeface="Times New Roman"/>
                          <a:cs typeface="Times New Roman"/>
                        </a:rPr>
                        <a:t>to </a:t>
                      </a:r>
                      <a:r>
                        <a:rPr lang="en-US" sz="1800" b="1" kern="1200" dirty="0" smtClean="0">
                          <a:solidFill>
                            <a:srgbClr val="000000"/>
                          </a:solidFill>
                          <a:latin typeface="Calibri(Body)"/>
                          <a:ea typeface="Times New Roman"/>
                          <a:cs typeface="Times New Roman"/>
                        </a:rPr>
                        <a:t>06-09</a:t>
                      </a:r>
                      <a:r>
                        <a:rPr lang="en-US" sz="1800" b="1" kern="1200" dirty="0">
                          <a:solidFill>
                            <a:srgbClr val="000000"/>
                          </a:solidFill>
                          <a:latin typeface="Calibri(Body)"/>
                          <a:ea typeface="Times New Roman"/>
                          <a:cs typeface="Times New Roman"/>
                        </a:rPr>
                        <a:t>)</a:t>
                      </a:r>
                    </a:p>
                  </a:txBody>
                  <a:tcPr marL="33085" marR="33085"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356851">
                <a:tc rowSpan="3">
                  <a:txBody>
                    <a:bodyPr/>
                    <a:lstStyle/>
                    <a:p>
                      <a:pPr marL="0" marR="0" algn="ctr">
                        <a:lnSpc>
                          <a:spcPct val="115000"/>
                        </a:lnSpc>
                        <a:spcBef>
                          <a:spcPts val="0"/>
                        </a:spcBef>
                        <a:spcAft>
                          <a:spcPts val="0"/>
                        </a:spcAft>
                      </a:pPr>
                      <a:r>
                        <a:rPr lang="en-US" sz="1600" dirty="0">
                          <a:solidFill>
                            <a:srgbClr val="000000"/>
                          </a:solidFill>
                          <a:latin typeface="Times New Roman"/>
                          <a:ea typeface="Times New Roman"/>
                          <a:cs typeface="Times New Roman"/>
                        </a:rPr>
                        <a:t> </a:t>
                      </a:r>
                      <a:endParaRPr lang="en-US" sz="1600" dirty="0">
                        <a:latin typeface="Calibri"/>
                        <a:ea typeface="Calibri"/>
                        <a:cs typeface="Times New Roman"/>
                      </a:endParaRPr>
                    </a:p>
                  </a:txBody>
                  <a:tcPr marL="33085" marR="33085"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1600" dirty="0">
                          <a:solidFill>
                            <a:srgbClr val="000000"/>
                          </a:solidFill>
                          <a:latin typeface="Times New Roman"/>
                          <a:ea typeface="Times New Roman"/>
                          <a:cs typeface="Times New Roman"/>
                        </a:rPr>
                        <a:t> </a:t>
                      </a:r>
                      <a:endParaRPr lang="en-US" sz="1600" dirty="0">
                        <a:latin typeface="Calibri"/>
                        <a:ea typeface="Calibri"/>
                        <a:cs typeface="Times New Roman"/>
                      </a:endParaRPr>
                    </a:p>
                  </a:txBody>
                  <a:tcPr marL="33085" marR="33085"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rowSpan="3">
                  <a:txBody>
                    <a:bodyPr/>
                    <a:lstStyle/>
                    <a:p>
                      <a:pPr marL="0" marR="0" algn="ctr">
                        <a:lnSpc>
                          <a:spcPct val="115000"/>
                        </a:lnSpc>
                        <a:spcBef>
                          <a:spcPts val="0"/>
                        </a:spcBef>
                        <a:spcAft>
                          <a:spcPts val="0"/>
                        </a:spcAft>
                      </a:pPr>
                      <a:r>
                        <a:rPr lang="en-US" sz="1600" dirty="0">
                          <a:solidFill>
                            <a:srgbClr val="000000"/>
                          </a:solidFill>
                          <a:latin typeface="Times New Roman"/>
                          <a:ea typeface="Times New Roman"/>
                          <a:cs typeface="Times New Roman"/>
                        </a:rPr>
                        <a:t> </a:t>
                      </a:r>
                      <a:endParaRPr lang="en-US" sz="1600" dirty="0">
                        <a:latin typeface="Calibri"/>
                        <a:ea typeface="Calibri"/>
                        <a:cs typeface="Times New Roman"/>
                      </a:endParaRPr>
                    </a:p>
                  </a:txBody>
                  <a:tcPr marL="33085" marR="33085"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marL="0" marR="0" algn="ctr">
                        <a:lnSpc>
                          <a:spcPct val="115000"/>
                        </a:lnSpc>
                        <a:spcBef>
                          <a:spcPts val="0"/>
                        </a:spcBef>
                        <a:spcAft>
                          <a:spcPts val="0"/>
                        </a:spcAft>
                      </a:pPr>
                      <a:r>
                        <a:rPr lang="en-US" sz="1600" dirty="0">
                          <a:solidFill>
                            <a:srgbClr val="000000"/>
                          </a:solidFill>
                          <a:latin typeface="Times New Roman"/>
                          <a:ea typeface="Times New Roman"/>
                          <a:cs typeface="Times New Roman"/>
                        </a:rPr>
                        <a:t> </a:t>
                      </a:r>
                      <a:endParaRPr lang="en-US" sz="1600" dirty="0">
                        <a:latin typeface="Calibri"/>
                        <a:ea typeface="Calibri"/>
                        <a:cs typeface="Times New Roman"/>
                      </a:endParaRPr>
                    </a:p>
                  </a:txBody>
                  <a:tcPr marL="33085" marR="33085"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86066">
                <a:tc vMerge="1">
                  <a:txBody>
                    <a:bodyPr/>
                    <a:lstStyle/>
                    <a:p>
                      <a:endParaRPr lang="en-US"/>
                    </a:p>
                  </a:txBody>
                  <a:tcPr/>
                </a:tc>
                <a:tc rowSpan="2">
                  <a:txBody>
                    <a:bodyPr/>
                    <a:lstStyle/>
                    <a:p>
                      <a:pPr marL="0" marR="0" algn="l" defTabSz="914400" rtl="0" eaLnBrk="1" latinLnBrk="0" hangingPunct="1">
                        <a:lnSpc>
                          <a:spcPct val="115000"/>
                        </a:lnSpc>
                        <a:spcBef>
                          <a:spcPts val="0"/>
                        </a:spcBef>
                        <a:spcAft>
                          <a:spcPts val="0"/>
                        </a:spcAft>
                      </a:pPr>
                      <a:r>
                        <a:rPr lang="en-US" sz="1800" b="1" kern="1200" dirty="0" smtClean="0">
                          <a:solidFill>
                            <a:srgbClr val="000000"/>
                          </a:solidFill>
                          <a:latin typeface="Calibri(Body)"/>
                          <a:ea typeface="Times New Roman"/>
                          <a:cs typeface="Times New Roman"/>
                        </a:rPr>
                        <a:t>Musculoskeletal </a:t>
                      </a:r>
                      <a:r>
                        <a:rPr lang="en-US" sz="1800" b="1" kern="1200" dirty="0">
                          <a:solidFill>
                            <a:srgbClr val="000000"/>
                          </a:solidFill>
                          <a:latin typeface="Calibri(Body)"/>
                          <a:ea typeface="Times New Roman"/>
                          <a:cs typeface="Times New Roman"/>
                        </a:rPr>
                        <a:t>disease</a:t>
                      </a:r>
                    </a:p>
                  </a:txBody>
                  <a:tcPr marL="33085" marR="33085" marT="0" marB="0">
                    <a:lnL>
                      <a:noFill/>
                    </a:lnL>
                    <a:lnR>
                      <a:noFill/>
                    </a:lnR>
                    <a:lnT>
                      <a:noFill/>
                    </a:lnT>
                    <a:lnB>
                      <a:noFill/>
                    </a:lnB>
                    <a:solidFill>
                      <a:srgbClr val="FFFFFF"/>
                    </a:solidFill>
                  </a:tcPr>
                </a:tc>
                <a:tc vMerge="1">
                  <a:txBody>
                    <a:bodyPr/>
                    <a:lstStyle/>
                    <a:p>
                      <a:endParaRPr lang="en-US"/>
                    </a:p>
                  </a:txBody>
                  <a:tcPr/>
                </a:tc>
                <a:tc vMerge="1">
                  <a:txBody>
                    <a:bodyPr/>
                    <a:lstStyle/>
                    <a:p>
                      <a:endParaRPr lang="en-US"/>
                    </a:p>
                  </a:txBody>
                  <a:tcPr/>
                </a:tc>
              </a:tr>
              <a:tr h="95745">
                <a:tc vMerge="1">
                  <a:txBody>
                    <a:bodyPr/>
                    <a:lstStyle/>
                    <a:p>
                      <a:endParaRPr lang="en-US"/>
                    </a:p>
                  </a:txBody>
                  <a:tcPr/>
                </a:tc>
                <a:tc vMerge="1">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33085" marR="33085" marT="0" marB="0">
                    <a:lnL>
                      <a:noFill/>
                    </a:lnL>
                    <a:lnR>
                      <a:noFill/>
                    </a:lnR>
                    <a:lnT>
                      <a:noFill/>
                    </a:lnT>
                    <a:lnB>
                      <a:noFill/>
                    </a:lnB>
                    <a:solidFill>
                      <a:srgbClr val="FFFFFF"/>
                    </a:solidFill>
                  </a:tcPr>
                </a:tc>
                <a:tc vMerge="1">
                  <a:txBody>
                    <a:bodyPr/>
                    <a:lstStyle/>
                    <a:p>
                      <a:endParaRPr lang="en-US"/>
                    </a:p>
                  </a:txBody>
                  <a:tcPr/>
                </a:tc>
                <a:tc>
                  <a:txBody>
                    <a:bodyPr/>
                    <a:lstStyle/>
                    <a:p>
                      <a:pPr marL="0" marR="0" algn="ctr">
                        <a:lnSpc>
                          <a:spcPct val="115000"/>
                        </a:lnSpc>
                        <a:spcBef>
                          <a:spcPts val="0"/>
                        </a:spcBef>
                        <a:spcAft>
                          <a:spcPts val="0"/>
                        </a:spcAft>
                      </a:pPr>
                      <a:r>
                        <a:rPr lang="en-US" sz="1600">
                          <a:solidFill>
                            <a:srgbClr val="000000"/>
                          </a:solidFill>
                          <a:latin typeface="Times New Roman"/>
                          <a:ea typeface="Times New Roman"/>
                          <a:cs typeface="Times New Roman"/>
                        </a:rPr>
                        <a:t> </a:t>
                      </a:r>
                      <a:endParaRPr lang="en-US" sz="1600">
                        <a:latin typeface="Calibri"/>
                        <a:ea typeface="Calibri"/>
                        <a:cs typeface="Times New Roman"/>
                      </a:endParaRPr>
                    </a:p>
                  </a:txBody>
                  <a:tcPr marL="33085" marR="33085" marT="0" marB="0" anchor="b">
                    <a:lnL>
                      <a:noFill/>
                    </a:lnL>
                    <a:lnR>
                      <a:noFill/>
                    </a:lnR>
                    <a:lnT>
                      <a:noFill/>
                    </a:lnT>
                    <a:lnB>
                      <a:noFill/>
                    </a:lnB>
                    <a:solidFill>
                      <a:srgbClr val="FFFFFF"/>
                    </a:solidFill>
                  </a:tcPr>
                </a:tc>
              </a:tr>
              <a:tr h="356851">
                <a:tc>
                  <a:txBody>
                    <a:bodyPr/>
                    <a:lstStyle/>
                    <a:p>
                      <a:pPr marL="0" marR="0" algn="ctr" defTabSz="914400" rtl="0" eaLnBrk="1" latinLnBrk="0" hangingPunct="1">
                        <a:lnSpc>
                          <a:spcPct val="115000"/>
                        </a:lnSpc>
                        <a:spcBef>
                          <a:spcPts val="0"/>
                        </a:spcBef>
                        <a:spcAft>
                          <a:spcPts val="0"/>
                        </a:spcAft>
                      </a:pPr>
                      <a:r>
                        <a:rPr lang="en-US" sz="1800" b="0" kern="1200" dirty="0">
                          <a:solidFill>
                            <a:srgbClr val="000000"/>
                          </a:solidFill>
                          <a:latin typeface="Calibri(Body)"/>
                          <a:ea typeface="Times New Roman"/>
                          <a:cs typeface="Times New Roman"/>
                        </a:rPr>
                        <a:t>10</a:t>
                      </a:r>
                    </a:p>
                  </a:txBody>
                  <a:tcPr marL="33085" marR="33085" marT="0" marB="0">
                    <a:lnL>
                      <a:noFill/>
                    </a:lnL>
                    <a:lnR>
                      <a:noFill/>
                    </a:lnR>
                    <a:lnT>
                      <a:noFill/>
                    </a:lnT>
                    <a:lnB>
                      <a:noFill/>
                    </a:lnB>
                    <a:solidFill>
                      <a:srgbClr val="FFFFFF"/>
                    </a:solidFill>
                  </a:tcPr>
                </a:tc>
                <a:tc>
                  <a:txBody>
                    <a:bodyPr/>
                    <a:lstStyle/>
                    <a:p>
                      <a:pPr marL="0" marR="0" algn="l" defTabSz="914400" rtl="0" eaLnBrk="1" latinLnBrk="0" hangingPunct="1">
                        <a:lnSpc>
                          <a:spcPct val="115000"/>
                        </a:lnSpc>
                        <a:spcBef>
                          <a:spcPts val="0"/>
                        </a:spcBef>
                        <a:spcAft>
                          <a:spcPts val="0"/>
                        </a:spcAft>
                      </a:pPr>
                      <a:r>
                        <a:rPr lang="en-US" sz="1800" b="0" kern="1200" dirty="0">
                          <a:solidFill>
                            <a:srgbClr val="000000"/>
                          </a:solidFill>
                          <a:latin typeface="Calibri(Body)"/>
                          <a:ea typeface="Times New Roman"/>
                          <a:cs typeface="Times New Roman"/>
                        </a:rPr>
                        <a:t>Rheumatoid Arthritis</a:t>
                      </a:r>
                    </a:p>
                  </a:txBody>
                  <a:tcPr marL="33085" marR="33085" marT="0" marB="0">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800" b="0" kern="1200" dirty="0">
                          <a:solidFill>
                            <a:srgbClr val="000000"/>
                          </a:solidFill>
                          <a:latin typeface="Calibri(Body)"/>
                          <a:ea typeface="Times New Roman"/>
                          <a:cs typeface="Times New Roman"/>
                        </a:rPr>
                        <a:t>10.4%</a:t>
                      </a:r>
                    </a:p>
                  </a:txBody>
                  <a:tcPr marL="33085" marR="33085" marT="0" marB="0">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800" b="0" kern="1200" dirty="0">
                          <a:solidFill>
                            <a:srgbClr val="000000"/>
                          </a:solidFill>
                          <a:latin typeface="Calibri(Body)"/>
                          <a:ea typeface="Times New Roman"/>
                          <a:cs typeface="Times New Roman"/>
                        </a:rPr>
                        <a:t>-0.11%</a:t>
                      </a:r>
                    </a:p>
                  </a:txBody>
                  <a:tcPr marL="33085" marR="33085" marT="0" marB="0" anchor="b">
                    <a:lnL>
                      <a:noFill/>
                    </a:lnL>
                    <a:lnR>
                      <a:noFill/>
                    </a:lnR>
                    <a:lnT>
                      <a:noFill/>
                    </a:lnT>
                    <a:lnB>
                      <a:noFill/>
                    </a:lnB>
                    <a:solidFill>
                      <a:srgbClr val="FFFFFF"/>
                    </a:solidFill>
                  </a:tcPr>
                </a:tc>
              </a:tr>
              <a:tr h="356851">
                <a:tc>
                  <a:txBody>
                    <a:bodyPr/>
                    <a:lstStyle/>
                    <a:p>
                      <a:pPr marL="0" marR="0" algn="ctr" defTabSz="914400" rtl="0" eaLnBrk="1" latinLnBrk="0" hangingPunct="1">
                        <a:lnSpc>
                          <a:spcPct val="115000"/>
                        </a:lnSpc>
                        <a:spcBef>
                          <a:spcPts val="0"/>
                        </a:spcBef>
                        <a:spcAft>
                          <a:spcPts val="0"/>
                        </a:spcAft>
                      </a:pPr>
                      <a:r>
                        <a:rPr lang="en-US" sz="1800" b="0" kern="1200" dirty="0">
                          <a:solidFill>
                            <a:srgbClr val="000000"/>
                          </a:solidFill>
                          <a:latin typeface="Calibri(Body)"/>
                          <a:ea typeface="Times New Roman"/>
                          <a:cs typeface="Times New Roman"/>
                        </a:rPr>
                        <a:t>11</a:t>
                      </a:r>
                    </a:p>
                  </a:txBody>
                  <a:tcPr marL="33085" marR="33085" marT="0" marB="0">
                    <a:lnL>
                      <a:noFill/>
                    </a:lnL>
                    <a:lnR>
                      <a:noFill/>
                    </a:lnR>
                    <a:lnT>
                      <a:noFill/>
                    </a:lnT>
                    <a:lnB>
                      <a:noFill/>
                    </a:lnB>
                    <a:solidFill>
                      <a:srgbClr val="FFFFFF"/>
                    </a:solidFill>
                  </a:tcPr>
                </a:tc>
                <a:tc>
                  <a:txBody>
                    <a:bodyPr/>
                    <a:lstStyle/>
                    <a:p>
                      <a:pPr marL="0" marR="0" algn="l" defTabSz="914400" rtl="0" eaLnBrk="1" latinLnBrk="0" hangingPunct="1">
                        <a:lnSpc>
                          <a:spcPct val="115000"/>
                        </a:lnSpc>
                        <a:spcBef>
                          <a:spcPts val="0"/>
                        </a:spcBef>
                        <a:spcAft>
                          <a:spcPts val="0"/>
                        </a:spcAft>
                      </a:pPr>
                      <a:r>
                        <a:rPr lang="en-US" sz="1800" b="0" kern="1200" dirty="0">
                          <a:solidFill>
                            <a:srgbClr val="000000"/>
                          </a:solidFill>
                          <a:latin typeface="Calibri(Body)"/>
                          <a:ea typeface="Times New Roman"/>
                          <a:cs typeface="Times New Roman"/>
                        </a:rPr>
                        <a:t>Non-Rheumatoid Arthritis</a:t>
                      </a:r>
                    </a:p>
                  </a:txBody>
                  <a:tcPr marL="33085" marR="33085" marT="0" marB="0">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800" b="0" kern="1200" dirty="0">
                          <a:solidFill>
                            <a:srgbClr val="000000"/>
                          </a:solidFill>
                          <a:latin typeface="Calibri(Body)"/>
                          <a:ea typeface="Times New Roman"/>
                          <a:cs typeface="Times New Roman"/>
                        </a:rPr>
                        <a:t>46.0%</a:t>
                      </a:r>
                    </a:p>
                  </a:txBody>
                  <a:tcPr marL="33085" marR="33085" marT="0" marB="0">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800" b="0" kern="1200" dirty="0">
                          <a:solidFill>
                            <a:srgbClr val="000000"/>
                          </a:solidFill>
                          <a:latin typeface="Calibri(Body)"/>
                          <a:ea typeface="Times New Roman"/>
                          <a:cs typeface="Times New Roman"/>
                        </a:rPr>
                        <a:t>0.18%</a:t>
                      </a:r>
                    </a:p>
                  </a:txBody>
                  <a:tcPr marL="33085" marR="33085" marT="0" marB="0" anchor="b">
                    <a:lnL>
                      <a:noFill/>
                    </a:lnL>
                    <a:lnR>
                      <a:noFill/>
                    </a:lnR>
                    <a:lnT>
                      <a:noFill/>
                    </a:lnT>
                    <a:lnB>
                      <a:noFill/>
                    </a:lnB>
                    <a:solidFill>
                      <a:srgbClr val="FFFFFF"/>
                    </a:solidFill>
                  </a:tcPr>
                </a:tc>
              </a:tr>
              <a:tr h="356851">
                <a:tc>
                  <a:txBody>
                    <a:bodyPr/>
                    <a:lstStyle/>
                    <a:p>
                      <a:pPr marL="0" marR="0" algn="ctr" defTabSz="914400" rtl="0" eaLnBrk="1" latinLnBrk="0" hangingPunct="1">
                        <a:lnSpc>
                          <a:spcPct val="115000"/>
                        </a:lnSpc>
                        <a:spcBef>
                          <a:spcPts val="0"/>
                        </a:spcBef>
                        <a:spcAft>
                          <a:spcPts val="0"/>
                        </a:spcAft>
                      </a:pPr>
                      <a:r>
                        <a:rPr lang="en-US" sz="1800" b="0" kern="1200" dirty="0">
                          <a:solidFill>
                            <a:srgbClr val="000000"/>
                          </a:solidFill>
                          <a:latin typeface="Calibri(Body)"/>
                          <a:ea typeface="Times New Roman"/>
                          <a:cs typeface="Times New Roman"/>
                        </a:rPr>
                        <a:t>12</a:t>
                      </a:r>
                    </a:p>
                  </a:txBody>
                  <a:tcPr marL="33085" marR="33085" marT="0" marB="0">
                    <a:lnL>
                      <a:noFill/>
                    </a:lnL>
                    <a:lnR>
                      <a:noFill/>
                    </a:lnR>
                    <a:lnT>
                      <a:noFill/>
                    </a:lnT>
                    <a:lnB>
                      <a:noFill/>
                    </a:lnB>
                    <a:solidFill>
                      <a:srgbClr val="FFFFFF"/>
                    </a:solidFill>
                  </a:tcPr>
                </a:tc>
                <a:tc>
                  <a:txBody>
                    <a:bodyPr/>
                    <a:lstStyle/>
                    <a:p>
                      <a:pPr marL="0" marR="0" algn="l" defTabSz="914400" rtl="0" eaLnBrk="1" latinLnBrk="0" hangingPunct="1">
                        <a:lnSpc>
                          <a:spcPct val="115000"/>
                        </a:lnSpc>
                        <a:spcBef>
                          <a:spcPts val="0"/>
                        </a:spcBef>
                        <a:spcAft>
                          <a:spcPts val="0"/>
                        </a:spcAft>
                      </a:pPr>
                      <a:r>
                        <a:rPr lang="en-US" sz="1800" b="0" kern="1200" dirty="0">
                          <a:solidFill>
                            <a:srgbClr val="000000"/>
                          </a:solidFill>
                          <a:latin typeface="Calibri(Body)"/>
                          <a:ea typeface="Times New Roman"/>
                          <a:cs typeface="Times New Roman"/>
                        </a:rPr>
                        <a:t>Broken hip</a:t>
                      </a:r>
                    </a:p>
                  </a:txBody>
                  <a:tcPr marL="33085" marR="33085" marT="0" marB="0">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800" b="0" kern="1200" dirty="0">
                          <a:solidFill>
                            <a:srgbClr val="000000"/>
                          </a:solidFill>
                          <a:latin typeface="Calibri(Body)"/>
                          <a:ea typeface="Times New Roman"/>
                          <a:cs typeface="Times New Roman"/>
                        </a:rPr>
                        <a:t>4.1%</a:t>
                      </a:r>
                    </a:p>
                  </a:txBody>
                  <a:tcPr marL="33085" marR="33085" marT="0" marB="0">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800" b="0" kern="1200" dirty="0">
                          <a:solidFill>
                            <a:srgbClr val="000000"/>
                          </a:solidFill>
                          <a:latin typeface="Calibri(Body)"/>
                          <a:ea typeface="Times New Roman"/>
                          <a:cs typeface="Times New Roman"/>
                        </a:rPr>
                        <a:t>-0.11%</a:t>
                      </a:r>
                    </a:p>
                  </a:txBody>
                  <a:tcPr marL="33085" marR="33085" marT="0" marB="0" anchor="b">
                    <a:lnL>
                      <a:noFill/>
                    </a:lnL>
                    <a:lnR>
                      <a:noFill/>
                    </a:lnR>
                    <a:lnT>
                      <a:noFill/>
                    </a:lnT>
                    <a:lnB>
                      <a:noFill/>
                    </a:lnB>
                    <a:solidFill>
                      <a:srgbClr val="FFFFFF"/>
                    </a:solidFill>
                  </a:tcPr>
                </a:tc>
              </a:tr>
              <a:tr h="356851">
                <a:tc>
                  <a:txBody>
                    <a:bodyPr/>
                    <a:lstStyle/>
                    <a:p>
                      <a:pPr marL="0" marR="0" algn="ctr">
                        <a:lnSpc>
                          <a:spcPct val="115000"/>
                        </a:lnSpc>
                        <a:spcBef>
                          <a:spcPts val="0"/>
                        </a:spcBef>
                        <a:spcAft>
                          <a:spcPts val="0"/>
                        </a:spcAft>
                      </a:pPr>
                      <a:r>
                        <a:rPr lang="en-US" sz="1600" dirty="0">
                          <a:solidFill>
                            <a:srgbClr val="000000"/>
                          </a:solidFill>
                          <a:latin typeface="Times New Roman"/>
                          <a:ea typeface="Times New Roman"/>
                          <a:cs typeface="Times New Roman"/>
                        </a:rPr>
                        <a:t> </a:t>
                      </a:r>
                      <a:endParaRPr lang="en-US" sz="1600" dirty="0">
                        <a:latin typeface="Calibri"/>
                        <a:ea typeface="Calibri"/>
                        <a:cs typeface="Times New Roman"/>
                      </a:endParaRPr>
                    </a:p>
                  </a:txBody>
                  <a:tcPr marL="33085" marR="33085" marT="0" marB="0">
                    <a:lnL>
                      <a:noFill/>
                    </a:lnL>
                    <a:lnR>
                      <a:noFill/>
                    </a:lnR>
                    <a:lnT>
                      <a:noFill/>
                    </a:lnT>
                    <a:lnB>
                      <a:noFill/>
                    </a:lnB>
                    <a:solidFill>
                      <a:srgbClr val="FFFFFF"/>
                    </a:solidFill>
                  </a:tcPr>
                </a:tc>
                <a:tc>
                  <a:txBody>
                    <a:bodyPr/>
                    <a:lstStyle/>
                    <a:p>
                      <a:pPr marL="0" marR="0">
                        <a:lnSpc>
                          <a:spcPct val="115000"/>
                        </a:lnSpc>
                        <a:spcBef>
                          <a:spcPts val="0"/>
                        </a:spcBef>
                        <a:spcAft>
                          <a:spcPts val="0"/>
                        </a:spcAft>
                      </a:pPr>
                      <a:r>
                        <a:rPr lang="en-US" sz="1600" dirty="0">
                          <a:solidFill>
                            <a:srgbClr val="000000"/>
                          </a:solidFill>
                          <a:latin typeface="Times New Roman"/>
                          <a:ea typeface="Times New Roman"/>
                          <a:cs typeface="Times New Roman"/>
                        </a:rPr>
                        <a:t> </a:t>
                      </a:r>
                      <a:endParaRPr lang="en-US" sz="1600" dirty="0">
                        <a:latin typeface="Calibri"/>
                        <a:ea typeface="Calibri"/>
                        <a:cs typeface="Times New Roman"/>
                      </a:endParaRPr>
                    </a:p>
                  </a:txBody>
                  <a:tcPr marL="33085" marR="33085"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600" dirty="0">
                          <a:solidFill>
                            <a:srgbClr val="000000"/>
                          </a:solidFill>
                          <a:latin typeface="Times New Roman"/>
                          <a:ea typeface="Times New Roman"/>
                          <a:cs typeface="Times New Roman"/>
                        </a:rPr>
                        <a:t> </a:t>
                      </a:r>
                      <a:endParaRPr lang="en-US" sz="1600" dirty="0">
                        <a:latin typeface="Calibri"/>
                        <a:ea typeface="Calibri"/>
                        <a:cs typeface="Times New Roman"/>
                      </a:endParaRPr>
                    </a:p>
                  </a:txBody>
                  <a:tcPr marL="33085" marR="33085"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600" dirty="0">
                          <a:solidFill>
                            <a:srgbClr val="000000"/>
                          </a:solidFill>
                          <a:latin typeface="Times New Roman"/>
                          <a:ea typeface="Times New Roman"/>
                          <a:cs typeface="Times New Roman"/>
                        </a:rPr>
                        <a:t> </a:t>
                      </a:r>
                      <a:endParaRPr lang="en-US" sz="1600" dirty="0">
                        <a:latin typeface="Calibri"/>
                        <a:ea typeface="Calibri"/>
                        <a:cs typeface="Times New Roman"/>
                      </a:endParaRPr>
                    </a:p>
                  </a:txBody>
                  <a:tcPr marL="33085" marR="33085" marT="0" marB="0" anchor="b">
                    <a:lnL>
                      <a:noFill/>
                    </a:lnL>
                    <a:lnR>
                      <a:noFill/>
                    </a:lnR>
                    <a:lnT>
                      <a:noFill/>
                    </a:lnT>
                    <a:lnB>
                      <a:noFill/>
                    </a:lnB>
                    <a:solidFill>
                      <a:srgbClr val="FFFFFF"/>
                    </a:solidFill>
                  </a:tcPr>
                </a:tc>
              </a:tr>
              <a:tr h="356851">
                <a:tc>
                  <a:txBody>
                    <a:bodyPr/>
                    <a:lstStyle/>
                    <a:p>
                      <a:pPr marL="0" marR="0" algn="ctr" defTabSz="914400" rtl="0" eaLnBrk="1" latinLnBrk="0" hangingPunct="1">
                        <a:lnSpc>
                          <a:spcPct val="115000"/>
                        </a:lnSpc>
                        <a:spcBef>
                          <a:spcPts val="0"/>
                        </a:spcBef>
                        <a:spcAft>
                          <a:spcPts val="0"/>
                        </a:spcAft>
                      </a:pPr>
                      <a:r>
                        <a:rPr lang="en-US" sz="1800" b="0" kern="1200" dirty="0">
                          <a:solidFill>
                            <a:srgbClr val="000000"/>
                          </a:solidFill>
                          <a:latin typeface="Calibri(Body)"/>
                          <a:ea typeface="Times New Roman"/>
                          <a:cs typeface="Times New Roman"/>
                        </a:rPr>
                        <a:t>13</a:t>
                      </a:r>
                    </a:p>
                  </a:txBody>
                  <a:tcPr marL="33085" marR="33085"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lgn="l" defTabSz="914400" rtl="0" eaLnBrk="1" latinLnBrk="0" hangingPunct="1">
                        <a:lnSpc>
                          <a:spcPct val="115000"/>
                        </a:lnSpc>
                        <a:spcBef>
                          <a:spcPts val="0"/>
                        </a:spcBef>
                        <a:spcAft>
                          <a:spcPts val="0"/>
                        </a:spcAft>
                      </a:pPr>
                      <a:r>
                        <a:rPr lang="en-US" sz="1800" b="0" kern="1200" dirty="0">
                          <a:solidFill>
                            <a:srgbClr val="000000"/>
                          </a:solidFill>
                          <a:latin typeface="Calibri(Body)"/>
                          <a:ea typeface="Times New Roman"/>
                          <a:cs typeface="Times New Roman"/>
                        </a:rPr>
                        <a:t>Pulmonary disease</a:t>
                      </a:r>
                    </a:p>
                  </a:txBody>
                  <a:tcPr marL="33085" marR="33085"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800" b="0" kern="1200" dirty="0">
                          <a:solidFill>
                            <a:srgbClr val="000000"/>
                          </a:solidFill>
                          <a:latin typeface="Calibri(Body)"/>
                          <a:ea typeface="Times New Roman"/>
                          <a:cs typeface="Times New Roman"/>
                        </a:rPr>
                        <a:t>14.0%</a:t>
                      </a:r>
                    </a:p>
                  </a:txBody>
                  <a:tcPr marL="33085" marR="33085"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800" b="0" kern="1200" dirty="0">
                          <a:solidFill>
                            <a:srgbClr val="000000"/>
                          </a:solidFill>
                          <a:latin typeface="Calibri(Body)"/>
                          <a:ea typeface="Times New Roman"/>
                          <a:cs typeface="Times New Roman"/>
                        </a:rPr>
                        <a:t>0.17</a:t>
                      </a:r>
                      <a:r>
                        <a:rPr lang="en-US" sz="1800" b="0" kern="1200" dirty="0" smtClean="0">
                          <a:solidFill>
                            <a:srgbClr val="000000"/>
                          </a:solidFill>
                          <a:latin typeface="Calibri(Body)"/>
                          <a:ea typeface="Times New Roman"/>
                          <a:cs typeface="Times New Roman"/>
                        </a:rPr>
                        <a:t>%</a:t>
                      </a:r>
                    </a:p>
                    <a:p>
                      <a:pPr marL="0" marR="0" algn="ctr" defTabSz="914400" rtl="0" eaLnBrk="1" latinLnBrk="0" hangingPunct="1">
                        <a:lnSpc>
                          <a:spcPct val="115000"/>
                        </a:lnSpc>
                        <a:spcBef>
                          <a:spcPts val="0"/>
                        </a:spcBef>
                        <a:spcAft>
                          <a:spcPts val="0"/>
                        </a:spcAft>
                      </a:pPr>
                      <a:endParaRPr lang="en-US" sz="1800" b="0" kern="1200" dirty="0">
                        <a:solidFill>
                          <a:srgbClr val="000000"/>
                        </a:solidFill>
                        <a:latin typeface="Calibri(Body)"/>
                        <a:ea typeface="Times New Roman"/>
                        <a:cs typeface="Times New Roman"/>
                      </a:endParaRPr>
                    </a:p>
                  </a:txBody>
                  <a:tcPr marL="33085" marR="33085" marT="0" marB="0" anchor="b">
                    <a:lnL>
                      <a:noFill/>
                    </a:lnL>
                    <a:lnR>
                      <a:noFill/>
                    </a:lnR>
                    <a:lnT>
                      <a:noFill/>
                    </a:lnT>
                    <a:lnB>
                      <a:noFill/>
                    </a:lnB>
                    <a:lnTlToBr w="12700" cmpd="sng">
                      <a:noFill/>
                      <a:prstDash val="solid"/>
                    </a:lnTlToBr>
                    <a:lnBlToTr w="12700" cmpd="sng">
                      <a:noFill/>
                      <a:prstDash val="solid"/>
                    </a:lnBlToTr>
                    <a:solidFill>
                      <a:srgbClr val="FFFFFF"/>
                    </a:solidFill>
                  </a:tcPr>
                </a:tc>
              </a:tr>
              <a:tr h="356851">
                <a:tc>
                  <a:txBody>
                    <a:bodyPr/>
                    <a:lstStyle/>
                    <a:p>
                      <a:pPr marL="0" marR="0" algn="ctr" defTabSz="914400" rtl="0" eaLnBrk="1" latinLnBrk="0" hangingPunct="1">
                        <a:lnSpc>
                          <a:spcPct val="115000"/>
                        </a:lnSpc>
                        <a:spcBef>
                          <a:spcPts val="0"/>
                        </a:spcBef>
                        <a:spcAft>
                          <a:spcPts val="0"/>
                        </a:spcAft>
                      </a:pPr>
                      <a:r>
                        <a:rPr lang="en-US" sz="1800" b="0" kern="1200" dirty="0">
                          <a:solidFill>
                            <a:srgbClr val="FF0000"/>
                          </a:solidFill>
                          <a:latin typeface="Calibri(Body)"/>
                          <a:ea typeface="Times New Roman"/>
                          <a:cs typeface="Times New Roman"/>
                        </a:rPr>
                        <a:t>14</a:t>
                      </a:r>
                    </a:p>
                  </a:txBody>
                  <a:tcPr marL="33085" marR="33085"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lgn="l" defTabSz="914400" rtl="0" eaLnBrk="1" latinLnBrk="0" hangingPunct="1">
                        <a:lnSpc>
                          <a:spcPct val="115000"/>
                        </a:lnSpc>
                        <a:spcBef>
                          <a:spcPts val="0"/>
                        </a:spcBef>
                        <a:spcAft>
                          <a:spcPts val="0"/>
                        </a:spcAft>
                      </a:pPr>
                      <a:r>
                        <a:rPr lang="en-US" sz="1800" b="0" kern="1200" dirty="0">
                          <a:solidFill>
                            <a:srgbClr val="FF0000"/>
                          </a:solidFill>
                          <a:latin typeface="Calibri(Body)"/>
                          <a:ea typeface="Times New Roman"/>
                          <a:cs typeface="Times New Roman"/>
                        </a:rPr>
                        <a:t>Diabetes</a:t>
                      </a:r>
                    </a:p>
                  </a:txBody>
                  <a:tcPr marL="33085" marR="33085"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800" b="0" kern="1200" dirty="0">
                          <a:solidFill>
                            <a:srgbClr val="FF0000"/>
                          </a:solidFill>
                          <a:latin typeface="Calibri(Body)"/>
                          <a:ea typeface="Times New Roman"/>
                          <a:cs typeface="Times New Roman"/>
                        </a:rPr>
                        <a:t>18.7%</a:t>
                      </a:r>
                    </a:p>
                  </a:txBody>
                  <a:tcPr marL="33085" marR="33085"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800" b="0" kern="1200" dirty="0">
                          <a:solidFill>
                            <a:srgbClr val="FF0000"/>
                          </a:solidFill>
                          <a:latin typeface="Calibri(Body)"/>
                          <a:ea typeface="Times New Roman"/>
                          <a:cs typeface="Times New Roman"/>
                        </a:rPr>
                        <a:t>0.51</a:t>
                      </a:r>
                      <a:r>
                        <a:rPr lang="en-US" sz="1800" b="0" kern="1200" dirty="0" smtClean="0">
                          <a:solidFill>
                            <a:srgbClr val="FF0000"/>
                          </a:solidFill>
                          <a:latin typeface="Calibri(Body)"/>
                          <a:ea typeface="Times New Roman"/>
                          <a:cs typeface="Times New Roman"/>
                        </a:rPr>
                        <a:t>%</a:t>
                      </a:r>
                    </a:p>
                    <a:p>
                      <a:pPr marL="0" marR="0" algn="ctr" defTabSz="914400" rtl="0" eaLnBrk="1" latinLnBrk="0" hangingPunct="1">
                        <a:lnSpc>
                          <a:spcPct val="115000"/>
                        </a:lnSpc>
                        <a:spcBef>
                          <a:spcPts val="0"/>
                        </a:spcBef>
                        <a:spcAft>
                          <a:spcPts val="0"/>
                        </a:spcAft>
                      </a:pPr>
                      <a:endParaRPr lang="en-US" sz="1800" b="0" kern="1200" dirty="0">
                        <a:solidFill>
                          <a:srgbClr val="FF0000"/>
                        </a:solidFill>
                        <a:latin typeface="Calibri(Body)"/>
                        <a:ea typeface="Times New Roman"/>
                        <a:cs typeface="Times New Roman"/>
                      </a:endParaRPr>
                    </a:p>
                  </a:txBody>
                  <a:tcPr marL="33085" marR="33085" marT="0" marB="0" anchor="b">
                    <a:lnL>
                      <a:noFill/>
                    </a:lnL>
                    <a:lnR>
                      <a:noFill/>
                    </a:lnR>
                    <a:lnT>
                      <a:noFill/>
                    </a:lnT>
                    <a:lnB>
                      <a:noFill/>
                    </a:lnB>
                    <a:lnTlToBr w="12700" cmpd="sng">
                      <a:noFill/>
                      <a:prstDash val="solid"/>
                    </a:lnTlToBr>
                    <a:lnBlToTr w="12700" cmpd="sng">
                      <a:noFill/>
                      <a:prstDash val="solid"/>
                    </a:lnBlToTr>
                    <a:solidFill>
                      <a:srgbClr val="FFFFFF"/>
                    </a:solidFill>
                  </a:tcPr>
                </a:tc>
              </a:tr>
              <a:tr h="356851">
                <a:tc>
                  <a:txBody>
                    <a:bodyPr/>
                    <a:lstStyle/>
                    <a:p>
                      <a:pPr marL="0" marR="0" algn="ctr" defTabSz="914400" rtl="0" eaLnBrk="1" latinLnBrk="0" hangingPunct="1">
                        <a:lnSpc>
                          <a:spcPct val="115000"/>
                        </a:lnSpc>
                        <a:spcBef>
                          <a:spcPts val="0"/>
                        </a:spcBef>
                        <a:spcAft>
                          <a:spcPts val="0"/>
                        </a:spcAft>
                      </a:pPr>
                      <a:r>
                        <a:rPr lang="en-US" sz="1800" b="0" kern="1200" dirty="0">
                          <a:solidFill>
                            <a:srgbClr val="00B050"/>
                          </a:solidFill>
                          <a:latin typeface="Calibri(Body)"/>
                          <a:ea typeface="Times New Roman"/>
                          <a:cs typeface="Times New Roman"/>
                        </a:rPr>
                        <a:t>15</a:t>
                      </a:r>
                    </a:p>
                  </a:txBody>
                  <a:tcPr marL="33085" marR="33085"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l" defTabSz="914400" rtl="0" eaLnBrk="1" latinLnBrk="0" hangingPunct="1">
                        <a:lnSpc>
                          <a:spcPct val="115000"/>
                        </a:lnSpc>
                        <a:spcBef>
                          <a:spcPts val="0"/>
                        </a:spcBef>
                        <a:spcAft>
                          <a:spcPts val="0"/>
                        </a:spcAft>
                      </a:pPr>
                      <a:r>
                        <a:rPr lang="en-US" sz="1800" b="0" kern="1200" dirty="0">
                          <a:solidFill>
                            <a:srgbClr val="00B050"/>
                          </a:solidFill>
                          <a:latin typeface="Calibri(Body)"/>
                          <a:ea typeface="Times New Roman"/>
                          <a:cs typeface="Times New Roman"/>
                        </a:rPr>
                        <a:t>Vision problems</a:t>
                      </a:r>
                    </a:p>
                  </a:txBody>
                  <a:tcPr marL="33085" marR="33085"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800" b="0" kern="1200" dirty="0">
                          <a:solidFill>
                            <a:srgbClr val="00B050"/>
                          </a:solidFill>
                          <a:latin typeface="Calibri(Body)"/>
                          <a:ea typeface="Times New Roman"/>
                          <a:cs typeface="Times New Roman"/>
                        </a:rPr>
                        <a:t>31.4%</a:t>
                      </a:r>
                    </a:p>
                  </a:txBody>
                  <a:tcPr marL="33085" marR="33085"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800" b="0" kern="1200" dirty="0">
                          <a:solidFill>
                            <a:srgbClr val="00B050"/>
                          </a:solidFill>
                          <a:latin typeface="Calibri(Body)"/>
                          <a:ea typeface="Times New Roman"/>
                          <a:cs typeface="Times New Roman"/>
                        </a:rPr>
                        <a:t>-0.91%</a:t>
                      </a:r>
                    </a:p>
                  </a:txBody>
                  <a:tcPr marL="33085" marR="33085"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471464">
                <a:tc gridSpan="4">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33085" marR="33085" marT="0" marB="0">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determine impact on disability</a:t>
            </a:r>
            <a:endParaRPr lang="en-US" dirty="0"/>
          </a:p>
        </p:txBody>
      </p:sp>
      <p:sp>
        <p:nvSpPr>
          <p:cNvPr id="3" name="Content Placeholder 2"/>
          <p:cNvSpPr>
            <a:spLocks noGrp="1"/>
          </p:cNvSpPr>
          <p:nvPr>
            <p:ph idx="1"/>
          </p:nvPr>
        </p:nvSpPr>
        <p:spPr/>
        <p:txBody>
          <a:bodyPr/>
          <a:lstStyle/>
          <a:p>
            <a:r>
              <a:rPr lang="en-US" dirty="0" smtClean="0"/>
              <a:t>Use regression analysis</a:t>
            </a:r>
          </a:p>
          <a:p>
            <a:endParaRPr lang="en-US" dirty="0" smtClean="0"/>
          </a:p>
          <a:p>
            <a:pPr marL="0" indent="0">
              <a:buNone/>
            </a:pPr>
            <a:r>
              <a:rPr lang="en-US" dirty="0" smtClean="0"/>
              <a:t>     </a:t>
            </a:r>
            <a:r>
              <a:rPr lang="en-US" dirty="0" err="1" smtClean="0"/>
              <a:t>Disability</a:t>
            </a:r>
            <a:r>
              <a:rPr lang="en-US" baseline="-25000" dirty="0" err="1" smtClean="0"/>
              <a:t>it</a:t>
            </a:r>
            <a:r>
              <a:rPr lang="en-US" dirty="0" smtClean="0"/>
              <a:t> = β</a:t>
            </a:r>
            <a:r>
              <a:rPr lang="en-US" baseline="-25000" dirty="0" err="1" smtClean="0"/>
              <a:t>D,t</a:t>
            </a:r>
            <a:r>
              <a:rPr lang="en-US" dirty="0" smtClean="0"/>
              <a:t>*</a:t>
            </a:r>
            <a:r>
              <a:rPr lang="en-US" dirty="0" err="1" smtClean="0"/>
              <a:t>Demographics</a:t>
            </a:r>
            <a:r>
              <a:rPr lang="en-US" baseline="-25000" dirty="0" err="1" smtClean="0"/>
              <a:t>it</a:t>
            </a:r>
            <a:r>
              <a:rPr lang="en-US" baseline="-25000" dirty="0" smtClean="0"/>
              <a:t> </a:t>
            </a:r>
            <a:r>
              <a:rPr lang="en-US" dirty="0" smtClean="0"/>
              <a:t> + </a:t>
            </a:r>
          </a:p>
          <a:p>
            <a:pPr marL="0" indent="0">
              <a:buNone/>
            </a:pPr>
            <a:r>
              <a:rPr lang="en-US" dirty="0"/>
              <a:t> </a:t>
            </a:r>
            <a:r>
              <a:rPr lang="en-US" dirty="0" smtClean="0"/>
              <a:t>                          β</a:t>
            </a:r>
            <a:r>
              <a:rPr lang="en-US" baseline="-25000" dirty="0" err="1" smtClean="0"/>
              <a:t>C,t</a:t>
            </a:r>
            <a:r>
              <a:rPr lang="en-US" dirty="0" smtClean="0"/>
              <a:t> *Medical </a:t>
            </a:r>
            <a:r>
              <a:rPr lang="en-US" dirty="0" err="1" smtClean="0"/>
              <a:t>Conditions</a:t>
            </a:r>
            <a:r>
              <a:rPr lang="en-US" baseline="-25000" dirty="0" err="1" smtClean="0"/>
              <a:t>it</a:t>
            </a:r>
            <a:r>
              <a:rPr lang="en-US" dirty="0" smtClean="0"/>
              <a:t> + </a:t>
            </a:r>
            <a:r>
              <a:rPr lang="en-US" dirty="0" err="1" smtClean="0"/>
              <a:t>ε</a:t>
            </a:r>
            <a:r>
              <a:rPr lang="en-US" baseline="-25000" dirty="0" err="1" smtClean="0"/>
              <a:t>it</a:t>
            </a:r>
            <a:r>
              <a:rPr lang="en-US" baseline="-25000" dirty="0" smtClean="0"/>
              <a:t> </a:t>
            </a:r>
            <a:r>
              <a:rPr lang="en-US" dirty="0" smtClean="0"/>
              <a:t>               </a:t>
            </a:r>
          </a:p>
          <a:p>
            <a:pPr>
              <a:buNone/>
            </a:pPr>
            <a:endParaRPr lang="en-US" dirty="0" smtClean="0"/>
          </a:p>
          <a:p>
            <a:pPr>
              <a:buNone/>
            </a:pPr>
            <a:r>
              <a:rPr lang="en-US" dirty="0" smtClean="0"/>
              <a:t>Demographic variables include 10 age-sex dummy variables and time-to-death dummy variables.</a:t>
            </a:r>
            <a:endParaRPr lang="en-US" dirty="0"/>
          </a:p>
        </p:txBody>
      </p:sp>
    </p:spTree>
    <p:extLst>
      <p:ext uri="{BB962C8B-B14F-4D97-AF65-F5344CB8AC3E}">
        <p14:creationId xmlns:p14="http://schemas.microsoft.com/office/powerpoint/2010/main" val="4100774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Background: </a:t>
            </a:r>
            <a:r>
              <a:rPr lang="en-US" dirty="0"/>
              <a:t>Continuing debate about ‘compression of morbidity</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Fries (1980): </a:t>
            </a:r>
            <a:r>
              <a:rPr lang="en-US" dirty="0" err="1" smtClean="0"/>
              <a:t>Rectangularization</a:t>
            </a:r>
            <a:r>
              <a:rPr lang="en-US" dirty="0" smtClean="0"/>
              <a:t> of the life table</a:t>
            </a:r>
          </a:p>
          <a:p>
            <a:pPr>
              <a:buNone/>
            </a:pPr>
            <a:endParaRPr lang="en-US" dirty="0" smtClean="0"/>
          </a:p>
          <a:p>
            <a:r>
              <a:rPr lang="en-US" dirty="0" smtClean="0"/>
              <a:t>Gruenberg (1977): Increased survival with disease </a:t>
            </a:r>
            <a:r>
              <a:rPr lang="en-US" dirty="0" smtClean="0">
                <a:sym typeface="Wingdings" pitchFamily="2" charset="2"/>
              </a:rPr>
              <a:t> expansion of morbidity</a:t>
            </a:r>
          </a:p>
          <a:p>
            <a:pPr>
              <a:buNone/>
            </a:pPr>
            <a:endParaRPr lang="en-US" dirty="0" smtClean="0">
              <a:sym typeface="Wingdings" pitchFamily="2" charset="2"/>
            </a:endParaRPr>
          </a:p>
          <a:p>
            <a:r>
              <a:rPr lang="en-US" dirty="0" smtClean="0">
                <a:sym typeface="Wingdings" pitchFamily="2" charset="2"/>
              </a:rPr>
              <a:t>Manton (1982): Dynamic equilibrium: morbidity and mortality are both declining, so the answer depends</a:t>
            </a:r>
          </a:p>
          <a:p>
            <a:endParaRPr lang="en-US" dirty="0">
              <a:sym typeface="Wingdings" pitchFamily="2" charset="2"/>
            </a:endParaRPr>
          </a:p>
        </p:txBody>
      </p:sp>
    </p:spTree>
    <p:extLst>
      <p:ext uri="{BB962C8B-B14F-4D97-AF65-F5344CB8AC3E}">
        <p14:creationId xmlns:p14="http://schemas.microsoft.com/office/powerpoint/2010/main" val="114928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533401"/>
          <a:ext cx="8763000" cy="5965476"/>
        </p:xfrm>
        <a:graphic>
          <a:graphicData uri="http://schemas.openxmlformats.org/drawingml/2006/table">
            <a:tbl>
              <a:tblPr/>
              <a:tblGrid>
                <a:gridCol w="2667000"/>
                <a:gridCol w="990600"/>
                <a:gridCol w="1066800"/>
                <a:gridCol w="990600"/>
                <a:gridCol w="762000"/>
                <a:gridCol w="838200"/>
                <a:gridCol w="794244"/>
                <a:gridCol w="653556"/>
              </a:tblGrid>
              <a:tr h="333791">
                <a:tc gridSpan="8">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200" b="1" kern="1200" dirty="0">
                          <a:solidFill>
                            <a:srgbClr val="000000"/>
                          </a:solidFill>
                          <a:latin typeface="Calibri(Heading)"/>
                          <a:ea typeface="Times New Roman"/>
                          <a:cs typeface="Times New Roman"/>
                        </a:rPr>
                        <a:t>Table 3: Regressions Explaining Disability</a:t>
                      </a:r>
                    </a:p>
                  </a:txBody>
                  <a:tcPr marL="22941" marR="22941"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4067">
                <a:tc>
                  <a:txBody>
                    <a:bodyPr/>
                    <a:lstStyle/>
                    <a:p>
                      <a:pPr marL="0" marR="0" algn="r">
                        <a:lnSpc>
                          <a:spcPct val="115000"/>
                        </a:lnSpc>
                        <a:spcBef>
                          <a:spcPts val="0"/>
                        </a:spcBef>
                        <a:spcAft>
                          <a:spcPts val="0"/>
                        </a:spcAft>
                      </a:pPr>
                      <a:r>
                        <a:rPr lang="en-US" sz="1800" dirty="0">
                          <a:solidFill>
                            <a:srgbClr val="000000"/>
                          </a:solidFill>
                          <a:latin typeface="Calibri"/>
                          <a:ea typeface="Times New Roman"/>
                          <a:cs typeface="Times New Roman"/>
                        </a:rPr>
                        <a:t> </a:t>
                      </a:r>
                      <a:endParaRPr lang="en-US" sz="1800" dirty="0">
                        <a:latin typeface="Calibri"/>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600" b="1" dirty="0">
                          <a:solidFill>
                            <a:srgbClr val="000000"/>
                          </a:solidFill>
                          <a:latin typeface="Calibri"/>
                          <a:ea typeface="Times New Roman"/>
                          <a:cs typeface="Times New Roman"/>
                        </a:rPr>
                        <a:t> </a:t>
                      </a:r>
                      <a:endParaRPr lang="en-US" sz="1600" dirty="0">
                        <a:latin typeface="Calibri"/>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600" b="1">
                          <a:solidFill>
                            <a:srgbClr val="000000"/>
                          </a:solidFill>
                          <a:latin typeface="Calibri"/>
                          <a:ea typeface="Times New Roman"/>
                          <a:cs typeface="Times New Roman"/>
                        </a:rPr>
                        <a:t> </a:t>
                      </a:r>
                      <a:endParaRPr lang="en-US" sz="1600">
                        <a:latin typeface="Calibri"/>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600" b="1">
                          <a:solidFill>
                            <a:srgbClr val="000000"/>
                          </a:solidFill>
                          <a:latin typeface="Calibri"/>
                          <a:ea typeface="Times New Roman"/>
                          <a:cs typeface="Times New Roman"/>
                        </a:rPr>
                        <a:t> </a:t>
                      </a:r>
                      <a:endParaRPr lang="en-US" sz="1600">
                        <a:latin typeface="Calibri"/>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600" b="1">
                          <a:solidFill>
                            <a:srgbClr val="000000"/>
                          </a:solidFill>
                          <a:latin typeface="Calibri"/>
                          <a:ea typeface="Times New Roman"/>
                          <a:cs typeface="Times New Roman"/>
                        </a:rPr>
                        <a:t> </a:t>
                      </a:r>
                      <a:endParaRPr lang="en-US" sz="1600">
                        <a:latin typeface="Calibri"/>
                        <a:ea typeface="Calibri"/>
                        <a:cs typeface="Times New Roman"/>
                      </a:endParaRPr>
                    </a:p>
                  </a:txBody>
                  <a:tcPr marL="22941" marR="22941" marT="0" marB="0" anchor="b">
                    <a:lnL>
                      <a:noFill/>
                    </a:lnL>
                    <a:lnR>
                      <a:noFill/>
                    </a:lnR>
                    <a:lnT>
                      <a:noFill/>
                    </a:lnT>
                    <a:lnB>
                      <a:noFill/>
                    </a:lnB>
                    <a:solidFill>
                      <a:srgbClr val="FFFFFF"/>
                    </a:solidFill>
                  </a:tcPr>
                </a:tc>
                <a:tc gridSpan="3">
                  <a:txBody>
                    <a:bodyPr/>
                    <a:lstStyle/>
                    <a:p>
                      <a:pPr marL="0" marR="0" algn="ctr">
                        <a:lnSpc>
                          <a:spcPct val="115000"/>
                        </a:lnSpc>
                        <a:spcBef>
                          <a:spcPts val="0"/>
                        </a:spcBef>
                        <a:spcAft>
                          <a:spcPts val="0"/>
                        </a:spcAft>
                      </a:pPr>
                      <a:r>
                        <a:rPr lang="en-US" sz="1600" b="1" dirty="0">
                          <a:solidFill>
                            <a:srgbClr val="000000"/>
                          </a:solidFill>
                          <a:latin typeface="Calibri"/>
                          <a:ea typeface="Times New Roman"/>
                          <a:cs typeface="Times New Roman"/>
                        </a:rPr>
                        <a:t>OAXACA DECOMPOSITION</a:t>
                      </a:r>
                      <a:endParaRPr lang="en-US" sz="1600" dirty="0">
                        <a:latin typeface="Calibri"/>
                        <a:ea typeface="Calibri"/>
                        <a:cs typeface="Times New Roman"/>
                      </a:endParaRP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r h="314067">
                <a:tc>
                  <a:txBody>
                    <a:bodyPr/>
                    <a:lstStyle/>
                    <a:p>
                      <a:pPr marL="0" marR="0" algn="r">
                        <a:lnSpc>
                          <a:spcPct val="115000"/>
                        </a:lnSpc>
                        <a:spcBef>
                          <a:spcPts val="0"/>
                        </a:spcBef>
                        <a:spcAft>
                          <a:spcPts val="0"/>
                        </a:spcAft>
                      </a:pPr>
                      <a:r>
                        <a:rPr lang="en-US" sz="1800" dirty="0">
                          <a:solidFill>
                            <a:srgbClr val="000000"/>
                          </a:solidFill>
                          <a:latin typeface="Calibri"/>
                          <a:ea typeface="Times New Roman"/>
                          <a:cs typeface="Times New Roman"/>
                        </a:rPr>
                        <a:t> </a:t>
                      </a:r>
                      <a:endParaRPr lang="en-US" sz="1800" dirty="0">
                        <a:latin typeface="Calibri"/>
                        <a:ea typeface="Calibri"/>
                        <a:cs typeface="Times New Roman"/>
                      </a:endParaRPr>
                    </a:p>
                  </a:txBody>
                  <a:tcPr marL="22941" marR="22941" marT="0" marB="0" anchor="b">
                    <a:lnL>
                      <a:noFill/>
                    </a:lnL>
                    <a:lnR>
                      <a:noFill/>
                    </a:lnR>
                    <a:lnT>
                      <a:noFill/>
                    </a:lnT>
                    <a:lnB>
                      <a:noFill/>
                    </a:lnB>
                    <a:solidFill>
                      <a:srgbClr val="FFFFFF"/>
                    </a:solidFill>
                  </a:tcPr>
                </a:tc>
                <a:tc rowSpan="3">
                  <a:txBody>
                    <a:bodyPr/>
                    <a:lstStyle/>
                    <a:p>
                      <a:pPr marL="0" marR="0" algn="ctr">
                        <a:lnSpc>
                          <a:spcPct val="115000"/>
                        </a:lnSpc>
                        <a:spcBef>
                          <a:spcPts val="0"/>
                        </a:spcBef>
                        <a:spcAft>
                          <a:spcPts val="0"/>
                        </a:spcAft>
                      </a:pPr>
                      <a:r>
                        <a:rPr lang="en-US" sz="1500" b="1" dirty="0">
                          <a:solidFill>
                            <a:srgbClr val="000000"/>
                          </a:solidFill>
                          <a:latin typeface="Calibri"/>
                          <a:ea typeface="Times New Roman"/>
                          <a:cs typeface="Times New Roman"/>
                        </a:rPr>
                        <a:t>Prevalence</a:t>
                      </a:r>
                      <a:endParaRPr lang="en-US" sz="1500" dirty="0">
                        <a:latin typeface="Calibri"/>
                        <a:ea typeface="Calibri"/>
                        <a:cs typeface="Times New Roman"/>
                      </a:endParaRPr>
                    </a:p>
                  </a:txBody>
                  <a:tcPr marL="22941" marR="22941" marT="0" marB="0" anchor="b">
                    <a:lnL>
                      <a:noFill/>
                    </a:lnL>
                    <a:lnR>
                      <a:noFill/>
                    </a:lnR>
                    <a:lnT>
                      <a:noFill/>
                    </a:lnT>
                    <a:lnB>
                      <a:noFill/>
                    </a:lnB>
                    <a:solidFill>
                      <a:srgbClr val="FFFFFF"/>
                    </a:solidFill>
                  </a:tcPr>
                </a:tc>
                <a:tc rowSpan="3">
                  <a:txBody>
                    <a:bodyPr/>
                    <a:lstStyle/>
                    <a:p>
                      <a:pPr marL="0" marR="0" algn="ctr">
                        <a:lnSpc>
                          <a:spcPct val="115000"/>
                        </a:lnSpc>
                        <a:spcBef>
                          <a:spcPts val="0"/>
                        </a:spcBef>
                        <a:spcAft>
                          <a:spcPts val="0"/>
                        </a:spcAft>
                      </a:pPr>
                      <a:r>
                        <a:rPr lang="en-US" sz="1500" b="1" dirty="0">
                          <a:solidFill>
                            <a:srgbClr val="000000"/>
                          </a:solidFill>
                          <a:latin typeface="Calibri"/>
                          <a:ea typeface="Times New Roman"/>
                          <a:cs typeface="Times New Roman"/>
                        </a:rPr>
                        <a:t>Coefficients</a:t>
                      </a:r>
                      <a:endParaRPr lang="en-US" sz="1500" dirty="0">
                        <a:latin typeface="Calibri"/>
                        <a:ea typeface="Calibri"/>
                        <a:cs typeface="Times New Roman"/>
                      </a:endParaRPr>
                    </a:p>
                  </a:txBody>
                  <a:tcPr marL="22941" marR="22941" marT="0" marB="0" anchor="b">
                    <a:lnL>
                      <a:noFill/>
                    </a:lnL>
                    <a:lnR>
                      <a:noFill/>
                    </a:lnR>
                    <a:lnT>
                      <a:noFill/>
                    </a:lnT>
                    <a:lnB>
                      <a:noFill/>
                    </a:lnB>
                    <a:solidFill>
                      <a:srgbClr val="FFFFFF"/>
                    </a:solidFill>
                  </a:tcPr>
                </a:tc>
                <a:tc rowSpan="3">
                  <a:txBody>
                    <a:bodyPr/>
                    <a:lstStyle/>
                    <a:p>
                      <a:pPr marL="0" marR="0" algn="ctr">
                        <a:lnSpc>
                          <a:spcPct val="115000"/>
                        </a:lnSpc>
                        <a:spcBef>
                          <a:spcPts val="0"/>
                        </a:spcBef>
                        <a:spcAft>
                          <a:spcPts val="0"/>
                        </a:spcAft>
                      </a:pPr>
                      <a:r>
                        <a:rPr lang="en-US" sz="1500" b="1" dirty="0">
                          <a:solidFill>
                            <a:srgbClr val="000000"/>
                          </a:solidFill>
                          <a:latin typeface="Calibri"/>
                          <a:ea typeface="Times New Roman"/>
                          <a:cs typeface="Times New Roman"/>
                        </a:rPr>
                        <a:t>Prevalence</a:t>
                      </a:r>
                      <a:endParaRPr lang="en-US" sz="1500" dirty="0">
                        <a:latin typeface="Calibri"/>
                        <a:ea typeface="Calibri"/>
                        <a:cs typeface="Times New Roman"/>
                      </a:endParaRPr>
                    </a:p>
                  </a:txBody>
                  <a:tcPr marL="22941" marR="22941" marT="0" marB="0" anchor="b">
                    <a:lnL>
                      <a:noFill/>
                    </a:lnL>
                    <a:lnR>
                      <a:noFill/>
                    </a:lnR>
                    <a:lnT>
                      <a:noFill/>
                    </a:lnT>
                    <a:lnB>
                      <a:noFill/>
                    </a:lnB>
                    <a:solidFill>
                      <a:srgbClr val="FFFFFF"/>
                    </a:solidFill>
                  </a:tcPr>
                </a:tc>
                <a:tc rowSpan="3">
                  <a:txBody>
                    <a:bodyPr/>
                    <a:lstStyle/>
                    <a:p>
                      <a:pPr marL="0" marR="0" algn="ctr">
                        <a:lnSpc>
                          <a:spcPct val="115000"/>
                        </a:lnSpc>
                        <a:spcBef>
                          <a:spcPts val="0"/>
                        </a:spcBef>
                        <a:spcAft>
                          <a:spcPts val="0"/>
                        </a:spcAft>
                      </a:pPr>
                      <a:r>
                        <a:rPr lang="en-US" sz="1500" b="1" dirty="0" smtClean="0">
                          <a:solidFill>
                            <a:srgbClr val="000000"/>
                          </a:solidFill>
                          <a:latin typeface="Calibri"/>
                          <a:ea typeface="Times New Roman"/>
                          <a:cs typeface="Times New Roman"/>
                        </a:rPr>
                        <a:t>Coefficients</a:t>
                      </a:r>
                      <a:endParaRPr lang="en-US" sz="1500" dirty="0">
                        <a:latin typeface="Calibri"/>
                        <a:ea typeface="Calibri"/>
                        <a:cs typeface="Times New Roman"/>
                      </a:endParaRPr>
                    </a:p>
                  </a:txBody>
                  <a:tcPr marL="22941" marR="22941" marT="0" marB="0" anchor="b">
                    <a:lnL>
                      <a:noFill/>
                    </a:lnL>
                    <a:lnR>
                      <a:noFill/>
                    </a:lnR>
                    <a:lnT>
                      <a:noFill/>
                    </a:lnT>
                    <a:lnB>
                      <a:noFill/>
                    </a:lnB>
                    <a:solidFill>
                      <a:srgbClr val="FFFFFF"/>
                    </a:solidFill>
                  </a:tcPr>
                </a:tc>
                <a:tc rowSpan="3">
                  <a:txBody>
                    <a:bodyPr/>
                    <a:lstStyle/>
                    <a:p>
                      <a:pPr marL="0" marR="0" algn="ctr">
                        <a:lnSpc>
                          <a:spcPct val="115000"/>
                        </a:lnSpc>
                        <a:spcBef>
                          <a:spcPts val="0"/>
                        </a:spcBef>
                        <a:spcAft>
                          <a:spcPts val="0"/>
                        </a:spcAft>
                      </a:pPr>
                      <a:r>
                        <a:rPr lang="en-US" sz="1500" b="1" dirty="0">
                          <a:solidFill>
                            <a:srgbClr val="000000"/>
                          </a:solidFill>
                          <a:latin typeface="Calibri"/>
                          <a:ea typeface="Times New Roman"/>
                          <a:cs typeface="Times New Roman"/>
                        </a:rPr>
                        <a:t>Effect of Change in Beta</a:t>
                      </a:r>
                      <a:endParaRPr lang="en-US" sz="1500" dirty="0">
                        <a:latin typeface="Calibri"/>
                        <a:ea typeface="Calibri"/>
                        <a:cs typeface="Times New Roman"/>
                      </a:endParaRPr>
                    </a:p>
                  </a:txBody>
                  <a:tcPr marL="22941" marR="22941"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rowSpan="3">
                  <a:txBody>
                    <a:bodyPr/>
                    <a:lstStyle/>
                    <a:p>
                      <a:pPr marL="0" marR="0" algn="ctr">
                        <a:lnSpc>
                          <a:spcPct val="115000"/>
                        </a:lnSpc>
                        <a:spcBef>
                          <a:spcPts val="0"/>
                        </a:spcBef>
                        <a:spcAft>
                          <a:spcPts val="0"/>
                        </a:spcAft>
                      </a:pPr>
                      <a:r>
                        <a:rPr lang="en-US" sz="1500" b="1" dirty="0">
                          <a:solidFill>
                            <a:srgbClr val="000000"/>
                          </a:solidFill>
                          <a:latin typeface="Calibri"/>
                          <a:ea typeface="Times New Roman"/>
                          <a:cs typeface="Times New Roman"/>
                        </a:rPr>
                        <a:t>Effect of Change in X</a:t>
                      </a:r>
                      <a:endParaRPr lang="en-US" sz="1500" dirty="0">
                        <a:latin typeface="Calibri"/>
                        <a:ea typeface="Calibri"/>
                        <a:cs typeface="Times New Roman"/>
                      </a:endParaRPr>
                    </a:p>
                  </a:txBody>
                  <a:tcPr marL="22941" marR="22941"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500">
                          <a:solidFill>
                            <a:srgbClr val="000000"/>
                          </a:solidFill>
                          <a:latin typeface="Calibri"/>
                          <a:ea typeface="Times New Roman"/>
                          <a:cs typeface="Times New Roman"/>
                        </a:rPr>
                        <a:t> </a:t>
                      </a:r>
                      <a:endParaRPr lang="en-US" sz="1500">
                        <a:latin typeface="Calibri"/>
                        <a:ea typeface="Calibri"/>
                        <a:cs typeface="Times New Roman"/>
                      </a:endParaRPr>
                    </a:p>
                  </a:txBody>
                  <a:tcPr marL="22941" marR="22941"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r>
              <a:tr h="314067">
                <a:tc>
                  <a:txBody>
                    <a:bodyPr/>
                    <a:lstStyle/>
                    <a:p>
                      <a:pPr marL="0" marR="0" algn="r">
                        <a:lnSpc>
                          <a:spcPct val="115000"/>
                        </a:lnSpc>
                        <a:spcBef>
                          <a:spcPts val="0"/>
                        </a:spcBef>
                        <a:spcAft>
                          <a:spcPts val="0"/>
                        </a:spcAft>
                      </a:pPr>
                      <a:r>
                        <a:rPr lang="en-US" sz="1800" dirty="0">
                          <a:solidFill>
                            <a:srgbClr val="000000"/>
                          </a:solidFill>
                          <a:latin typeface="Calibri"/>
                          <a:ea typeface="Times New Roman"/>
                          <a:cs typeface="Times New Roman"/>
                        </a:rPr>
                        <a:t> </a:t>
                      </a:r>
                      <a:endParaRPr lang="en-US" sz="1800" dirty="0">
                        <a:latin typeface="Calibri"/>
                        <a:ea typeface="Calibri"/>
                        <a:cs typeface="Times New Roman"/>
                      </a:endParaRPr>
                    </a:p>
                  </a:txBody>
                  <a:tcPr marL="22941" marR="22941" marT="0" marB="0" anchor="b">
                    <a:lnL>
                      <a:noFill/>
                    </a:lnL>
                    <a:lnR>
                      <a:noFill/>
                    </a:lnR>
                    <a:lnT>
                      <a:noFill/>
                    </a:lnT>
                    <a:lnB>
                      <a:noFill/>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3">
                  <a:txBody>
                    <a:bodyPr/>
                    <a:lstStyle/>
                    <a:p>
                      <a:pPr marL="0" marR="0" algn="ctr" defTabSz="914400" rtl="0" eaLnBrk="1" latinLnBrk="0" hangingPunct="1">
                        <a:lnSpc>
                          <a:spcPct val="115000"/>
                        </a:lnSpc>
                        <a:spcBef>
                          <a:spcPts val="0"/>
                        </a:spcBef>
                        <a:spcAft>
                          <a:spcPts val="0"/>
                        </a:spcAft>
                      </a:pPr>
                      <a:r>
                        <a:rPr lang="en-US" sz="1500" b="1" kern="1200" dirty="0">
                          <a:solidFill>
                            <a:srgbClr val="000000"/>
                          </a:solidFill>
                          <a:latin typeface="Calibri"/>
                          <a:ea typeface="Times New Roman"/>
                          <a:cs typeface="Times New Roman"/>
                        </a:rPr>
                        <a:t>Net Effect</a:t>
                      </a: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r>
              <a:tr h="314067">
                <a:tc>
                  <a:txBody>
                    <a:bodyPr/>
                    <a:lstStyle/>
                    <a:p>
                      <a:pPr marL="0" marR="0" algn="r">
                        <a:lnSpc>
                          <a:spcPct val="115000"/>
                        </a:lnSpc>
                        <a:spcBef>
                          <a:spcPts val="0"/>
                        </a:spcBef>
                        <a:spcAft>
                          <a:spcPts val="0"/>
                        </a:spcAft>
                      </a:pPr>
                      <a:r>
                        <a:rPr lang="en-US" sz="1800" dirty="0">
                          <a:solidFill>
                            <a:srgbClr val="000000"/>
                          </a:solidFill>
                          <a:latin typeface="Calibri"/>
                          <a:ea typeface="Times New Roman"/>
                          <a:cs typeface="Times New Roman"/>
                        </a:rPr>
                        <a:t> </a:t>
                      </a:r>
                      <a:endParaRPr lang="en-US" sz="1800" dirty="0">
                        <a:latin typeface="Calibri"/>
                        <a:ea typeface="Calibri"/>
                        <a:cs typeface="Times New Roman"/>
                      </a:endParaRPr>
                    </a:p>
                  </a:txBody>
                  <a:tcPr marL="22941" marR="22941" marT="0" marB="0" anchor="b">
                    <a:lnL>
                      <a:noFill/>
                    </a:lnL>
                    <a:lnR>
                      <a:noFill/>
                    </a:lnR>
                    <a:lnT>
                      <a:noFill/>
                    </a:lnT>
                    <a:lnB>
                      <a:noFill/>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14067">
                <a:tc>
                  <a:txBody>
                    <a:bodyPr/>
                    <a:lstStyle/>
                    <a:p>
                      <a:pPr marL="0" marR="0" algn="r">
                        <a:lnSpc>
                          <a:spcPct val="115000"/>
                        </a:lnSpc>
                        <a:spcBef>
                          <a:spcPts val="0"/>
                        </a:spcBef>
                        <a:spcAft>
                          <a:spcPts val="0"/>
                        </a:spcAft>
                      </a:pPr>
                      <a:r>
                        <a:rPr lang="en-US" sz="1800" dirty="0">
                          <a:solidFill>
                            <a:srgbClr val="000000"/>
                          </a:solidFill>
                          <a:latin typeface="Calibri"/>
                          <a:ea typeface="Times New Roman"/>
                          <a:cs typeface="Times New Roman"/>
                        </a:rPr>
                        <a:t> </a:t>
                      </a:r>
                      <a:endParaRPr lang="en-US" sz="1800" dirty="0">
                        <a:latin typeface="Calibri"/>
                        <a:ea typeface="Calibri"/>
                        <a:cs typeface="Times New Roman"/>
                      </a:endParaRP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500" b="1" dirty="0">
                          <a:solidFill>
                            <a:srgbClr val="000000"/>
                          </a:solidFill>
                          <a:latin typeface="Calibri"/>
                          <a:ea typeface="Times New Roman"/>
                          <a:cs typeface="Times New Roman"/>
                        </a:rPr>
                        <a:t>91-94</a:t>
                      </a:r>
                      <a:endParaRPr lang="en-US" sz="1500" dirty="0">
                        <a:latin typeface="Calibri"/>
                        <a:ea typeface="Calibri"/>
                        <a:cs typeface="Times New Roman"/>
                      </a:endParaRP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500" b="1" dirty="0">
                          <a:solidFill>
                            <a:srgbClr val="000000"/>
                          </a:solidFill>
                          <a:latin typeface="Calibri"/>
                          <a:ea typeface="Times New Roman"/>
                          <a:cs typeface="Times New Roman"/>
                        </a:rPr>
                        <a:t>91-94</a:t>
                      </a:r>
                      <a:endParaRPr lang="en-US" sz="1500" dirty="0">
                        <a:latin typeface="Calibri"/>
                        <a:ea typeface="Calibri"/>
                        <a:cs typeface="Times New Roman"/>
                      </a:endParaRP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500" b="1" dirty="0">
                          <a:solidFill>
                            <a:srgbClr val="000000"/>
                          </a:solidFill>
                          <a:latin typeface="Calibri"/>
                          <a:ea typeface="Times New Roman"/>
                          <a:cs typeface="Times New Roman"/>
                        </a:rPr>
                        <a:t>06-09</a:t>
                      </a:r>
                      <a:endParaRPr lang="en-US" sz="1500" dirty="0">
                        <a:latin typeface="Calibri"/>
                        <a:ea typeface="Calibri"/>
                        <a:cs typeface="Times New Roman"/>
                      </a:endParaRP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500" b="1" dirty="0">
                          <a:solidFill>
                            <a:srgbClr val="000000"/>
                          </a:solidFill>
                          <a:latin typeface="Calibri"/>
                          <a:ea typeface="Times New Roman"/>
                          <a:cs typeface="Times New Roman"/>
                        </a:rPr>
                        <a:t>06-09</a:t>
                      </a:r>
                      <a:endParaRPr lang="en-US" sz="1500" dirty="0">
                        <a:latin typeface="Calibri"/>
                        <a:ea typeface="Calibri"/>
                        <a:cs typeface="Times New Roman"/>
                      </a:endParaRP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500" b="1" dirty="0">
                          <a:solidFill>
                            <a:srgbClr val="000000"/>
                          </a:solidFill>
                          <a:latin typeface="Calibri"/>
                          <a:ea typeface="Times New Roman"/>
                          <a:cs typeface="Times New Roman"/>
                        </a:rPr>
                        <a:t>X*DBETA</a:t>
                      </a:r>
                      <a:endParaRPr lang="en-US" sz="1500" dirty="0">
                        <a:latin typeface="Calibri"/>
                        <a:ea typeface="Calibri"/>
                        <a:cs typeface="Times New Roman"/>
                      </a:endParaRP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500" b="1" dirty="0" smtClean="0">
                          <a:solidFill>
                            <a:srgbClr val="000000"/>
                          </a:solidFill>
                          <a:latin typeface="Calibri"/>
                          <a:ea typeface="Times New Roman"/>
                          <a:cs typeface="Times New Roman"/>
                        </a:rPr>
                        <a:t>BETA</a:t>
                      </a:r>
                    </a:p>
                    <a:p>
                      <a:pPr marL="0" marR="0" algn="ctr">
                        <a:lnSpc>
                          <a:spcPct val="115000"/>
                        </a:lnSpc>
                        <a:spcBef>
                          <a:spcPts val="0"/>
                        </a:spcBef>
                        <a:spcAft>
                          <a:spcPts val="0"/>
                        </a:spcAft>
                      </a:pPr>
                      <a:r>
                        <a:rPr lang="en-US" sz="1500" b="1" dirty="0" smtClean="0">
                          <a:solidFill>
                            <a:srgbClr val="000000"/>
                          </a:solidFill>
                          <a:latin typeface="Calibri"/>
                          <a:ea typeface="Times New Roman"/>
                          <a:cs typeface="Times New Roman"/>
                        </a:rPr>
                        <a:t>*</a:t>
                      </a:r>
                      <a:r>
                        <a:rPr lang="en-US" sz="1500" b="1" dirty="0">
                          <a:solidFill>
                            <a:srgbClr val="000000"/>
                          </a:solidFill>
                          <a:latin typeface="Calibri"/>
                          <a:ea typeface="Times New Roman"/>
                          <a:cs typeface="Times New Roman"/>
                        </a:rPr>
                        <a:t>DX</a:t>
                      </a:r>
                      <a:endParaRPr lang="en-US" sz="1500" dirty="0">
                        <a:latin typeface="Calibri"/>
                        <a:ea typeface="Calibri"/>
                        <a:cs typeface="Times New Roman"/>
                      </a:endParaRP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vMerge="1">
                  <a:txBody>
                    <a:bodyPr/>
                    <a:lstStyle/>
                    <a:p>
                      <a:endParaRPr lang="en-US"/>
                    </a:p>
                  </a:txBody>
                  <a:tcPr/>
                </a:tc>
              </a:tr>
              <a:tr h="558342">
                <a:tc>
                  <a:txBody>
                    <a:bodyPr/>
                    <a:lstStyle/>
                    <a:p>
                      <a:pPr marL="0" marR="0" algn="ctr">
                        <a:lnSpc>
                          <a:spcPct val="115000"/>
                        </a:lnSpc>
                        <a:spcBef>
                          <a:spcPts val="0"/>
                        </a:spcBef>
                        <a:spcAft>
                          <a:spcPts val="0"/>
                        </a:spcAft>
                      </a:pPr>
                      <a:endParaRPr lang="en-US" sz="1600" dirty="0">
                        <a:latin typeface="+mj-lt"/>
                        <a:ea typeface="Calibri"/>
                        <a:cs typeface="Times New Roman"/>
                      </a:endParaRPr>
                    </a:p>
                    <a:p>
                      <a:pPr marL="0" marR="0" algn="l">
                        <a:lnSpc>
                          <a:spcPct val="115000"/>
                        </a:lnSpc>
                        <a:spcBef>
                          <a:spcPts val="0"/>
                        </a:spcBef>
                        <a:spcAft>
                          <a:spcPts val="0"/>
                        </a:spcAft>
                      </a:pPr>
                      <a:r>
                        <a:rPr lang="en-US" sz="1600" b="1" dirty="0" smtClean="0">
                          <a:solidFill>
                            <a:srgbClr val="00B050"/>
                          </a:solidFill>
                          <a:latin typeface="+mj-lt"/>
                          <a:ea typeface="Times New Roman"/>
                          <a:cs typeface="Times New Roman"/>
                        </a:rPr>
                        <a:t>TOTAL </a:t>
                      </a:r>
                      <a:endParaRPr lang="en-US" sz="1600" dirty="0">
                        <a:latin typeface="+mj-lt"/>
                        <a:ea typeface="Calibri"/>
                        <a:cs typeface="Times New Roman"/>
                      </a:endParaRPr>
                    </a:p>
                  </a:txBody>
                  <a:tcPr marL="22941" marR="22941" marT="0" marB="0">
                    <a:lnL>
                      <a:noFill/>
                    </a:lnL>
                    <a:lnR>
                      <a:noFill/>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b="1" dirty="0">
                          <a:solidFill>
                            <a:srgbClr val="00B050"/>
                          </a:solidFill>
                          <a:latin typeface="+mj-lt"/>
                          <a:ea typeface="Times New Roman"/>
                          <a:cs typeface="Times New Roman"/>
                        </a:rPr>
                        <a:t> </a:t>
                      </a:r>
                      <a:endParaRPr lang="en-US" sz="1600" dirty="0">
                        <a:latin typeface="+mj-lt"/>
                        <a:ea typeface="Calibri"/>
                        <a:cs typeface="Times New Roman"/>
                      </a:endParaRPr>
                    </a:p>
                  </a:txBody>
                  <a:tcPr marL="22941" marR="22941" marT="0" marB="0" anchor="b">
                    <a:lnL>
                      <a:noFill/>
                    </a:lnL>
                    <a:lnR>
                      <a:noFill/>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b="1" dirty="0">
                          <a:solidFill>
                            <a:srgbClr val="00B050"/>
                          </a:solidFill>
                          <a:latin typeface="+mj-lt"/>
                          <a:ea typeface="Times New Roman"/>
                          <a:cs typeface="Times New Roman"/>
                        </a:rPr>
                        <a:t> </a:t>
                      </a:r>
                      <a:endParaRPr lang="en-US" sz="1600" dirty="0">
                        <a:latin typeface="+mj-lt"/>
                        <a:ea typeface="Calibri"/>
                        <a:cs typeface="Times New Roman"/>
                      </a:endParaRPr>
                    </a:p>
                  </a:txBody>
                  <a:tcPr marL="22941" marR="22941" marT="0" marB="0" anchor="b">
                    <a:lnL>
                      <a:noFill/>
                    </a:lnL>
                    <a:lnR>
                      <a:noFill/>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b="1" dirty="0">
                          <a:solidFill>
                            <a:srgbClr val="00B050"/>
                          </a:solidFill>
                          <a:latin typeface="+mj-lt"/>
                          <a:ea typeface="Times New Roman"/>
                          <a:cs typeface="Times New Roman"/>
                        </a:rPr>
                        <a:t> </a:t>
                      </a:r>
                      <a:endParaRPr lang="en-US" sz="1600" dirty="0">
                        <a:latin typeface="+mj-lt"/>
                        <a:ea typeface="Calibri"/>
                        <a:cs typeface="Times New Roman"/>
                      </a:endParaRPr>
                    </a:p>
                  </a:txBody>
                  <a:tcPr marL="22941" marR="22941" marT="0" marB="0" anchor="b">
                    <a:lnL>
                      <a:noFill/>
                    </a:lnL>
                    <a:lnR>
                      <a:noFill/>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b="1" dirty="0">
                          <a:solidFill>
                            <a:srgbClr val="00B050"/>
                          </a:solidFill>
                          <a:latin typeface="+mj-lt"/>
                          <a:ea typeface="Times New Roman"/>
                          <a:cs typeface="Times New Roman"/>
                        </a:rPr>
                        <a:t> </a:t>
                      </a:r>
                      <a:endParaRPr lang="en-US" sz="1600" dirty="0">
                        <a:latin typeface="+mj-lt"/>
                        <a:ea typeface="Calibri"/>
                        <a:cs typeface="Times New Roman"/>
                      </a:endParaRPr>
                    </a:p>
                  </a:txBody>
                  <a:tcPr marL="22941" marR="22941" marT="0" marB="0" anchor="b">
                    <a:lnL>
                      <a:noFill/>
                    </a:lnL>
                    <a:lnR>
                      <a:noFill/>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b="1" dirty="0">
                          <a:solidFill>
                            <a:srgbClr val="00B050"/>
                          </a:solidFill>
                          <a:latin typeface="+mj-lt"/>
                          <a:ea typeface="Times New Roman"/>
                          <a:cs typeface="Times New Roman"/>
                        </a:rPr>
                        <a:t>-5.6%</a:t>
                      </a:r>
                      <a:endParaRPr lang="en-US" sz="1600" dirty="0">
                        <a:latin typeface="+mj-lt"/>
                        <a:ea typeface="Calibri"/>
                        <a:cs typeface="Times New Roman"/>
                      </a:endParaRPr>
                    </a:p>
                  </a:txBody>
                  <a:tcPr marL="22941" marR="22941" marT="0" marB="0" anchor="b">
                    <a:lnL>
                      <a:noFill/>
                    </a:lnL>
                    <a:lnR>
                      <a:noFill/>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b="1" dirty="0">
                          <a:solidFill>
                            <a:srgbClr val="00B050"/>
                          </a:solidFill>
                          <a:latin typeface="+mj-lt"/>
                          <a:ea typeface="Times New Roman"/>
                          <a:cs typeface="Times New Roman"/>
                        </a:rPr>
                        <a:t>-1.8%</a:t>
                      </a:r>
                      <a:endParaRPr lang="en-US" sz="1600" dirty="0">
                        <a:latin typeface="+mj-lt"/>
                        <a:ea typeface="Calibri"/>
                        <a:cs typeface="Times New Roman"/>
                      </a:endParaRPr>
                    </a:p>
                  </a:txBody>
                  <a:tcPr marL="22941" marR="22941" marT="0" marB="0" anchor="b">
                    <a:lnL>
                      <a:noFill/>
                    </a:lnL>
                    <a:lnR>
                      <a:noFill/>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b="1" dirty="0">
                          <a:solidFill>
                            <a:srgbClr val="00B050"/>
                          </a:solidFill>
                          <a:latin typeface="+mj-lt"/>
                          <a:ea typeface="Times New Roman"/>
                          <a:cs typeface="Times New Roman"/>
                        </a:rPr>
                        <a:t>-7.4%</a:t>
                      </a:r>
                      <a:endParaRPr lang="en-US" sz="1600" dirty="0">
                        <a:latin typeface="+mj-lt"/>
                        <a:ea typeface="Calibri"/>
                        <a:cs typeface="Times New Roman"/>
                      </a:endParaRPr>
                    </a:p>
                  </a:txBody>
                  <a:tcPr marL="22941" marR="22941" marT="0" marB="0" anchor="b">
                    <a:lnL>
                      <a:noFill/>
                    </a:lnL>
                    <a:lnR>
                      <a:noFill/>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r>
              <a:tr h="313503">
                <a:tc>
                  <a:txBody>
                    <a:bodyPr/>
                    <a:lstStyle/>
                    <a:p>
                      <a:pPr marL="0" marR="0" algn="l">
                        <a:lnSpc>
                          <a:spcPct val="115000"/>
                        </a:lnSpc>
                        <a:spcBef>
                          <a:spcPts val="0"/>
                        </a:spcBef>
                        <a:spcAft>
                          <a:spcPts val="0"/>
                        </a:spcAft>
                      </a:pPr>
                      <a:endParaRPr lang="en-US" sz="1400" b="1" dirty="0" smtClean="0">
                        <a:solidFill>
                          <a:srgbClr val="FF0000"/>
                        </a:solidFill>
                        <a:latin typeface="Calibri(Body)"/>
                        <a:ea typeface="Times New Roman"/>
                        <a:cs typeface="Times New Roman"/>
                      </a:endParaRPr>
                    </a:p>
                    <a:p>
                      <a:pPr marL="0" marR="0" algn="l">
                        <a:lnSpc>
                          <a:spcPct val="115000"/>
                        </a:lnSpc>
                        <a:spcBef>
                          <a:spcPts val="0"/>
                        </a:spcBef>
                        <a:spcAft>
                          <a:spcPts val="0"/>
                        </a:spcAft>
                      </a:pPr>
                      <a:r>
                        <a:rPr lang="en-US" sz="1400" b="1" dirty="0" smtClean="0">
                          <a:solidFill>
                            <a:srgbClr val="FF0000"/>
                          </a:solidFill>
                          <a:latin typeface="Calibri(Body)"/>
                          <a:ea typeface="Times New Roman"/>
                          <a:cs typeface="Times New Roman"/>
                        </a:rPr>
                        <a:t>CENTRAL NERVOUS SYSTEM</a:t>
                      </a:r>
                      <a:endParaRPr lang="en-US" sz="1400" dirty="0">
                        <a:latin typeface="Calibri(Body)"/>
                        <a:ea typeface="Calibri"/>
                        <a:cs typeface="Times New Roman"/>
                      </a:endParaRPr>
                    </a:p>
                  </a:txBody>
                  <a:tcPr marL="22941" marR="22941" marT="0" marB="0">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400" b="1" dirty="0">
                          <a:solidFill>
                            <a:srgbClr val="000000"/>
                          </a:solidFill>
                          <a:latin typeface="Calibri(Body)"/>
                          <a:ea typeface="Times New Roman"/>
                          <a:cs typeface="Times New Roman"/>
                        </a:rPr>
                        <a:t> </a:t>
                      </a:r>
                      <a:endParaRPr lang="en-US" sz="1400" dirty="0">
                        <a:latin typeface="Calibri(Body)"/>
                        <a:ea typeface="Calibri"/>
                        <a:cs typeface="Times New Roman"/>
                      </a:endParaRPr>
                    </a:p>
                  </a:txBody>
                  <a:tcPr marL="22941" marR="22941"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400" b="1">
                          <a:solidFill>
                            <a:srgbClr val="000000"/>
                          </a:solidFill>
                          <a:latin typeface="Calibri(Body)"/>
                          <a:ea typeface="Times New Roman"/>
                          <a:cs typeface="Times New Roman"/>
                        </a:rPr>
                        <a:t> </a:t>
                      </a:r>
                      <a:endParaRPr lang="en-US" sz="1400">
                        <a:latin typeface="Calibri(Body)"/>
                        <a:ea typeface="Calibri"/>
                        <a:cs typeface="Times New Roman"/>
                      </a:endParaRPr>
                    </a:p>
                  </a:txBody>
                  <a:tcPr marL="22941" marR="22941"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400" b="1">
                          <a:solidFill>
                            <a:srgbClr val="000000"/>
                          </a:solidFill>
                          <a:latin typeface="Calibri(Body)"/>
                          <a:ea typeface="Times New Roman"/>
                          <a:cs typeface="Times New Roman"/>
                        </a:rPr>
                        <a:t> </a:t>
                      </a:r>
                      <a:endParaRPr lang="en-US" sz="1400">
                        <a:latin typeface="Calibri(Body)"/>
                        <a:ea typeface="Calibri"/>
                        <a:cs typeface="Times New Roman"/>
                      </a:endParaRPr>
                    </a:p>
                  </a:txBody>
                  <a:tcPr marL="22941" marR="22941"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400" b="1">
                          <a:solidFill>
                            <a:srgbClr val="000000"/>
                          </a:solidFill>
                          <a:latin typeface="Calibri(Body)"/>
                          <a:ea typeface="Times New Roman"/>
                          <a:cs typeface="Times New Roman"/>
                        </a:rPr>
                        <a:t> </a:t>
                      </a:r>
                      <a:endParaRPr lang="en-US" sz="1400">
                        <a:latin typeface="Calibri(Body)"/>
                        <a:ea typeface="Calibri"/>
                        <a:cs typeface="Times New Roman"/>
                      </a:endParaRPr>
                    </a:p>
                  </a:txBody>
                  <a:tcPr marL="22941" marR="22941"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400" b="1" dirty="0">
                          <a:solidFill>
                            <a:srgbClr val="FF0000"/>
                          </a:solidFill>
                          <a:latin typeface="Calibri(Body)"/>
                          <a:ea typeface="Times New Roman"/>
                          <a:cs typeface="Times New Roman"/>
                        </a:rPr>
                        <a:t>0.3%</a:t>
                      </a:r>
                      <a:endParaRPr lang="en-US" sz="1400" dirty="0">
                        <a:latin typeface="Calibri(Body)"/>
                        <a:ea typeface="Calibri"/>
                        <a:cs typeface="Times New Roman"/>
                      </a:endParaRPr>
                    </a:p>
                  </a:txBody>
                  <a:tcPr marL="22941" marR="22941"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400" b="1" dirty="0">
                          <a:solidFill>
                            <a:srgbClr val="FF0000"/>
                          </a:solidFill>
                          <a:latin typeface="Calibri(Body)"/>
                          <a:ea typeface="Times New Roman"/>
                          <a:cs typeface="Times New Roman"/>
                        </a:rPr>
                        <a:t>0.2%</a:t>
                      </a:r>
                      <a:endParaRPr lang="en-US" sz="1400" dirty="0">
                        <a:latin typeface="Calibri(Body)"/>
                        <a:ea typeface="Calibri"/>
                        <a:cs typeface="Times New Roman"/>
                      </a:endParaRPr>
                    </a:p>
                  </a:txBody>
                  <a:tcPr marL="22941" marR="22941"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400" b="1" dirty="0">
                          <a:solidFill>
                            <a:srgbClr val="FF0000"/>
                          </a:solidFill>
                          <a:latin typeface="Calibri(Body)"/>
                          <a:ea typeface="Times New Roman"/>
                          <a:cs typeface="Times New Roman"/>
                        </a:rPr>
                        <a:t>0.5%</a:t>
                      </a:r>
                      <a:endParaRPr lang="en-US" sz="1400" dirty="0">
                        <a:latin typeface="Calibri(Body)"/>
                        <a:ea typeface="Calibri"/>
                        <a:cs typeface="Times New Roman"/>
                      </a:endParaRPr>
                    </a:p>
                  </a:txBody>
                  <a:tcPr marL="22941" marR="22941"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r>
              <a:tr h="258504">
                <a:tc>
                  <a:txBody>
                    <a:bodyPr/>
                    <a:lstStyle/>
                    <a:p>
                      <a:pPr marL="0" marR="0" algn="l">
                        <a:lnSpc>
                          <a:spcPct val="115000"/>
                        </a:lnSpc>
                        <a:spcBef>
                          <a:spcPts val="0"/>
                        </a:spcBef>
                        <a:spcAft>
                          <a:spcPts val="0"/>
                        </a:spcAft>
                      </a:pPr>
                      <a:r>
                        <a:rPr lang="en-US" sz="1400" dirty="0" smtClean="0">
                          <a:solidFill>
                            <a:srgbClr val="000000"/>
                          </a:solidFill>
                          <a:latin typeface="Calibri(Body)"/>
                          <a:ea typeface="Times New Roman"/>
                          <a:cs typeface="Times New Roman"/>
                        </a:rPr>
                        <a:t>ALZHEIMER’S</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4.7%</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0.25</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a:solidFill>
                            <a:srgbClr val="000000"/>
                          </a:solidFill>
                          <a:latin typeface="Calibri(Body)"/>
                          <a:ea typeface="Times New Roman"/>
                          <a:cs typeface="Times New Roman"/>
                        </a:rPr>
                        <a:t>5.8%</a:t>
                      </a: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a:solidFill>
                            <a:srgbClr val="000000"/>
                          </a:solidFill>
                          <a:latin typeface="Calibri(Body)"/>
                          <a:ea typeface="Times New Roman"/>
                          <a:cs typeface="Times New Roman"/>
                        </a:rPr>
                        <a:t>0.28</a:t>
                      </a: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a:solidFill>
                            <a:srgbClr val="000000"/>
                          </a:solidFill>
                          <a:latin typeface="Calibri(Body)"/>
                          <a:ea typeface="Times New Roman"/>
                          <a:cs typeface="Times New Roman"/>
                        </a:rPr>
                        <a:t>0.1%</a:t>
                      </a: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0.2%</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a:solidFill>
                            <a:srgbClr val="4A452A"/>
                          </a:solidFill>
                          <a:latin typeface="Calibri(Body)"/>
                          <a:ea typeface="Times New Roman"/>
                          <a:cs typeface="Times New Roman"/>
                        </a:rPr>
                        <a:t>0.4%</a:t>
                      </a: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r>
              <a:tr h="258504">
                <a:tc>
                  <a:txBody>
                    <a:bodyPr/>
                    <a:lstStyle/>
                    <a:p>
                      <a:pPr marL="0" marR="0" algn="l">
                        <a:lnSpc>
                          <a:spcPct val="115000"/>
                        </a:lnSpc>
                        <a:spcBef>
                          <a:spcPts val="0"/>
                        </a:spcBef>
                        <a:spcAft>
                          <a:spcPts val="0"/>
                        </a:spcAft>
                      </a:pPr>
                      <a:r>
                        <a:rPr lang="en-US" sz="1400" dirty="0" smtClean="0">
                          <a:solidFill>
                            <a:srgbClr val="000000"/>
                          </a:solidFill>
                          <a:latin typeface="Calibri(Body)"/>
                          <a:ea typeface="Times New Roman"/>
                          <a:cs typeface="Times New Roman"/>
                        </a:rPr>
                        <a:t>PARKINSON’S</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1.8%</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0.18</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a:solidFill>
                            <a:srgbClr val="000000"/>
                          </a:solidFill>
                          <a:latin typeface="Calibri(Body)"/>
                          <a:ea typeface="Times New Roman"/>
                          <a:cs typeface="Times New Roman"/>
                        </a:rPr>
                        <a:t>1.6%</a:t>
                      </a: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a:solidFill>
                            <a:srgbClr val="000000"/>
                          </a:solidFill>
                          <a:latin typeface="Calibri(Body)"/>
                          <a:ea typeface="Times New Roman"/>
                          <a:cs typeface="Times New Roman"/>
                        </a:rPr>
                        <a:t>0.24</a:t>
                      </a: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a:solidFill>
                            <a:srgbClr val="000000"/>
                          </a:solidFill>
                          <a:latin typeface="Calibri(Body)"/>
                          <a:ea typeface="Times New Roman"/>
                          <a:cs typeface="Times New Roman"/>
                        </a:rPr>
                        <a:t>0.1%</a:t>
                      </a: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0.0%</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a:solidFill>
                            <a:srgbClr val="4A452A"/>
                          </a:solidFill>
                          <a:latin typeface="Calibri(Body)"/>
                          <a:ea typeface="Times New Roman"/>
                          <a:cs typeface="Times New Roman"/>
                        </a:rPr>
                        <a:t>0.1%</a:t>
                      </a: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r>
              <a:tr h="488549">
                <a:tc>
                  <a:txBody>
                    <a:bodyPr/>
                    <a:lstStyle/>
                    <a:p>
                      <a:pPr marL="0" marR="0" algn="l">
                        <a:lnSpc>
                          <a:spcPct val="115000"/>
                        </a:lnSpc>
                        <a:spcBef>
                          <a:spcPts val="0"/>
                        </a:spcBef>
                        <a:spcAft>
                          <a:spcPts val="0"/>
                        </a:spcAft>
                      </a:pPr>
                      <a:endParaRPr lang="en-US" sz="1400" b="1" dirty="0" smtClean="0">
                        <a:solidFill>
                          <a:srgbClr val="00B050"/>
                        </a:solidFill>
                        <a:latin typeface="Calibri(Body)"/>
                        <a:ea typeface="Times New Roman"/>
                        <a:cs typeface="Times New Roman"/>
                      </a:endParaRPr>
                    </a:p>
                    <a:p>
                      <a:pPr marL="0" marR="0" algn="l">
                        <a:lnSpc>
                          <a:spcPct val="115000"/>
                        </a:lnSpc>
                        <a:spcBef>
                          <a:spcPts val="0"/>
                        </a:spcBef>
                        <a:spcAft>
                          <a:spcPts val="0"/>
                        </a:spcAft>
                      </a:pPr>
                      <a:r>
                        <a:rPr lang="en-US" sz="1400" b="1" dirty="0" smtClean="0">
                          <a:solidFill>
                            <a:srgbClr val="00B050"/>
                          </a:solidFill>
                          <a:latin typeface="Calibri(Body)"/>
                          <a:ea typeface="Times New Roman"/>
                          <a:cs typeface="Times New Roman"/>
                        </a:rPr>
                        <a:t>CARDIOVASCULAR DISEASE</a:t>
                      </a:r>
                      <a:endParaRPr lang="en-US" sz="1400" dirty="0">
                        <a:latin typeface="Calibri(Body)"/>
                        <a:ea typeface="Calibri"/>
                        <a:cs typeface="Times New Roman"/>
                      </a:endParaRPr>
                    </a:p>
                  </a:txBody>
                  <a:tcPr marL="22941" marR="22941"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B050"/>
                          </a:solidFill>
                          <a:latin typeface="Calibri(Body)"/>
                          <a:ea typeface="Times New Roman"/>
                          <a:cs typeface="Times New Roman"/>
                        </a:rPr>
                        <a:t> </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B050"/>
                          </a:solidFill>
                          <a:latin typeface="Calibri(Body)"/>
                          <a:ea typeface="Times New Roman"/>
                          <a:cs typeface="Times New Roman"/>
                        </a:rPr>
                        <a:t> </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a:solidFill>
                            <a:srgbClr val="00B050"/>
                          </a:solidFill>
                          <a:latin typeface="Calibri(Body)"/>
                          <a:ea typeface="Times New Roman"/>
                          <a:cs typeface="Times New Roman"/>
                        </a:rPr>
                        <a:t> </a:t>
                      </a: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a:solidFill>
                            <a:srgbClr val="00B050"/>
                          </a:solidFill>
                          <a:latin typeface="Calibri(Body)"/>
                          <a:ea typeface="Times New Roman"/>
                          <a:cs typeface="Times New Roman"/>
                        </a:rPr>
                        <a:t> </a:t>
                      </a: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b="1">
                          <a:solidFill>
                            <a:srgbClr val="00B050"/>
                          </a:solidFill>
                          <a:latin typeface="Calibri(Body)"/>
                          <a:ea typeface="Times New Roman"/>
                          <a:cs typeface="Times New Roman"/>
                        </a:rPr>
                        <a:t>-1.7%</a:t>
                      </a: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b="1" dirty="0">
                          <a:solidFill>
                            <a:srgbClr val="00B050"/>
                          </a:solidFill>
                          <a:latin typeface="Calibri(Body)"/>
                          <a:ea typeface="Times New Roman"/>
                          <a:cs typeface="Times New Roman"/>
                        </a:rPr>
                        <a:t>-0.8%</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b="1">
                          <a:solidFill>
                            <a:srgbClr val="00B050"/>
                          </a:solidFill>
                          <a:latin typeface="Calibri(Body)"/>
                          <a:ea typeface="Times New Roman"/>
                          <a:cs typeface="Times New Roman"/>
                        </a:rPr>
                        <a:t>-2.5%</a:t>
                      </a: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r>
              <a:tr h="258504">
                <a:tc>
                  <a:txBody>
                    <a:bodyPr/>
                    <a:lstStyle/>
                    <a:p>
                      <a:pPr marL="0" marR="0" algn="l">
                        <a:lnSpc>
                          <a:spcPct val="115000"/>
                        </a:lnSpc>
                        <a:spcBef>
                          <a:spcPts val="0"/>
                        </a:spcBef>
                        <a:spcAft>
                          <a:spcPts val="0"/>
                        </a:spcAft>
                      </a:pPr>
                      <a:r>
                        <a:rPr lang="en-US" sz="1400" dirty="0">
                          <a:solidFill>
                            <a:srgbClr val="000000"/>
                          </a:solidFill>
                          <a:latin typeface="Calibri(Body)"/>
                          <a:ea typeface="Times New Roman"/>
                          <a:cs typeface="Times New Roman"/>
                        </a:rPr>
                        <a:t>ISCHEMIC HEART DISEASE </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29.5%</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0.11</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22.9%</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0.06</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chemeClr val="tx1"/>
                          </a:solidFill>
                          <a:latin typeface="Calibri(Body)"/>
                          <a:ea typeface="Times New Roman"/>
                          <a:cs typeface="Times New Roman"/>
                        </a:rPr>
                        <a:t>-1.5%</a:t>
                      </a:r>
                      <a:endParaRPr lang="en-US" sz="1400" dirty="0">
                        <a:solidFill>
                          <a:schemeClr val="tx1"/>
                        </a:solidFill>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chemeClr val="tx1"/>
                          </a:solidFill>
                          <a:latin typeface="Calibri(Body)"/>
                          <a:ea typeface="Times New Roman"/>
                          <a:cs typeface="Times New Roman"/>
                        </a:rPr>
                        <a:t>-0.7%</a:t>
                      </a:r>
                      <a:endParaRPr lang="en-US" sz="1400" dirty="0">
                        <a:solidFill>
                          <a:schemeClr val="tx1"/>
                        </a:solidFill>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chemeClr val="tx1"/>
                          </a:solidFill>
                          <a:latin typeface="Calibri(Body)"/>
                          <a:ea typeface="Times New Roman"/>
                          <a:cs typeface="Times New Roman"/>
                        </a:rPr>
                        <a:t>-2.2%</a:t>
                      </a:r>
                      <a:endParaRPr lang="en-US" sz="1400" dirty="0">
                        <a:solidFill>
                          <a:schemeClr val="tx1"/>
                        </a:solidFill>
                        <a:latin typeface="Calibri(Body)"/>
                        <a:ea typeface="Calibri"/>
                        <a:cs typeface="Times New Roman"/>
                      </a:endParaRPr>
                    </a:p>
                  </a:txBody>
                  <a:tcPr marL="22941" marR="22941" marT="0" marB="0" anchor="b">
                    <a:lnL>
                      <a:noFill/>
                    </a:lnL>
                    <a:lnR>
                      <a:noFill/>
                    </a:lnR>
                    <a:lnT>
                      <a:noFill/>
                    </a:lnT>
                    <a:lnB>
                      <a:noFill/>
                    </a:lnB>
                    <a:solidFill>
                      <a:srgbClr val="FFFFFF"/>
                    </a:solidFill>
                  </a:tcPr>
                </a:tc>
              </a:tr>
              <a:tr h="258504">
                <a:tc>
                  <a:txBody>
                    <a:bodyPr/>
                    <a:lstStyle/>
                    <a:p>
                      <a:pPr marL="0" marR="0" algn="l">
                        <a:lnSpc>
                          <a:spcPct val="115000"/>
                        </a:lnSpc>
                        <a:spcBef>
                          <a:spcPts val="0"/>
                        </a:spcBef>
                        <a:spcAft>
                          <a:spcPts val="0"/>
                        </a:spcAft>
                      </a:pPr>
                      <a:r>
                        <a:rPr lang="en-US" sz="1400" dirty="0">
                          <a:solidFill>
                            <a:srgbClr val="000000"/>
                          </a:solidFill>
                          <a:latin typeface="Calibri(Body)"/>
                          <a:ea typeface="Times New Roman"/>
                          <a:cs typeface="Times New Roman"/>
                        </a:rPr>
                        <a:t>STROKE</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a:solidFill>
                            <a:srgbClr val="000000"/>
                          </a:solidFill>
                          <a:latin typeface="Calibri(Body)"/>
                          <a:ea typeface="Times New Roman"/>
                          <a:cs typeface="Times New Roman"/>
                        </a:rPr>
                        <a:t>11.3%</a:t>
                      </a: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0.16</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a:solidFill>
                            <a:srgbClr val="000000"/>
                          </a:solidFill>
                          <a:latin typeface="Calibri(Body)"/>
                          <a:ea typeface="Times New Roman"/>
                          <a:cs typeface="Times New Roman"/>
                        </a:rPr>
                        <a:t>10.9%</a:t>
                      </a: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0.14</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a:solidFill>
                            <a:srgbClr val="000000"/>
                          </a:solidFill>
                          <a:latin typeface="Calibri(Body)"/>
                          <a:ea typeface="Times New Roman"/>
                          <a:cs typeface="Times New Roman"/>
                        </a:rPr>
                        <a:t>-0.2%</a:t>
                      </a: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a:solidFill>
                            <a:srgbClr val="000000"/>
                          </a:solidFill>
                          <a:latin typeface="Calibri(Body)"/>
                          <a:ea typeface="Times New Roman"/>
                          <a:cs typeface="Times New Roman"/>
                        </a:rPr>
                        <a:t>-0.1%</a:t>
                      </a: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a:solidFill>
                            <a:srgbClr val="4A452A"/>
                          </a:solidFill>
                          <a:latin typeface="Calibri(Body)"/>
                          <a:ea typeface="Times New Roman"/>
                          <a:cs typeface="Times New Roman"/>
                        </a:rPr>
                        <a:t>-0.3%</a:t>
                      </a: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r>
              <a:tr h="258504">
                <a:tc>
                  <a:txBody>
                    <a:bodyPr/>
                    <a:lstStyle/>
                    <a:p>
                      <a:pPr marL="0" marR="0" algn="l">
                        <a:lnSpc>
                          <a:spcPct val="115000"/>
                        </a:lnSpc>
                        <a:spcBef>
                          <a:spcPts val="0"/>
                        </a:spcBef>
                        <a:spcAft>
                          <a:spcPts val="0"/>
                        </a:spcAft>
                      </a:pPr>
                      <a:endParaRPr lang="en-US" sz="1400" dirty="0">
                        <a:latin typeface="Calibri(Body)"/>
                        <a:ea typeface="Calibri"/>
                        <a:cs typeface="Times New Roman"/>
                      </a:endParaRPr>
                    </a:p>
                  </a:txBody>
                  <a:tcPr marL="22941" marR="22941"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 </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 </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 </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 </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 </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 </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4A452A"/>
                          </a:solidFill>
                          <a:latin typeface="Calibri(Body)"/>
                          <a:ea typeface="Times New Roman"/>
                          <a:cs typeface="Times New Roman"/>
                        </a:rPr>
                        <a:t> </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r>
              <a:tr h="258504">
                <a:tc>
                  <a:txBody>
                    <a:bodyPr/>
                    <a:lstStyle/>
                    <a:p>
                      <a:pPr marL="0" marR="0" algn="l">
                        <a:lnSpc>
                          <a:spcPct val="115000"/>
                        </a:lnSpc>
                        <a:spcBef>
                          <a:spcPts val="0"/>
                        </a:spcBef>
                        <a:spcAft>
                          <a:spcPts val="0"/>
                        </a:spcAft>
                      </a:pPr>
                      <a:r>
                        <a:rPr lang="en-US" sz="1400" dirty="0" smtClean="0">
                          <a:latin typeface="Calibri(Body)"/>
                          <a:ea typeface="Calibri"/>
                          <a:cs typeface="Times New Roman"/>
                        </a:rPr>
                        <a:t>PULMONARY DISEASE</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a:solidFill>
                            <a:srgbClr val="000000"/>
                          </a:solidFill>
                          <a:latin typeface="Calibri(Body)"/>
                          <a:ea typeface="Times New Roman"/>
                          <a:cs typeface="Times New Roman"/>
                        </a:rPr>
                        <a:t>13.3%</a:t>
                      </a: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a:solidFill>
                            <a:srgbClr val="000000"/>
                          </a:solidFill>
                          <a:latin typeface="Calibri(Body)"/>
                          <a:ea typeface="Times New Roman"/>
                          <a:cs typeface="Times New Roman"/>
                        </a:rPr>
                        <a:t>0.14</a:t>
                      </a: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15.9%</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0.13</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b="0" dirty="0">
                          <a:solidFill>
                            <a:srgbClr val="000000"/>
                          </a:solidFill>
                          <a:latin typeface="Calibri(Body)"/>
                          <a:ea typeface="Times New Roman"/>
                          <a:cs typeface="Times New Roman"/>
                        </a:rPr>
                        <a:t>-0.02%</a:t>
                      </a:r>
                      <a:endParaRPr lang="en-US" sz="1400" b="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b="0" dirty="0">
                          <a:solidFill>
                            <a:srgbClr val="000000"/>
                          </a:solidFill>
                          <a:latin typeface="Calibri(Body)"/>
                          <a:ea typeface="Times New Roman"/>
                          <a:cs typeface="Times New Roman"/>
                        </a:rPr>
                        <a:t>0.4%</a:t>
                      </a:r>
                      <a:endParaRPr lang="en-US" sz="1400" b="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b="0" dirty="0">
                          <a:solidFill>
                            <a:srgbClr val="000000"/>
                          </a:solidFill>
                          <a:latin typeface="Calibri(Body)"/>
                          <a:ea typeface="Times New Roman"/>
                          <a:cs typeface="Times New Roman"/>
                        </a:rPr>
                        <a:t>0.3%</a:t>
                      </a:r>
                      <a:endParaRPr lang="en-US" sz="1400" b="0" dirty="0">
                        <a:latin typeface="Calibri(Body)"/>
                        <a:ea typeface="Calibri"/>
                        <a:cs typeface="Times New Roman"/>
                      </a:endParaRPr>
                    </a:p>
                  </a:txBody>
                  <a:tcPr marL="22941" marR="22941" marT="0" marB="0" anchor="b">
                    <a:lnL>
                      <a:noFill/>
                    </a:lnL>
                    <a:lnR>
                      <a:noFill/>
                    </a:lnR>
                    <a:lnT>
                      <a:noFill/>
                    </a:lnT>
                    <a:lnB>
                      <a:noFill/>
                    </a:lnB>
                    <a:solidFill>
                      <a:srgbClr val="FFFFFF"/>
                    </a:solidFill>
                  </a:tcPr>
                </a:tc>
              </a:tr>
              <a:tr h="488549">
                <a:tc>
                  <a:txBody>
                    <a:bodyPr/>
                    <a:lstStyle/>
                    <a:p>
                      <a:pPr marL="0" marR="0" algn="l">
                        <a:lnSpc>
                          <a:spcPct val="115000"/>
                        </a:lnSpc>
                        <a:spcBef>
                          <a:spcPts val="0"/>
                        </a:spcBef>
                        <a:spcAft>
                          <a:spcPts val="0"/>
                        </a:spcAft>
                      </a:pPr>
                      <a:endParaRPr lang="en-US" sz="1400" b="1" dirty="0" smtClean="0">
                        <a:solidFill>
                          <a:srgbClr val="FF0000"/>
                        </a:solidFill>
                        <a:latin typeface="Calibri(Body)"/>
                        <a:ea typeface="Times New Roman"/>
                        <a:cs typeface="Times New Roman"/>
                      </a:endParaRPr>
                    </a:p>
                    <a:p>
                      <a:pPr marL="0" marR="0" algn="l">
                        <a:lnSpc>
                          <a:spcPct val="115000"/>
                        </a:lnSpc>
                        <a:spcBef>
                          <a:spcPts val="0"/>
                        </a:spcBef>
                        <a:spcAft>
                          <a:spcPts val="0"/>
                        </a:spcAft>
                      </a:pPr>
                      <a:r>
                        <a:rPr lang="en-US" sz="1400" b="1" dirty="0" smtClean="0">
                          <a:solidFill>
                            <a:srgbClr val="FF0000"/>
                          </a:solidFill>
                          <a:latin typeface="Calibri(Body)"/>
                          <a:ea typeface="Times New Roman"/>
                          <a:cs typeface="Times New Roman"/>
                        </a:rPr>
                        <a:t>DIABETES</a:t>
                      </a:r>
                      <a:endParaRPr lang="en-US" sz="1400" dirty="0">
                        <a:latin typeface="Calibri(Body)"/>
                        <a:ea typeface="Calibri"/>
                        <a:cs typeface="Times New Roman"/>
                      </a:endParaRPr>
                    </a:p>
                  </a:txBody>
                  <a:tcPr marL="22941" marR="22941"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16.2%</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a:solidFill>
                            <a:srgbClr val="000000"/>
                          </a:solidFill>
                          <a:latin typeface="Calibri(Body)"/>
                          <a:ea typeface="Times New Roman"/>
                          <a:cs typeface="Times New Roman"/>
                        </a:rPr>
                        <a:t>0.11</a:t>
                      </a: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a:solidFill>
                            <a:srgbClr val="000000"/>
                          </a:solidFill>
                          <a:latin typeface="Calibri(Body)"/>
                          <a:ea typeface="Times New Roman"/>
                          <a:cs typeface="Times New Roman"/>
                        </a:rPr>
                        <a:t>23.8%</a:t>
                      </a: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0.12</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b="1" dirty="0">
                          <a:solidFill>
                            <a:srgbClr val="FF0000"/>
                          </a:solidFill>
                          <a:latin typeface="Calibri(Body)"/>
                          <a:ea typeface="Times New Roman"/>
                          <a:cs typeface="Times New Roman"/>
                        </a:rPr>
                        <a:t>0.1%</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b="1" dirty="0">
                          <a:solidFill>
                            <a:srgbClr val="FF0000"/>
                          </a:solidFill>
                          <a:latin typeface="Calibri(Body)"/>
                          <a:ea typeface="Times New Roman"/>
                          <a:cs typeface="Times New Roman"/>
                        </a:rPr>
                        <a:t>0.9%</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b="1">
                          <a:solidFill>
                            <a:srgbClr val="FF0000"/>
                          </a:solidFill>
                          <a:latin typeface="Calibri(Body)"/>
                          <a:ea typeface="Times New Roman"/>
                          <a:cs typeface="Times New Roman"/>
                        </a:rPr>
                        <a:t>0.9%</a:t>
                      </a: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r>
              <a:tr h="258504">
                <a:tc>
                  <a:txBody>
                    <a:bodyPr/>
                    <a:lstStyle/>
                    <a:p>
                      <a:pPr marL="0" marR="0" algn="r">
                        <a:lnSpc>
                          <a:spcPct val="115000"/>
                        </a:lnSpc>
                        <a:spcBef>
                          <a:spcPts val="0"/>
                        </a:spcBef>
                        <a:spcAft>
                          <a:spcPts val="0"/>
                        </a:spcAft>
                      </a:pPr>
                      <a:endParaRPr lang="en-US" sz="1400" dirty="0">
                        <a:latin typeface="Calibri(Body)"/>
                        <a:ea typeface="Calibri"/>
                        <a:cs typeface="Times New Roman"/>
                      </a:endParaRPr>
                    </a:p>
                  </a:txBody>
                  <a:tcPr marL="22941" marR="22941"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r>
            </a:tbl>
          </a:graphicData>
        </a:graphic>
      </p:graphicFrame>
      <p:sp>
        <p:nvSpPr>
          <p:cNvPr id="3" name="Rounded Rectangle 2"/>
          <p:cNvSpPr/>
          <p:nvPr/>
        </p:nvSpPr>
        <p:spPr>
          <a:xfrm>
            <a:off x="8382000" y="1828800"/>
            <a:ext cx="685800" cy="472440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65378920"/>
              </p:ext>
            </p:extLst>
          </p:nvPr>
        </p:nvGraphicFramePr>
        <p:xfrm>
          <a:off x="457200" y="533395"/>
          <a:ext cx="8458200" cy="5867404"/>
        </p:xfrm>
        <a:graphic>
          <a:graphicData uri="http://schemas.openxmlformats.org/drawingml/2006/table">
            <a:tbl>
              <a:tblPr/>
              <a:tblGrid>
                <a:gridCol w="2222070"/>
                <a:gridCol w="1054530"/>
                <a:gridCol w="990600"/>
                <a:gridCol w="990600"/>
                <a:gridCol w="874337"/>
                <a:gridCol w="850293"/>
                <a:gridCol w="850293"/>
                <a:gridCol w="625477"/>
              </a:tblGrid>
              <a:tr h="338975">
                <a:tc gridSpan="8">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200" b="1" kern="1200" dirty="0">
                          <a:solidFill>
                            <a:srgbClr val="000000"/>
                          </a:solidFill>
                          <a:latin typeface="Calibri(Heading)"/>
                          <a:ea typeface="Times New Roman"/>
                          <a:cs typeface="Times New Roman"/>
                        </a:rPr>
                        <a:t>Table 3: Regressions Explaining Disability</a:t>
                      </a:r>
                    </a:p>
                  </a:txBody>
                  <a:tcPr marL="22941" marR="22941"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8945">
                <a:tc>
                  <a:txBody>
                    <a:bodyPr/>
                    <a:lstStyle/>
                    <a:p>
                      <a:pPr marL="0" marR="0" algn="r">
                        <a:lnSpc>
                          <a:spcPct val="115000"/>
                        </a:lnSpc>
                        <a:spcBef>
                          <a:spcPts val="0"/>
                        </a:spcBef>
                        <a:spcAft>
                          <a:spcPts val="0"/>
                        </a:spcAft>
                      </a:pPr>
                      <a:r>
                        <a:rPr lang="en-US" sz="1800" dirty="0">
                          <a:solidFill>
                            <a:srgbClr val="000000"/>
                          </a:solidFill>
                          <a:latin typeface="Calibri"/>
                          <a:ea typeface="Times New Roman"/>
                          <a:cs typeface="Times New Roman"/>
                        </a:rPr>
                        <a:t> </a:t>
                      </a:r>
                      <a:endParaRPr lang="en-US" sz="1800" dirty="0">
                        <a:latin typeface="Calibri"/>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600" b="1" dirty="0">
                          <a:solidFill>
                            <a:srgbClr val="000000"/>
                          </a:solidFill>
                          <a:latin typeface="Calibri"/>
                          <a:ea typeface="Times New Roman"/>
                          <a:cs typeface="Times New Roman"/>
                        </a:rPr>
                        <a:t> </a:t>
                      </a:r>
                      <a:endParaRPr lang="en-US" sz="1600" dirty="0">
                        <a:latin typeface="Calibri"/>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600" b="1">
                          <a:solidFill>
                            <a:srgbClr val="000000"/>
                          </a:solidFill>
                          <a:latin typeface="Calibri"/>
                          <a:ea typeface="Times New Roman"/>
                          <a:cs typeface="Times New Roman"/>
                        </a:rPr>
                        <a:t> </a:t>
                      </a:r>
                      <a:endParaRPr lang="en-US" sz="1600">
                        <a:latin typeface="Calibri"/>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600" b="1">
                          <a:solidFill>
                            <a:srgbClr val="000000"/>
                          </a:solidFill>
                          <a:latin typeface="Calibri"/>
                          <a:ea typeface="Times New Roman"/>
                          <a:cs typeface="Times New Roman"/>
                        </a:rPr>
                        <a:t> </a:t>
                      </a:r>
                      <a:endParaRPr lang="en-US" sz="1600">
                        <a:latin typeface="Calibri"/>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600" b="1">
                          <a:solidFill>
                            <a:srgbClr val="000000"/>
                          </a:solidFill>
                          <a:latin typeface="Calibri"/>
                          <a:ea typeface="Times New Roman"/>
                          <a:cs typeface="Times New Roman"/>
                        </a:rPr>
                        <a:t> </a:t>
                      </a:r>
                      <a:endParaRPr lang="en-US" sz="1600">
                        <a:latin typeface="Calibri"/>
                        <a:ea typeface="Calibri"/>
                        <a:cs typeface="Times New Roman"/>
                      </a:endParaRPr>
                    </a:p>
                  </a:txBody>
                  <a:tcPr marL="22941" marR="22941" marT="0" marB="0" anchor="b">
                    <a:lnL>
                      <a:noFill/>
                    </a:lnL>
                    <a:lnR>
                      <a:noFill/>
                    </a:lnR>
                    <a:lnT>
                      <a:noFill/>
                    </a:lnT>
                    <a:lnB>
                      <a:noFill/>
                    </a:lnB>
                    <a:solidFill>
                      <a:srgbClr val="FFFFFF"/>
                    </a:solidFill>
                  </a:tcPr>
                </a:tc>
                <a:tc gridSpan="3">
                  <a:txBody>
                    <a:bodyPr/>
                    <a:lstStyle/>
                    <a:p>
                      <a:pPr marL="0" marR="0" algn="ctr">
                        <a:lnSpc>
                          <a:spcPct val="115000"/>
                        </a:lnSpc>
                        <a:spcBef>
                          <a:spcPts val="0"/>
                        </a:spcBef>
                        <a:spcAft>
                          <a:spcPts val="0"/>
                        </a:spcAft>
                      </a:pPr>
                      <a:r>
                        <a:rPr lang="en-US" sz="1600" b="1" dirty="0">
                          <a:solidFill>
                            <a:srgbClr val="000000"/>
                          </a:solidFill>
                          <a:latin typeface="Calibri"/>
                          <a:ea typeface="Times New Roman"/>
                          <a:cs typeface="Times New Roman"/>
                        </a:rPr>
                        <a:t>OAXACA DECOMPOSITION</a:t>
                      </a:r>
                      <a:endParaRPr lang="en-US" sz="1600" dirty="0">
                        <a:latin typeface="Calibri"/>
                        <a:ea typeface="Calibri"/>
                        <a:cs typeface="Times New Roman"/>
                      </a:endParaRP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r h="318945">
                <a:tc>
                  <a:txBody>
                    <a:bodyPr/>
                    <a:lstStyle/>
                    <a:p>
                      <a:pPr marL="0" marR="0" algn="r">
                        <a:lnSpc>
                          <a:spcPct val="115000"/>
                        </a:lnSpc>
                        <a:spcBef>
                          <a:spcPts val="0"/>
                        </a:spcBef>
                        <a:spcAft>
                          <a:spcPts val="0"/>
                        </a:spcAft>
                      </a:pPr>
                      <a:r>
                        <a:rPr lang="en-US" sz="1800" dirty="0">
                          <a:solidFill>
                            <a:srgbClr val="000000"/>
                          </a:solidFill>
                          <a:latin typeface="Calibri"/>
                          <a:ea typeface="Times New Roman"/>
                          <a:cs typeface="Times New Roman"/>
                        </a:rPr>
                        <a:t> </a:t>
                      </a:r>
                      <a:endParaRPr lang="en-US" sz="1800" dirty="0">
                        <a:latin typeface="Calibri"/>
                        <a:ea typeface="Calibri"/>
                        <a:cs typeface="Times New Roman"/>
                      </a:endParaRPr>
                    </a:p>
                  </a:txBody>
                  <a:tcPr marL="22941" marR="22941" marT="0" marB="0" anchor="b">
                    <a:lnL>
                      <a:noFill/>
                    </a:lnL>
                    <a:lnR>
                      <a:noFill/>
                    </a:lnR>
                    <a:lnT>
                      <a:noFill/>
                    </a:lnT>
                    <a:lnB>
                      <a:noFill/>
                    </a:lnB>
                    <a:solidFill>
                      <a:srgbClr val="FFFFFF"/>
                    </a:solidFill>
                  </a:tcPr>
                </a:tc>
                <a:tc rowSpan="3">
                  <a:txBody>
                    <a:bodyPr/>
                    <a:lstStyle/>
                    <a:p>
                      <a:pPr marL="0" marR="0" algn="ctr">
                        <a:lnSpc>
                          <a:spcPct val="115000"/>
                        </a:lnSpc>
                        <a:spcBef>
                          <a:spcPts val="0"/>
                        </a:spcBef>
                        <a:spcAft>
                          <a:spcPts val="0"/>
                        </a:spcAft>
                      </a:pPr>
                      <a:r>
                        <a:rPr lang="en-US" sz="1550" b="1" dirty="0">
                          <a:solidFill>
                            <a:srgbClr val="000000"/>
                          </a:solidFill>
                          <a:latin typeface="Calibri"/>
                          <a:ea typeface="Times New Roman"/>
                          <a:cs typeface="Times New Roman"/>
                        </a:rPr>
                        <a:t>Prevalence</a:t>
                      </a:r>
                      <a:endParaRPr lang="en-US" sz="1550" dirty="0">
                        <a:latin typeface="Calibri"/>
                        <a:ea typeface="Calibri"/>
                        <a:cs typeface="Times New Roman"/>
                      </a:endParaRPr>
                    </a:p>
                  </a:txBody>
                  <a:tcPr marL="22941" marR="22941" marT="0" marB="0" anchor="b">
                    <a:lnL>
                      <a:noFill/>
                    </a:lnL>
                    <a:lnR>
                      <a:noFill/>
                    </a:lnR>
                    <a:lnT>
                      <a:noFill/>
                    </a:lnT>
                    <a:lnB>
                      <a:noFill/>
                    </a:lnB>
                    <a:solidFill>
                      <a:srgbClr val="FFFFFF"/>
                    </a:solidFill>
                  </a:tcPr>
                </a:tc>
                <a:tc rowSpan="3">
                  <a:txBody>
                    <a:bodyPr/>
                    <a:lstStyle/>
                    <a:p>
                      <a:pPr marL="0" marR="0" algn="ctr">
                        <a:lnSpc>
                          <a:spcPct val="115000"/>
                        </a:lnSpc>
                        <a:spcBef>
                          <a:spcPts val="0"/>
                        </a:spcBef>
                        <a:spcAft>
                          <a:spcPts val="0"/>
                        </a:spcAft>
                      </a:pPr>
                      <a:r>
                        <a:rPr lang="en-US" sz="1550" b="1" smtClean="0">
                          <a:solidFill>
                            <a:srgbClr val="000000"/>
                          </a:solidFill>
                          <a:latin typeface="Calibri"/>
                          <a:ea typeface="Times New Roman"/>
                          <a:cs typeface="Times New Roman"/>
                        </a:rPr>
                        <a:t>Coefficient</a:t>
                      </a:r>
                      <a:endParaRPr lang="en-US" sz="1550" dirty="0">
                        <a:latin typeface="Calibri"/>
                        <a:ea typeface="Calibri"/>
                        <a:cs typeface="Times New Roman"/>
                      </a:endParaRPr>
                    </a:p>
                  </a:txBody>
                  <a:tcPr marL="22941" marR="22941" marT="0" marB="0" anchor="b">
                    <a:lnL>
                      <a:noFill/>
                    </a:lnL>
                    <a:lnR>
                      <a:noFill/>
                    </a:lnR>
                    <a:lnT>
                      <a:noFill/>
                    </a:lnT>
                    <a:lnB>
                      <a:noFill/>
                    </a:lnB>
                    <a:solidFill>
                      <a:srgbClr val="FFFFFF"/>
                    </a:solidFill>
                  </a:tcPr>
                </a:tc>
                <a:tc rowSpan="3">
                  <a:txBody>
                    <a:bodyPr/>
                    <a:lstStyle/>
                    <a:p>
                      <a:pPr marL="0" marR="0" algn="ctr">
                        <a:lnSpc>
                          <a:spcPct val="115000"/>
                        </a:lnSpc>
                        <a:spcBef>
                          <a:spcPts val="0"/>
                        </a:spcBef>
                        <a:spcAft>
                          <a:spcPts val="0"/>
                        </a:spcAft>
                      </a:pPr>
                      <a:r>
                        <a:rPr lang="en-US" sz="1550" b="1" dirty="0">
                          <a:solidFill>
                            <a:srgbClr val="000000"/>
                          </a:solidFill>
                          <a:latin typeface="Calibri"/>
                          <a:ea typeface="Times New Roman"/>
                          <a:cs typeface="Times New Roman"/>
                        </a:rPr>
                        <a:t>Prevalence</a:t>
                      </a:r>
                      <a:endParaRPr lang="en-US" sz="1550" dirty="0">
                        <a:latin typeface="Calibri"/>
                        <a:ea typeface="Calibri"/>
                        <a:cs typeface="Times New Roman"/>
                      </a:endParaRPr>
                    </a:p>
                  </a:txBody>
                  <a:tcPr marL="22941" marR="22941" marT="0" marB="0" anchor="b">
                    <a:lnL>
                      <a:noFill/>
                    </a:lnL>
                    <a:lnR>
                      <a:noFill/>
                    </a:lnR>
                    <a:lnT>
                      <a:noFill/>
                    </a:lnT>
                    <a:lnB>
                      <a:noFill/>
                    </a:lnB>
                    <a:solidFill>
                      <a:srgbClr val="FFFFFF"/>
                    </a:solidFill>
                  </a:tcPr>
                </a:tc>
                <a:tc rowSpan="3">
                  <a:txBody>
                    <a:bodyPr/>
                    <a:lstStyle/>
                    <a:p>
                      <a:pPr marL="0" marR="0" algn="ctr">
                        <a:lnSpc>
                          <a:spcPct val="115000"/>
                        </a:lnSpc>
                        <a:spcBef>
                          <a:spcPts val="0"/>
                        </a:spcBef>
                        <a:spcAft>
                          <a:spcPts val="0"/>
                        </a:spcAft>
                      </a:pPr>
                      <a:r>
                        <a:rPr lang="en-US" sz="1550" b="1" dirty="0">
                          <a:solidFill>
                            <a:srgbClr val="000000"/>
                          </a:solidFill>
                          <a:latin typeface="Calibri"/>
                          <a:ea typeface="Times New Roman"/>
                          <a:cs typeface="Times New Roman"/>
                        </a:rPr>
                        <a:t>Coefficients</a:t>
                      </a:r>
                      <a:endParaRPr lang="en-US" sz="1550" dirty="0">
                        <a:latin typeface="Calibri"/>
                        <a:ea typeface="Calibri"/>
                        <a:cs typeface="Times New Roman"/>
                      </a:endParaRPr>
                    </a:p>
                  </a:txBody>
                  <a:tcPr marL="22941" marR="22941" marT="0" marB="0" anchor="b">
                    <a:lnL>
                      <a:noFill/>
                    </a:lnL>
                    <a:lnR>
                      <a:noFill/>
                    </a:lnR>
                    <a:lnT>
                      <a:noFill/>
                    </a:lnT>
                    <a:lnB>
                      <a:noFill/>
                    </a:lnB>
                    <a:solidFill>
                      <a:srgbClr val="FFFFFF"/>
                    </a:solidFill>
                  </a:tcPr>
                </a:tc>
                <a:tc rowSpan="3">
                  <a:txBody>
                    <a:bodyPr/>
                    <a:lstStyle/>
                    <a:p>
                      <a:pPr marL="0" marR="0" algn="ctr">
                        <a:lnSpc>
                          <a:spcPct val="115000"/>
                        </a:lnSpc>
                        <a:spcBef>
                          <a:spcPts val="0"/>
                        </a:spcBef>
                        <a:spcAft>
                          <a:spcPts val="0"/>
                        </a:spcAft>
                      </a:pPr>
                      <a:r>
                        <a:rPr lang="en-US" sz="1550" b="1" dirty="0">
                          <a:solidFill>
                            <a:srgbClr val="000000"/>
                          </a:solidFill>
                          <a:latin typeface="Calibri"/>
                          <a:ea typeface="Times New Roman"/>
                          <a:cs typeface="Times New Roman"/>
                        </a:rPr>
                        <a:t>Effect of Change in Beta</a:t>
                      </a:r>
                      <a:endParaRPr lang="en-US" sz="1550" dirty="0">
                        <a:latin typeface="Calibri"/>
                        <a:ea typeface="Calibri"/>
                        <a:cs typeface="Times New Roman"/>
                      </a:endParaRPr>
                    </a:p>
                  </a:txBody>
                  <a:tcPr marL="22941" marR="22941"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rowSpan="3">
                  <a:txBody>
                    <a:bodyPr/>
                    <a:lstStyle/>
                    <a:p>
                      <a:pPr marL="0" marR="0" algn="ctr">
                        <a:lnSpc>
                          <a:spcPct val="115000"/>
                        </a:lnSpc>
                        <a:spcBef>
                          <a:spcPts val="0"/>
                        </a:spcBef>
                        <a:spcAft>
                          <a:spcPts val="0"/>
                        </a:spcAft>
                      </a:pPr>
                      <a:r>
                        <a:rPr lang="en-US" sz="1550" b="1" dirty="0">
                          <a:solidFill>
                            <a:srgbClr val="000000"/>
                          </a:solidFill>
                          <a:latin typeface="Calibri"/>
                          <a:ea typeface="Times New Roman"/>
                          <a:cs typeface="Times New Roman"/>
                        </a:rPr>
                        <a:t>Effect of Change in X</a:t>
                      </a:r>
                      <a:endParaRPr lang="en-US" sz="1550" dirty="0">
                        <a:latin typeface="Calibri"/>
                        <a:ea typeface="Calibri"/>
                        <a:cs typeface="Times New Roman"/>
                      </a:endParaRPr>
                    </a:p>
                  </a:txBody>
                  <a:tcPr marL="22941" marR="22941"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550">
                          <a:solidFill>
                            <a:srgbClr val="000000"/>
                          </a:solidFill>
                          <a:latin typeface="Calibri"/>
                          <a:ea typeface="Times New Roman"/>
                          <a:cs typeface="Times New Roman"/>
                        </a:rPr>
                        <a:t> </a:t>
                      </a:r>
                      <a:endParaRPr lang="en-US" sz="1550">
                        <a:latin typeface="Calibri"/>
                        <a:ea typeface="Calibri"/>
                        <a:cs typeface="Times New Roman"/>
                      </a:endParaRPr>
                    </a:p>
                  </a:txBody>
                  <a:tcPr marL="22941" marR="22941"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r>
              <a:tr h="318945">
                <a:tc>
                  <a:txBody>
                    <a:bodyPr/>
                    <a:lstStyle/>
                    <a:p>
                      <a:pPr marL="0" marR="0" algn="r">
                        <a:lnSpc>
                          <a:spcPct val="115000"/>
                        </a:lnSpc>
                        <a:spcBef>
                          <a:spcPts val="0"/>
                        </a:spcBef>
                        <a:spcAft>
                          <a:spcPts val="0"/>
                        </a:spcAft>
                      </a:pPr>
                      <a:r>
                        <a:rPr lang="en-US" sz="1800" dirty="0">
                          <a:solidFill>
                            <a:srgbClr val="000000"/>
                          </a:solidFill>
                          <a:latin typeface="Calibri"/>
                          <a:ea typeface="Times New Roman"/>
                          <a:cs typeface="Times New Roman"/>
                        </a:rPr>
                        <a:t> </a:t>
                      </a:r>
                      <a:endParaRPr lang="en-US" sz="1800" dirty="0">
                        <a:latin typeface="Calibri"/>
                        <a:ea typeface="Calibri"/>
                        <a:cs typeface="Times New Roman"/>
                      </a:endParaRPr>
                    </a:p>
                  </a:txBody>
                  <a:tcPr marL="22941" marR="22941" marT="0" marB="0" anchor="b">
                    <a:lnL>
                      <a:noFill/>
                    </a:lnL>
                    <a:lnR>
                      <a:noFill/>
                    </a:lnR>
                    <a:lnT>
                      <a:noFill/>
                    </a:lnT>
                    <a:lnB>
                      <a:noFill/>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3">
                  <a:txBody>
                    <a:bodyPr/>
                    <a:lstStyle/>
                    <a:p>
                      <a:pPr marL="0" marR="0" algn="ctr">
                        <a:lnSpc>
                          <a:spcPct val="115000"/>
                        </a:lnSpc>
                        <a:spcBef>
                          <a:spcPts val="0"/>
                        </a:spcBef>
                        <a:spcAft>
                          <a:spcPts val="0"/>
                        </a:spcAft>
                      </a:pPr>
                      <a:r>
                        <a:rPr lang="en-US" sz="1550" b="1" kern="1200" dirty="0">
                          <a:solidFill>
                            <a:srgbClr val="000000"/>
                          </a:solidFill>
                          <a:latin typeface="Calibri"/>
                          <a:ea typeface="Times New Roman"/>
                          <a:cs typeface="Times New Roman"/>
                        </a:rPr>
                        <a:t>Net Effect</a:t>
                      </a: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r>
              <a:tr h="318945">
                <a:tc>
                  <a:txBody>
                    <a:bodyPr/>
                    <a:lstStyle/>
                    <a:p>
                      <a:pPr marL="0" marR="0" algn="r">
                        <a:lnSpc>
                          <a:spcPct val="115000"/>
                        </a:lnSpc>
                        <a:spcBef>
                          <a:spcPts val="0"/>
                        </a:spcBef>
                        <a:spcAft>
                          <a:spcPts val="0"/>
                        </a:spcAft>
                      </a:pPr>
                      <a:r>
                        <a:rPr lang="en-US" sz="1800" dirty="0">
                          <a:solidFill>
                            <a:srgbClr val="000000"/>
                          </a:solidFill>
                          <a:latin typeface="Calibri"/>
                          <a:ea typeface="Times New Roman"/>
                          <a:cs typeface="Times New Roman"/>
                        </a:rPr>
                        <a:t> </a:t>
                      </a:r>
                      <a:endParaRPr lang="en-US" sz="1800" dirty="0">
                        <a:latin typeface="Calibri"/>
                        <a:ea typeface="Calibri"/>
                        <a:cs typeface="Times New Roman"/>
                      </a:endParaRPr>
                    </a:p>
                  </a:txBody>
                  <a:tcPr marL="22941" marR="22941" marT="0" marB="0" anchor="b">
                    <a:lnL>
                      <a:noFill/>
                    </a:lnL>
                    <a:lnR>
                      <a:noFill/>
                    </a:lnR>
                    <a:lnT>
                      <a:noFill/>
                    </a:lnT>
                    <a:lnB>
                      <a:noFill/>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18945">
                <a:tc>
                  <a:txBody>
                    <a:bodyPr/>
                    <a:lstStyle/>
                    <a:p>
                      <a:pPr marL="0" marR="0" algn="r">
                        <a:lnSpc>
                          <a:spcPct val="115000"/>
                        </a:lnSpc>
                        <a:spcBef>
                          <a:spcPts val="0"/>
                        </a:spcBef>
                        <a:spcAft>
                          <a:spcPts val="0"/>
                        </a:spcAft>
                      </a:pPr>
                      <a:r>
                        <a:rPr lang="en-US" sz="1800" dirty="0">
                          <a:solidFill>
                            <a:srgbClr val="000000"/>
                          </a:solidFill>
                          <a:latin typeface="Calibri"/>
                          <a:ea typeface="Times New Roman"/>
                          <a:cs typeface="Times New Roman"/>
                        </a:rPr>
                        <a:t> </a:t>
                      </a:r>
                      <a:endParaRPr lang="en-US" sz="1800" dirty="0">
                        <a:latin typeface="Calibri"/>
                        <a:ea typeface="Calibri"/>
                        <a:cs typeface="Times New Roman"/>
                      </a:endParaRP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550" b="1" dirty="0">
                          <a:solidFill>
                            <a:srgbClr val="000000"/>
                          </a:solidFill>
                          <a:latin typeface="Calibri"/>
                          <a:ea typeface="Times New Roman"/>
                          <a:cs typeface="Times New Roman"/>
                        </a:rPr>
                        <a:t>91-94</a:t>
                      </a:r>
                      <a:endParaRPr lang="en-US" sz="1550" dirty="0">
                        <a:latin typeface="Calibri"/>
                        <a:ea typeface="Calibri"/>
                        <a:cs typeface="Times New Roman"/>
                      </a:endParaRP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550" b="1" dirty="0">
                          <a:solidFill>
                            <a:srgbClr val="000000"/>
                          </a:solidFill>
                          <a:latin typeface="Calibri"/>
                          <a:ea typeface="Times New Roman"/>
                          <a:cs typeface="Times New Roman"/>
                        </a:rPr>
                        <a:t>91-94</a:t>
                      </a:r>
                      <a:endParaRPr lang="en-US" sz="1550" dirty="0">
                        <a:latin typeface="Calibri"/>
                        <a:ea typeface="Calibri"/>
                        <a:cs typeface="Times New Roman"/>
                      </a:endParaRP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550" b="1" dirty="0">
                          <a:solidFill>
                            <a:srgbClr val="000000"/>
                          </a:solidFill>
                          <a:latin typeface="Calibri"/>
                          <a:ea typeface="Times New Roman"/>
                          <a:cs typeface="Times New Roman"/>
                        </a:rPr>
                        <a:t>06-09</a:t>
                      </a:r>
                      <a:endParaRPr lang="en-US" sz="1550" dirty="0">
                        <a:latin typeface="Calibri"/>
                        <a:ea typeface="Calibri"/>
                        <a:cs typeface="Times New Roman"/>
                      </a:endParaRP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550" b="1" dirty="0">
                          <a:solidFill>
                            <a:srgbClr val="000000"/>
                          </a:solidFill>
                          <a:latin typeface="Calibri"/>
                          <a:ea typeface="Times New Roman"/>
                          <a:cs typeface="Times New Roman"/>
                        </a:rPr>
                        <a:t>06-09</a:t>
                      </a:r>
                      <a:endParaRPr lang="en-US" sz="1550" dirty="0">
                        <a:latin typeface="Calibri"/>
                        <a:ea typeface="Calibri"/>
                        <a:cs typeface="Times New Roman"/>
                      </a:endParaRP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550" b="1" dirty="0">
                          <a:solidFill>
                            <a:srgbClr val="000000"/>
                          </a:solidFill>
                          <a:latin typeface="Calibri"/>
                          <a:ea typeface="Times New Roman"/>
                          <a:cs typeface="Times New Roman"/>
                        </a:rPr>
                        <a:t>X*DBETA</a:t>
                      </a:r>
                      <a:endParaRPr lang="en-US" sz="1550" dirty="0">
                        <a:latin typeface="Calibri"/>
                        <a:ea typeface="Calibri"/>
                        <a:cs typeface="Times New Roman"/>
                      </a:endParaRP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550" b="1" dirty="0">
                          <a:solidFill>
                            <a:srgbClr val="000000"/>
                          </a:solidFill>
                          <a:latin typeface="Calibri"/>
                          <a:ea typeface="Times New Roman"/>
                          <a:cs typeface="Times New Roman"/>
                        </a:rPr>
                        <a:t>BETA*DX</a:t>
                      </a:r>
                      <a:endParaRPr lang="en-US" sz="1550" dirty="0">
                        <a:latin typeface="Calibri"/>
                        <a:ea typeface="Calibri"/>
                        <a:cs typeface="Times New Roman"/>
                      </a:endParaRP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vMerge="1">
                  <a:txBody>
                    <a:bodyPr/>
                    <a:lstStyle/>
                    <a:p>
                      <a:endParaRPr lang="en-US"/>
                    </a:p>
                  </a:txBody>
                  <a:tcPr/>
                </a:tc>
              </a:tr>
              <a:tr h="261409">
                <a:tc>
                  <a:txBody>
                    <a:bodyPr/>
                    <a:lstStyle/>
                    <a:p>
                      <a:pPr marL="0" marR="0" algn="l" defTabSz="914400" rtl="0" eaLnBrk="1" latinLnBrk="0" hangingPunct="1">
                        <a:lnSpc>
                          <a:spcPct val="115000"/>
                        </a:lnSpc>
                        <a:spcBef>
                          <a:spcPts val="0"/>
                        </a:spcBef>
                        <a:spcAft>
                          <a:spcPts val="0"/>
                        </a:spcAft>
                      </a:pPr>
                      <a:r>
                        <a:rPr lang="en-US" sz="1400" b="1" kern="1200" dirty="0" smtClean="0">
                          <a:solidFill>
                            <a:schemeClr val="tx1"/>
                          </a:solidFill>
                          <a:latin typeface="Calibri(Body)"/>
                          <a:ea typeface="Times New Roman"/>
                          <a:cs typeface="Times New Roman"/>
                        </a:rPr>
                        <a:t>CANCER</a:t>
                      </a:r>
                      <a:endParaRPr lang="en-US" sz="1400" b="1" kern="1200" dirty="0">
                        <a:solidFill>
                          <a:schemeClr val="tx1"/>
                        </a:solidFill>
                        <a:latin typeface="Calibri(Body)"/>
                        <a:ea typeface="Times New Roman"/>
                        <a:cs typeface="Times New Roman"/>
                      </a:endParaRPr>
                    </a:p>
                  </a:txBody>
                  <a:tcPr marL="22941" marR="22941" marT="0" marB="0">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latin typeface="Calibri"/>
                          <a:ea typeface="Times New Roman"/>
                          <a:cs typeface="Times New Roman"/>
                        </a:rPr>
                        <a:t> </a:t>
                      </a:r>
                      <a:endParaRPr lang="en-US" sz="1000">
                        <a:latin typeface="Calibri"/>
                        <a:ea typeface="Calibri"/>
                        <a:cs typeface="Times New Roman"/>
                      </a:endParaRPr>
                    </a:p>
                  </a:txBody>
                  <a:tcPr marL="22941" marR="22941"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latin typeface="Calibri"/>
                          <a:ea typeface="Times New Roman"/>
                          <a:cs typeface="Times New Roman"/>
                        </a:rPr>
                        <a:t> </a:t>
                      </a:r>
                      <a:endParaRPr lang="en-US" sz="1000">
                        <a:latin typeface="Calibri"/>
                        <a:ea typeface="Calibri"/>
                        <a:cs typeface="Times New Roman"/>
                      </a:endParaRPr>
                    </a:p>
                  </a:txBody>
                  <a:tcPr marL="22941" marR="22941"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latin typeface="Calibri"/>
                          <a:ea typeface="Times New Roman"/>
                          <a:cs typeface="Times New Roman"/>
                        </a:rPr>
                        <a:t> </a:t>
                      </a:r>
                      <a:endParaRPr lang="en-US" sz="1000">
                        <a:latin typeface="Calibri"/>
                        <a:ea typeface="Calibri"/>
                        <a:cs typeface="Times New Roman"/>
                      </a:endParaRPr>
                    </a:p>
                  </a:txBody>
                  <a:tcPr marL="22941" marR="22941"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latin typeface="Calibri"/>
                          <a:ea typeface="Times New Roman"/>
                          <a:cs typeface="Times New Roman"/>
                        </a:rPr>
                        <a:t> </a:t>
                      </a:r>
                      <a:endParaRPr lang="en-US" sz="1000">
                        <a:latin typeface="Calibri"/>
                        <a:ea typeface="Calibri"/>
                        <a:cs typeface="Times New Roman"/>
                      </a:endParaRPr>
                    </a:p>
                  </a:txBody>
                  <a:tcPr marL="22941" marR="22941"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chemeClr val="tx1"/>
                          </a:solidFill>
                          <a:latin typeface="Calibri(Body)"/>
                          <a:ea typeface="Times New Roman"/>
                          <a:cs typeface="Times New Roman"/>
                        </a:rPr>
                        <a:t>-0.3%</a:t>
                      </a:r>
                    </a:p>
                  </a:txBody>
                  <a:tcPr marL="22941" marR="22941"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chemeClr val="tx1"/>
                          </a:solidFill>
                          <a:latin typeface="Calibri(Body)"/>
                          <a:ea typeface="Times New Roman"/>
                          <a:cs typeface="Times New Roman"/>
                        </a:rPr>
                        <a:t>-0.03%</a:t>
                      </a:r>
                    </a:p>
                  </a:txBody>
                  <a:tcPr marL="22941" marR="22941"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chemeClr val="tx1"/>
                          </a:solidFill>
                          <a:latin typeface="Calibri(Body)"/>
                          <a:ea typeface="Times New Roman"/>
                          <a:cs typeface="Times New Roman"/>
                        </a:rPr>
                        <a:t>-0.3%</a:t>
                      </a:r>
                    </a:p>
                  </a:txBody>
                  <a:tcPr marL="22941" marR="22941"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r>
              <a:tr h="261409">
                <a:tc>
                  <a:txBody>
                    <a:bodyPr/>
                    <a:lstStyle/>
                    <a:p>
                      <a:pPr marL="0" marR="0" algn="l"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LUNG CANCER</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0.7%</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0.09</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1.1%</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0.08</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0.0%</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0.0%</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0.0%</a:t>
                      </a:r>
                    </a:p>
                  </a:txBody>
                  <a:tcPr marL="22941" marR="22941" marT="0" marB="0" anchor="b">
                    <a:lnL>
                      <a:noFill/>
                    </a:lnL>
                    <a:lnR>
                      <a:noFill/>
                    </a:lnR>
                    <a:lnT>
                      <a:noFill/>
                    </a:lnT>
                    <a:lnB>
                      <a:noFill/>
                    </a:lnB>
                    <a:solidFill>
                      <a:srgbClr val="FFFFFF"/>
                    </a:solidFill>
                  </a:tcPr>
                </a:tc>
              </a:tr>
              <a:tr h="261409">
                <a:tc>
                  <a:txBody>
                    <a:bodyPr/>
                    <a:lstStyle/>
                    <a:p>
                      <a:pPr marL="0" marR="0" algn="l"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BREAST CANCER</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4.2%</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0.04</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4.8%</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0.00</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-0.2%</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0.0%</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-0.1%</a:t>
                      </a:r>
                    </a:p>
                  </a:txBody>
                  <a:tcPr marL="22941" marR="22941" marT="0" marB="0" anchor="b">
                    <a:lnL>
                      <a:noFill/>
                    </a:lnL>
                    <a:lnR>
                      <a:noFill/>
                    </a:lnR>
                    <a:lnT>
                      <a:noFill/>
                    </a:lnT>
                    <a:lnB>
                      <a:noFill/>
                    </a:lnB>
                    <a:solidFill>
                      <a:srgbClr val="FFFFFF"/>
                    </a:solidFill>
                  </a:tcPr>
                </a:tc>
              </a:tr>
              <a:tr h="261409">
                <a:tc>
                  <a:txBody>
                    <a:bodyPr/>
                    <a:lstStyle/>
                    <a:p>
                      <a:pPr marL="0" marR="0" algn="l"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PROSTATE CANCER</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2.2%</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0.02</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4.1%</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-0.01</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-0.1%</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0.0%</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0.0%</a:t>
                      </a:r>
                    </a:p>
                  </a:txBody>
                  <a:tcPr marL="22941" marR="22941" marT="0" marB="0" anchor="b">
                    <a:lnL>
                      <a:noFill/>
                    </a:lnL>
                    <a:lnR>
                      <a:noFill/>
                    </a:lnR>
                    <a:lnT>
                      <a:noFill/>
                    </a:lnT>
                    <a:lnB>
                      <a:noFill/>
                    </a:lnB>
                    <a:solidFill>
                      <a:srgbClr val="FFFFFF"/>
                    </a:solidFill>
                  </a:tcPr>
                </a:tc>
              </a:tr>
              <a:tr h="261409">
                <a:tc>
                  <a:txBody>
                    <a:bodyPr/>
                    <a:lstStyle/>
                    <a:p>
                      <a:pPr marL="0" marR="0" algn="l"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COLORECTAL CANCER</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2.9%</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0.03</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2.3%</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0.03</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0.0%</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0.0%</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0.0%</a:t>
                      </a:r>
                    </a:p>
                  </a:txBody>
                  <a:tcPr marL="22941" marR="22941" marT="0" marB="0" anchor="b">
                    <a:lnL>
                      <a:noFill/>
                    </a:lnL>
                    <a:lnR>
                      <a:noFill/>
                    </a:lnR>
                    <a:lnT>
                      <a:noFill/>
                    </a:lnT>
                    <a:lnB>
                      <a:noFill/>
                    </a:lnB>
                    <a:solidFill>
                      <a:srgbClr val="FFFFFF"/>
                    </a:solidFill>
                  </a:tcPr>
                </a:tc>
              </a:tr>
              <a:tr h="261409">
                <a:tc>
                  <a:txBody>
                    <a:bodyPr/>
                    <a:lstStyle/>
                    <a:p>
                      <a:pPr marL="0" marR="0" algn="l"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OTHER CANCER</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8.4%</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0.05</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6.5%</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0.05</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-0.1%</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-0.1%</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-0.2%</a:t>
                      </a:r>
                    </a:p>
                  </a:txBody>
                  <a:tcPr marL="22941" marR="22941" marT="0" marB="0" anchor="b">
                    <a:lnL>
                      <a:noFill/>
                    </a:lnL>
                    <a:lnR>
                      <a:noFill/>
                    </a:lnR>
                    <a:lnT>
                      <a:noFill/>
                    </a:lnT>
                    <a:lnB>
                      <a:noFill/>
                    </a:lnB>
                    <a:solidFill>
                      <a:srgbClr val="FFFFFF"/>
                    </a:solidFill>
                  </a:tcPr>
                </a:tc>
              </a:tr>
              <a:tr h="261409">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Times New Roman"/>
                        </a:rPr>
                        <a:t> </a:t>
                      </a:r>
                      <a:endParaRPr lang="en-US" sz="1000">
                        <a:latin typeface="Calibri"/>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 </a:t>
                      </a:r>
                      <a:endParaRPr lang="en-US" sz="1000" dirty="0">
                        <a:latin typeface="Calibri"/>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 </a:t>
                      </a:r>
                      <a:endParaRPr lang="en-US" sz="1000" dirty="0">
                        <a:latin typeface="Calibri"/>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 </a:t>
                      </a:r>
                      <a:endParaRPr lang="en-US" sz="1000" dirty="0">
                        <a:latin typeface="Calibri"/>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 </a:t>
                      </a:r>
                      <a:endParaRPr lang="en-US" sz="1000" dirty="0">
                        <a:latin typeface="Calibri"/>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 </a:t>
                      </a:r>
                      <a:endParaRPr lang="en-US" sz="1000" dirty="0">
                        <a:latin typeface="Calibri"/>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 </a:t>
                      </a:r>
                      <a:endParaRPr lang="en-US" sz="1000" dirty="0">
                        <a:latin typeface="Calibri"/>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 </a:t>
                      </a:r>
                      <a:endParaRPr lang="en-US" sz="1000" dirty="0">
                        <a:latin typeface="Calibri"/>
                        <a:ea typeface="Calibri"/>
                        <a:cs typeface="Times New Roman"/>
                      </a:endParaRPr>
                    </a:p>
                  </a:txBody>
                  <a:tcPr marL="22941" marR="22941" marT="0" marB="0" anchor="b">
                    <a:lnL>
                      <a:noFill/>
                    </a:lnL>
                    <a:lnR>
                      <a:noFill/>
                    </a:lnR>
                    <a:lnT>
                      <a:noFill/>
                    </a:lnT>
                    <a:lnB>
                      <a:noFill/>
                    </a:lnB>
                    <a:solidFill>
                      <a:srgbClr val="FFFFFF"/>
                    </a:solidFill>
                  </a:tcPr>
                </a:tc>
              </a:tr>
              <a:tr h="496136">
                <a:tc gridSpan="2">
                  <a:txBody>
                    <a:bodyPr/>
                    <a:lstStyle/>
                    <a:p>
                      <a:pPr marL="0" marR="0" algn="l">
                        <a:lnSpc>
                          <a:spcPct val="115000"/>
                        </a:lnSpc>
                        <a:spcBef>
                          <a:spcPts val="0"/>
                        </a:spcBef>
                        <a:spcAft>
                          <a:spcPts val="0"/>
                        </a:spcAft>
                      </a:pPr>
                      <a:r>
                        <a:rPr lang="en-US" sz="1400" b="1" dirty="0" smtClean="0">
                          <a:latin typeface="Calibri(Body)"/>
                          <a:ea typeface="Times New Roman"/>
                          <a:cs typeface="Times New Roman"/>
                        </a:rPr>
                        <a:t>MUSCULOSKELETAL DISEASE</a:t>
                      </a:r>
                      <a:endParaRPr lang="en-US" sz="1400" dirty="0">
                        <a:latin typeface="Calibri(Body)"/>
                        <a:ea typeface="Calibri"/>
                        <a:cs typeface="Times New Roman"/>
                      </a:endParaRPr>
                    </a:p>
                    <a:p>
                      <a:pPr marL="0" marR="0" algn="ctr">
                        <a:lnSpc>
                          <a:spcPct val="115000"/>
                        </a:lnSpc>
                        <a:spcBef>
                          <a:spcPts val="0"/>
                        </a:spcBef>
                        <a:spcAft>
                          <a:spcPts val="0"/>
                        </a:spcAft>
                      </a:pPr>
                      <a:r>
                        <a:rPr lang="en-US" sz="1400" dirty="0">
                          <a:latin typeface="Calibri(Body)"/>
                          <a:ea typeface="Times New Roman"/>
                          <a:cs typeface="Times New Roman"/>
                        </a:rPr>
                        <a:t> </a:t>
                      </a:r>
                      <a:endParaRPr lang="en-US" sz="1400" dirty="0">
                        <a:latin typeface="Calibri(Body)"/>
                        <a:ea typeface="Calibri"/>
                        <a:cs typeface="Times New Roman"/>
                      </a:endParaRPr>
                    </a:p>
                  </a:txBody>
                  <a:tcPr marL="22941" marR="22941" marT="0" marB="0">
                    <a:lnL>
                      <a:noFill/>
                    </a:lnL>
                    <a:lnR>
                      <a:noFill/>
                    </a:lnR>
                    <a:lnT>
                      <a:noFill/>
                    </a:lnT>
                    <a:lnB>
                      <a:noFill/>
                    </a:lnB>
                    <a:solidFill>
                      <a:srgbClr val="FFFFFF"/>
                    </a:solidFill>
                  </a:tcPr>
                </a:tc>
                <a:tc hMerge="1">
                  <a:txBody>
                    <a:bodyPr/>
                    <a:lstStyle/>
                    <a:p>
                      <a:pPr marL="0" marR="0" algn="ctr">
                        <a:lnSpc>
                          <a:spcPct val="115000"/>
                        </a:lnSpc>
                        <a:spcBef>
                          <a:spcPts val="0"/>
                        </a:spcBef>
                        <a:spcAft>
                          <a:spcPts val="0"/>
                        </a:spcAft>
                      </a:pP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a:latin typeface="Calibri(Body)"/>
                          <a:ea typeface="Times New Roman"/>
                          <a:cs typeface="Times New Roman"/>
                        </a:rPr>
                        <a:t> </a:t>
                      </a: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a:latin typeface="Calibri(Body)"/>
                          <a:ea typeface="Times New Roman"/>
                          <a:cs typeface="Times New Roman"/>
                        </a:rPr>
                        <a:t> </a:t>
                      </a: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latin typeface="Calibri(Body)"/>
                          <a:ea typeface="Times New Roman"/>
                          <a:cs typeface="Times New Roman"/>
                        </a:rPr>
                        <a:t> </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b="1" dirty="0">
                          <a:latin typeface="Calibri(Body)"/>
                          <a:ea typeface="Times New Roman"/>
                          <a:cs typeface="Times New Roman"/>
                        </a:rPr>
                        <a:t>-0.3%</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b="1" dirty="0">
                          <a:latin typeface="Calibri(Body)"/>
                          <a:ea typeface="Times New Roman"/>
                          <a:cs typeface="Times New Roman"/>
                        </a:rPr>
                        <a:t>-0.2%</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b="1" dirty="0">
                          <a:latin typeface="Calibri(Body)"/>
                          <a:ea typeface="Times New Roman"/>
                          <a:cs typeface="Times New Roman"/>
                        </a:rPr>
                        <a:t>-0.5%</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r>
              <a:tr h="261409">
                <a:tc>
                  <a:txBody>
                    <a:bodyPr/>
                    <a:lstStyle/>
                    <a:p>
                      <a:pPr marL="0" marR="0" algn="l">
                        <a:lnSpc>
                          <a:spcPct val="115000"/>
                        </a:lnSpc>
                        <a:spcBef>
                          <a:spcPts val="0"/>
                        </a:spcBef>
                        <a:spcAft>
                          <a:spcPts val="0"/>
                        </a:spcAft>
                      </a:pPr>
                      <a:r>
                        <a:rPr lang="en-US" sz="1400" dirty="0">
                          <a:solidFill>
                            <a:srgbClr val="000000"/>
                          </a:solidFill>
                          <a:latin typeface="Calibri(Body)"/>
                          <a:ea typeface="Times New Roman"/>
                          <a:cs typeface="Times New Roman"/>
                        </a:rPr>
                        <a:t>RHEUMATOID ARTHRITIS</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12.3%</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0.22</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10.7%</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0.20</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-0.3%</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-0.4%</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4A452A"/>
                          </a:solidFill>
                          <a:latin typeface="Calibri(Body)"/>
                          <a:ea typeface="Times New Roman"/>
                          <a:cs typeface="Times New Roman"/>
                        </a:rPr>
                        <a:t>-0.6%</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r>
              <a:tr h="261409">
                <a:tc>
                  <a:txBody>
                    <a:bodyPr/>
                    <a:lstStyle/>
                    <a:p>
                      <a:pPr marL="0" marR="0" algn="l">
                        <a:lnSpc>
                          <a:spcPct val="115000"/>
                        </a:lnSpc>
                        <a:spcBef>
                          <a:spcPts val="0"/>
                        </a:spcBef>
                        <a:spcAft>
                          <a:spcPts val="0"/>
                        </a:spcAft>
                      </a:pPr>
                      <a:r>
                        <a:rPr lang="en-US" sz="1400" dirty="0">
                          <a:solidFill>
                            <a:srgbClr val="000000"/>
                          </a:solidFill>
                          <a:latin typeface="Calibri(Body)"/>
                          <a:ea typeface="Times New Roman"/>
                          <a:cs typeface="Times New Roman"/>
                        </a:rPr>
                        <a:t>NONRHEUMATOID ARTH</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43.5%</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0.13</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46.2%</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0.12</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-0.2%</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0.4%</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4A452A"/>
                          </a:solidFill>
                          <a:latin typeface="Calibri(Body)"/>
                          <a:ea typeface="Times New Roman"/>
                          <a:cs typeface="Times New Roman"/>
                        </a:rPr>
                        <a:t>0.2%</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r>
              <a:tr h="261409">
                <a:tc>
                  <a:txBody>
                    <a:bodyPr/>
                    <a:lstStyle/>
                    <a:p>
                      <a:pPr marL="0" marR="0" algn="l">
                        <a:lnSpc>
                          <a:spcPct val="115000"/>
                        </a:lnSpc>
                        <a:spcBef>
                          <a:spcPts val="0"/>
                        </a:spcBef>
                        <a:spcAft>
                          <a:spcPts val="0"/>
                        </a:spcAft>
                      </a:pPr>
                      <a:r>
                        <a:rPr lang="en-US" sz="1400" dirty="0">
                          <a:latin typeface="Calibri(Body)"/>
                          <a:ea typeface="Times New Roman"/>
                          <a:cs typeface="Times New Roman"/>
                        </a:rPr>
                        <a:t>BROKEN HIP</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latin typeface="Calibri(Body)"/>
                          <a:ea typeface="Times New Roman"/>
                          <a:cs typeface="Times New Roman"/>
                        </a:rPr>
                        <a:t>5.2%</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latin typeface="Calibri(Body)"/>
                          <a:ea typeface="Times New Roman"/>
                          <a:cs typeface="Times New Roman"/>
                        </a:rPr>
                        <a:t>0.13</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latin typeface="Calibri(Body)"/>
                          <a:ea typeface="Times New Roman"/>
                          <a:cs typeface="Times New Roman"/>
                        </a:rPr>
                        <a:t>3.5%</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latin typeface="Calibri(Body)"/>
                          <a:ea typeface="Times New Roman"/>
                          <a:cs typeface="Times New Roman"/>
                        </a:rPr>
                        <a:t>0.16</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latin typeface="Calibri(Body)"/>
                          <a:ea typeface="Times New Roman"/>
                          <a:cs typeface="Times New Roman"/>
                        </a:rPr>
                        <a:t>0.2%</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latin typeface="Calibri(Body)"/>
                          <a:ea typeface="Times New Roman"/>
                          <a:cs typeface="Times New Roman"/>
                        </a:rPr>
                        <a:t>-0.2%</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4A452A"/>
                          </a:solidFill>
                          <a:latin typeface="Calibri(Body)"/>
                          <a:ea typeface="Times New Roman"/>
                          <a:cs typeface="Times New Roman"/>
                        </a:rPr>
                        <a:t>-0.1</a:t>
                      </a:r>
                      <a:r>
                        <a:rPr lang="en-US" sz="1400" dirty="0" smtClean="0">
                          <a:solidFill>
                            <a:srgbClr val="4A452A"/>
                          </a:solidFill>
                          <a:latin typeface="Calibri(Body)"/>
                          <a:ea typeface="Times New Roman"/>
                          <a:cs typeface="Times New Roman"/>
                        </a:rPr>
                        <a:t>%</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r>
              <a:tr h="248068">
                <a:tc>
                  <a:txBody>
                    <a:bodyPr/>
                    <a:lstStyle/>
                    <a:p>
                      <a:pPr marL="0" marR="0" algn="ctr" defTabSz="914400" rtl="0" eaLnBrk="1" latinLnBrk="0" hangingPunct="1">
                        <a:lnSpc>
                          <a:spcPct val="115000"/>
                        </a:lnSpc>
                        <a:spcBef>
                          <a:spcPts val="0"/>
                        </a:spcBef>
                        <a:spcAft>
                          <a:spcPts val="0"/>
                        </a:spcAft>
                      </a:pPr>
                      <a:endParaRPr lang="en-US" sz="1400" kern="1200" dirty="0">
                        <a:solidFill>
                          <a:srgbClr val="4A452A"/>
                        </a:solidFill>
                        <a:latin typeface="Calibri(Body)"/>
                        <a:ea typeface="Times New Roman"/>
                        <a:cs typeface="Times New Roman"/>
                      </a:endParaRPr>
                    </a:p>
                  </a:txBody>
                  <a:tcPr marL="22941" marR="22941" marT="0" marB="0">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rgbClr val="4A452A"/>
                          </a:solidFill>
                          <a:latin typeface="Calibri(Body)"/>
                          <a:ea typeface="Times New Roman"/>
                          <a:cs typeface="Times New Roman"/>
                        </a:rPr>
                        <a:t> </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rgbClr val="4A452A"/>
                          </a:solidFill>
                          <a:latin typeface="Calibri(Body)"/>
                          <a:ea typeface="Times New Roman"/>
                          <a:cs typeface="Times New Roman"/>
                        </a:rPr>
                        <a:t> </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rgbClr val="4A452A"/>
                          </a:solidFill>
                          <a:latin typeface="Calibri(Body)"/>
                          <a:ea typeface="Times New Roman"/>
                          <a:cs typeface="Times New Roman"/>
                        </a:rPr>
                        <a:t> </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rgbClr val="4A452A"/>
                          </a:solidFill>
                          <a:latin typeface="Calibri(Body)"/>
                          <a:ea typeface="Times New Roman"/>
                          <a:cs typeface="Times New Roman"/>
                        </a:rPr>
                        <a:t> </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rgbClr val="4A452A"/>
                          </a:solidFill>
                          <a:latin typeface="Calibri(Body)"/>
                          <a:ea typeface="Times New Roman"/>
                          <a:cs typeface="Times New Roman"/>
                        </a:rPr>
                        <a:t> </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rgbClr val="4A452A"/>
                          </a:solidFill>
                          <a:latin typeface="Calibri(Body)"/>
                          <a:ea typeface="Times New Roman"/>
                          <a:cs typeface="Times New Roman"/>
                        </a:rPr>
                        <a:t> </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rgbClr val="4A452A"/>
                          </a:solidFill>
                          <a:latin typeface="Calibri(Body)"/>
                          <a:ea typeface="Times New Roman"/>
                          <a:cs typeface="Times New Roman"/>
                        </a:rPr>
                        <a:t> </a:t>
                      </a:r>
                    </a:p>
                  </a:txBody>
                  <a:tcPr marL="22941" marR="22941" marT="0" marB="0" anchor="b">
                    <a:lnL>
                      <a:noFill/>
                    </a:lnL>
                    <a:lnR>
                      <a:noFill/>
                    </a:lnR>
                    <a:lnT>
                      <a:noFill/>
                    </a:lnT>
                    <a:lnB>
                      <a:noFill/>
                    </a:lnB>
                    <a:solidFill>
                      <a:srgbClr val="FFFFFF"/>
                    </a:solidFill>
                  </a:tcPr>
                </a:tc>
              </a:tr>
              <a:tr h="248068">
                <a:tc>
                  <a:txBody>
                    <a:bodyPr/>
                    <a:lstStyle/>
                    <a:p>
                      <a:pPr marL="0" marR="0" algn="l" defTabSz="914400" rtl="0" eaLnBrk="1" latinLnBrk="0" hangingPunct="1">
                        <a:lnSpc>
                          <a:spcPct val="115000"/>
                        </a:lnSpc>
                        <a:spcBef>
                          <a:spcPts val="0"/>
                        </a:spcBef>
                        <a:spcAft>
                          <a:spcPts val="0"/>
                        </a:spcAft>
                      </a:pPr>
                      <a:r>
                        <a:rPr lang="en-US" sz="1400" b="1" kern="1200" dirty="0">
                          <a:solidFill>
                            <a:srgbClr val="00B050"/>
                          </a:solidFill>
                          <a:latin typeface="Calibri(Body)"/>
                          <a:ea typeface="Times New Roman"/>
                          <a:cs typeface="Times New Roman"/>
                        </a:rPr>
                        <a:t>VISION PROBLEM</a:t>
                      </a:r>
                    </a:p>
                  </a:txBody>
                  <a:tcPr marL="22941" marR="22941" marT="0" marB="0" anchor="b">
                    <a:lnL>
                      <a:noFill/>
                    </a:lnL>
                    <a:lnR>
                      <a:noFill/>
                    </a:lnR>
                    <a:lnT w="28575" cap="flat" cmpd="dbl" algn="ctr">
                      <a:noFill/>
                      <a:prstDash val="solid"/>
                      <a:round/>
                      <a:headEnd type="none" w="med" len="med"/>
                      <a:tailEnd type="none" w="med" len="med"/>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00B050"/>
                          </a:solidFill>
                          <a:latin typeface="Calibri(Body)"/>
                          <a:ea typeface="Times New Roman"/>
                          <a:cs typeface="Times New Roman"/>
                        </a:rPr>
                        <a:t>38.4%</a:t>
                      </a:r>
                    </a:p>
                  </a:txBody>
                  <a:tcPr marL="22941" marR="22941" marT="0" marB="0" anchor="b">
                    <a:lnL>
                      <a:noFill/>
                    </a:lnL>
                    <a:lnR>
                      <a:noFill/>
                    </a:lnR>
                    <a:lnT w="28575" cap="flat" cmpd="dbl" algn="ctr">
                      <a:noFill/>
                      <a:prstDash val="solid"/>
                      <a:round/>
                      <a:headEnd type="none" w="med" len="med"/>
                      <a:tailEnd type="none" w="med" len="med"/>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00B050"/>
                          </a:solidFill>
                          <a:latin typeface="Calibri(Body)"/>
                          <a:ea typeface="Times New Roman"/>
                          <a:cs typeface="Times New Roman"/>
                        </a:rPr>
                        <a:t>0.13</a:t>
                      </a:r>
                    </a:p>
                  </a:txBody>
                  <a:tcPr marL="22941" marR="22941" marT="0" marB="0" anchor="b">
                    <a:lnL>
                      <a:noFill/>
                    </a:lnL>
                    <a:lnR>
                      <a:noFill/>
                    </a:lnR>
                    <a:lnT w="28575" cap="flat" cmpd="dbl" algn="ctr">
                      <a:noFill/>
                      <a:prstDash val="solid"/>
                      <a:round/>
                      <a:headEnd type="none" w="med" len="med"/>
                      <a:tailEnd type="none" w="med" len="med"/>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00B050"/>
                          </a:solidFill>
                          <a:latin typeface="Calibri(Body)"/>
                          <a:ea typeface="Times New Roman"/>
                          <a:cs typeface="Times New Roman"/>
                        </a:rPr>
                        <a:t>24.7%</a:t>
                      </a:r>
                    </a:p>
                  </a:txBody>
                  <a:tcPr marL="22941" marR="22941" marT="0" marB="0" anchor="b">
                    <a:lnL>
                      <a:noFill/>
                    </a:lnL>
                    <a:lnR>
                      <a:noFill/>
                    </a:lnR>
                    <a:lnT w="28575" cap="flat" cmpd="dbl" algn="ctr">
                      <a:noFill/>
                      <a:prstDash val="solid"/>
                      <a:round/>
                      <a:headEnd type="none" w="med" len="med"/>
                      <a:tailEnd type="none" w="med" len="med"/>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00B050"/>
                          </a:solidFill>
                          <a:latin typeface="Calibri(Body)"/>
                          <a:ea typeface="Times New Roman"/>
                          <a:cs typeface="Times New Roman"/>
                        </a:rPr>
                        <a:t>0.13</a:t>
                      </a:r>
                    </a:p>
                  </a:txBody>
                  <a:tcPr marL="22941" marR="22941" marT="0" marB="0" anchor="b">
                    <a:lnL>
                      <a:noFill/>
                    </a:lnL>
                    <a:lnR>
                      <a:noFill/>
                    </a:lnR>
                    <a:lnT w="28575" cap="flat" cmpd="dbl" algn="ctr">
                      <a:noFill/>
                      <a:prstDash val="solid"/>
                      <a:round/>
                      <a:headEnd type="none" w="med" len="med"/>
                      <a:tailEnd type="none" w="med" len="med"/>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00B050"/>
                          </a:solidFill>
                          <a:latin typeface="Calibri(Body)"/>
                          <a:ea typeface="Times New Roman"/>
                          <a:cs typeface="Times New Roman"/>
                        </a:rPr>
                        <a:t>0.1%</a:t>
                      </a:r>
                    </a:p>
                  </a:txBody>
                  <a:tcPr marL="22941" marR="22941" marT="0" marB="0" anchor="b">
                    <a:lnL>
                      <a:noFill/>
                    </a:lnL>
                    <a:lnR>
                      <a:noFill/>
                    </a:lnR>
                    <a:lnT w="28575" cap="flat" cmpd="dbl" algn="ctr">
                      <a:noFill/>
                      <a:prstDash val="solid"/>
                      <a:round/>
                      <a:headEnd type="none" w="med" len="med"/>
                      <a:tailEnd type="none" w="med" len="med"/>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00B050"/>
                          </a:solidFill>
                          <a:latin typeface="Calibri(Body)"/>
                          <a:ea typeface="Times New Roman"/>
                          <a:cs typeface="Times New Roman"/>
                        </a:rPr>
                        <a:t>-1.7%</a:t>
                      </a:r>
                    </a:p>
                  </a:txBody>
                  <a:tcPr marL="22941" marR="22941" marT="0" marB="0" anchor="b">
                    <a:lnL>
                      <a:noFill/>
                    </a:lnL>
                    <a:lnR>
                      <a:noFill/>
                    </a:lnR>
                    <a:lnT w="28575" cap="flat" cmpd="dbl" algn="ctr">
                      <a:noFill/>
                      <a:prstDash val="solid"/>
                      <a:round/>
                      <a:headEnd type="none" w="med" len="med"/>
                      <a:tailEnd type="none" w="med" len="med"/>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00B050"/>
                          </a:solidFill>
                          <a:latin typeface="Calibri(Body)"/>
                          <a:ea typeface="Times New Roman"/>
                          <a:cs typeface="Times New Roman"/>
                        </a:rPr>
                        <a:t>-1.7%</a:t>
                      </a:r>
                    </a:p>
                  </a:txBody>
                  <a:tcPr marL="22941" marR="22941" marT="0" marB="0" anchor="b">
                    <a:lnL>
                      <a:noFill/>
                    </a:lnL>
                    <a:lnR>
                      <a:noFill/>
                    </a:lnR>
                    <a:lnT w="28575" cap="flat" cmpd="dbl" algn="ctr">
                      <a:noFill/>
                      <a:prstDash val="solid"/>
                      <a:round/>
                      <a:headEnd type="none" w="med" len="med"/>
                      <a:tailEnd type="none" w="med" len="med"/>
                    </a:lnT>
                    <a:lnB>
                      <a:noFill/>
                    </a:lnB>
                    <a:solidFill>
                      <a:srgbClr val="FFFFFF"/>
                    </a:solidFill>
                  </a:tcPr>
                </a:tc>
              </a:tr>
              <a:tr h="327342">
                <a:tc gridSpan="8">
                  <a:txBody>
                    <a:bodyPr/>
                    <a:lstStyle/>
                    <a:p>
                      <a:pPr marL="0" marR="0" algn="ctr" defTabSz="914400" rtl="0" eaLnBrk="1" latinLnBrk="0" hangingPunct="1">
                        <a:lnSpc>
                          <a:spcPct val="115000"/>
                        </a:lnSpc>
                        <a:spcBef>
                          <a:spcPts val="0"/>
                        </a:spcBef>
                        <a:spcAft>
                          <a:spcPts val="0"/>
                        </a:spcAft>
                      </a:pPr>
                      <a:endParaRPr lang="en-US" sz="1400" kern="1200" dirty="0">
                        <a:solidFill>
                          <a:srgbClr val="4A452A"/>
                        </a:solidFill>
                        <a:latin typeface="Calibri(Body)"/>
                        <a:ea typeface="Times New Roman"/>
                        <a:cs typeface="Times New Roman"/>
                      </a:endParaRPr>
                    </a:p>
                  </a:txBody>
                  <a:tcPr marL="22941" marR="22941"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Rounded Rectangle 2"/>
          <p:cNvSpPr/>
          <p:nvPr/>
        </p:nvSpPr>
        <p:spPr>
          <a:xfrm>
            <a:off x="8229600" y="1676400"/>
            <a:ext cx="685800" cy="472440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1828800"/>
          <a:ext cx="8229600" cy="4295967"/>
        </p:xfrm>
        <a:graphic>
          <a:graphicData uri="http://schemas.openxmlformats.org/drawingml/2006/table">
            <a:tbl>
              <a:tblPr/>
              <a:tblGrid>
                <a:gridCol w="2438400"/>
                <a:gridCol w="685800"/>
                <a:gridCol w="880778"/>
                <a:gridCol w="953115"/>
                <a:gridCol w="1010101"/>
                <a:gridCol w="826658"/>
                <a:gridCol w="826658"/>
                <a:gridCol w="608090"/>
              </a:tblGrid>
              <a:tr h="252413">
                <a:tc>
                  <a:txBody>
                    <a:bodyPr/>
                    <a:lstStyle/>
                    <a:p>
                      <a:pPr marL="0" marR="0" algn="l" defTabSz="914400" rtl="0" eaLnBrk="1" latinLnBrk="0" hangingPunct="1">
                        <a:lnSpc>
                          <a:spcPct val="115000"/>
                        </a:lnSpc>
                        <a:spcBef>
                          <a:spcPts val="0"/>
                        </a:spcBef>
                        <a:spcAft>
                          <a:spcPts val="0"/>
                        </a:spcAft>
                      </a:pPr>
                      <a:r>
                        <a:rPr lang="en-US" sz="1400" b="1" kern="1200" dirty="0" smtClean="0">
                          <a:solidFill>
                            <a:srgbClr val="00B050"/>
                          </a:solidFill>
                          <a:latin typeface="Calibri(Body)"/>
                          <a:ea typeface="Times New Roman"/>
                          <a:cs typeface="Times New Roman"/>
                        </a:rPr>
                        <a:t>TIME TO DEATH</a:t>
                      </a:r>
                      <a:endParaRPr lang="en-US" sz="1400" b="1" kern="1200" dirty="0">
                        <a:solidFill>
                          <a:srgbClr val="00B050"/>
                        </a:solidFill>
                        <a:latin typeface="Calibri(Body)"/>
                        <a:ea typeface="Times New Roman"/>
                        <a:cs typeface="Times New Roman"/>
                      </a:endParaRPr>
                    </a:p>
                  </a:txBody>
                  <a:tcPr marL="22941" marR="22941" marT="0" marB="0">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00B050"/>
                          </a:solidFill>
                          <a:latin typeface="Calibri(Body)"/>
                          <a:ea typeface="Times New Roman"/>
                          <a:cs typeface="Times New Roman"/>
                        </a:rPr>
                        <a:t> </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00B050"/>
                          </a:solidFill>
                          <a:latin typeface="Calibri(Body)"/>
                          <a:ea typeface="Times New Roman"/>
                          <a:cs typeface="Times New Roman"/>
                        </a:rPr>
                        <a:t> </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00B050"/>
                          </a:solidFill>
                          <a:latin typeface="Calibri(Body)"/>
                          <a:ea typeface="Times New Roman"/>
                          <a:cs typeface="Times New Roman"/>
                        </a:rPr>
                        <a:t> </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00B050"/>
                          </a:solidFill>
                          <a:latin typeface="Calibri(Body)"/>
                          <a:ea typeface="Times New Roman"/>
                          <a:cs typeface="Times New Roman"/>
                        </a:rPr>
                        <a:t> </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00B050"/>
                          </a:solidFill>
                          <a:latin typeface="Calibri(Body)"/>
                          <a:ea typeface="Times New Roman"/>
                          <a:cs typeface="Times New Roman"/>
                        </a:rPr>
                        <a:t>-4.5%</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00B050"/>
                          </a:solidFill>
                          <a:latin typeface="Calibri(Body)"/>
                          <a:ea typeface="Times New Roman"/>
                          <a:cs typeface="Times New Roman"/>
                        </a:rPr>
                        <a:t>-0.4%</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00B050"/>
                          </a:solidFill>
                          <a:latin typeface="Calibri(Body)"/>
                          <a:ea typeface="Times New Roman"/>
                          <a:cs typeface="Times New Roman"/>
                        </a:rPr>
                        <a:t>-4.9%</a:t>
                      </a:r>
                    </a:p>
                  </a:txBody>
                  <a:tcPr marL="22941" marR="22941" marT="0" marB="0" anchor="b">
                    <a:lnL>
                      <a:noFill/>
                    </a:lnL>
                    <a:lnR>
                      <a:noFill/>
                    </a:lnR>
                    <a:lnT>
                      <a:noFill/>
                    </a:lnT>
                    <a:lnB>
                      <a:noFill/>
                    </a:lnB>
                    <a:solidFill>
                      <a:srgbClr val="FFFFFF"/>
                    </a:solidFill>
                  </a:tcPr>
                </a:tc>
              </a:tr>
              <a:tr h="252413">
                <a:tc>
                  <a:txBody>
                    <a:bodyPr/>
                    <a:lstStyle/>
                    <a:p>
                      <a:pPr marL="0" marR="0" algn="l" defTabSz="914400" rtl="0" eaLnBrk="1" latinLnBrk="0" hangingPunct="1">
                        <a:lnSpc>
                          <a:spcPct val="115000"/>
                        </a:lnSpc>
                        <a:spcBef>
                          <a:spcPts val="0"/>
                        </a:spcBef>
                        <a:spcAft>
                          <a:spcPts val="0"/>
                        </a:spcAft>
                      </a:pPr>
                      <a:r>
                        <a:rPr lang="en-US" sz="1400" kern="1200" dirty="0" smtClean="0">
                          <a:solidFill>
                            <a:schemeClr val="tx1"/>
                          </a:solidFill>
                          <a:latin typeface="Calibri(Body)"/>
                          <a:ea typeface="Times New Roman"/>
                          <a:cs typeface="Times New Roman"/>
                        </a:rPr>
                        <a:t>12 - 24 MONTHS</a:t>
                      </a:r>
                      <a:endParaRPr lang="en-US" sz="1400" kern="1200" dirty="0">
                        <a:solidFill>
                          <a:schemeClr val="tx1"/>
                        </a:solidFill>
                        <a:latin typeface="Calibri(Body)"/>
                        <a:ea typeface="Times New Roman"/>
                        <a:cs typeface="Times New Roman"/>
                      </a:endParaRP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5.5%</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-0.04</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4.8%</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-0.04</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0.0%</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0.0%</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0.0%</a:t>
                      </a:r>
                    </a:p>
                  </a:txBody>
                  <a:tcPr marL="22941" marR="22941" marT="0" marB="0" anchor="b">
                    <a:lnL>
                      <a:noFill/>
                    </a:lnL>
                    <a:lnR>
                      <a:noFill/>
                    </a:lnR>
                    <a:lnT>
                      <a:noFill/>
                    </a:lnT>
                    <a:lnB>
                      <a:noFill/>
                    </a:lnB>
                    <a:solidFill>
                      <a:srgbClr val="FFFFFF"/>
                    </a:solidFill>
                  </a:tcPr>
                </a:tc>
              </a:tr>
              <a:tr h="252413">
                <a:tc>
                  <a:txBody>
                    <a:bodyPr/>
                    <a:lstStyle/>
                    <a:p>
                      <a:pPr marL="0" marR="0" algn="l" defTabSz="914400" rtl="0" eaLnBrk="1" latinLnBrk="0" hangingPunct="1">
                        <a:lnSpc>
                          <a:spcPct val="115000"/>
                        </a:lnSpc>
                        <a:spcBef>
                          <a:spcPts val="0"/>
                        </a:spcBef>
                        <a:spcAft>
                          <a:spcPts val="0"/>
                        </a:spcAft>
                      </a:pPr>
                      <a:r>
                        <a:rPr lang="en-US" sz="1400" kern="1200" dirty="0" smtClean="0">
                          <a:solidFill>
                            <a:schemeClr val="tx1"/>
                          </a:solidFill>
                          <a:latin typeface="Calibri(Body)"/>
                          <a:ea typeface="Times New Roman"/>
                          <a:cs typeface="Times New Roman"/>
                        </a:rPr>
                        <a:t>24 -36 MONTHS</a:t>
                      </a:r>
                      <a:endParaRPr lang="en-US" sz="1400" kern="1200" dirty="0">
                        <a:solidFill>
                          <a:schemeClr val="tx1"/>
                        </a:solidFill>
                        <a:latin typeface="Calibri(Body)"/>
                        <a:ea typeface="Times New Roman"/>
                        <a:cs typeface="Times New Roman"/>
                      </a:endParaRP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5.4%</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-0.04</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4.6%</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-0.07</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-0.1%</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0.0%</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-0.1%</a:t>
                      </a:r>
                    </a:p>
                  </a:txBody>
                  <a:tcPr marL="22941" marR="22941" marT="0" marB="0" anchor="b">
                    <a:lnL>
                      <a:noFill/>
                    </a:lnL>
                    <a:lnR>
                      <a:noFill/>
                    </a:lnR>
                    <a:lnT>
                      <a:noFill/>
                    </a:lnT>
                    <a:lnB>
                      <a:noFill/>
                    </a:lnB>
                    <a:solidFill>
                      <a:srgbClr val="FFFFFF"/>
                    </a:solidFill>
                  </a:tcPr>
                </a:tc>
              </a:tr>
              <a:tr h="252413">
                <a:tc>
                  <a:txBody>
                    <a:bodyPr/>
                    <a:lstStyle/>
                    <a:p>
                      <a:pPr marL="0" marR="0" algn="l" defTabSz="914400" rtl="0" eaLnBrk="1" latinLnBrk="0" hangingPunct="1">
                        <a:lnSpc>
                          <a:spcPct val="115000"/>
                        </a:lnSpc>
                        <a:spcBef>
                          <a:spcPts val="0"/>
                        </a:spcBef>
                        <a:spcAft>
                          <a:spcPts val="0"/>
                        </a:spcAft>
                      </a:pPr>
                      <a:r>
                        <a:rPr lang="en-US" sz="1400" b="1" kern="1200" dirty="0" smtClean="0">
                          <a:solidFill>
                            <a:srgbClr val="00B050"/>
                          </a:solidFill>
                          <a:latin typeface="Calibri(Body)"/>
                          <a:ea typeface="Times New Roman"/>
                          <a:cs typeface="Times New Roman"/>
                        </a:rPr>
                        <a:t>&gt; 36 MONTHS</a:t>
                      </a:r>
                      <a:endParaRPr lang="en-US" sz="1400" b="1" kern="1200" dirty="0">
                        <a:solidFill>
                          <a:srgbClr val="00B050"/>
                        </a:solidFill>
                        <a:latin typeface="Calibri(Body)"/>
                        <a:ea typeface="Times New Roman"/>
                        <a:cs typeface="Times New Roman"/>
                      </a:endParaRP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00B050"/>
                          </a:solidFill>
                          <a:latin typeface="Calibri(Body)"/>
                          <a:ea typeface="Times New Roman"/>
                          <a:cs typeface="Times New Roman"/>
                        </a:rPr>
                        <a:t>83.6%</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00B050"/>
                          </a:solidFill>
                          <a:latin typeface="Calibri(Body)"/>
                          <a:ea typeface="Times New Roman"/>
                          <a:cs typeface="Times New Roman"/>
                        </a:rPr>
                        <a:t>-0.19</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00B050"/>
                          </a:solidFill>
                          <a:latin typeface="Calibri(Body)"/>
                          <a:ea typeface="Times New Roman"/>
                          <a:cs typeface="Times New Roman"/>
                        </a:rPr>
                        <a:t>86.2%</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00B050"/>
                          </a:solidFill>
                          <a:latin typeface="Calibri(Body)"/>
                          <a:ea typeface="Times New Roman"/>
                          <a:cs typeface="Times New Roman"/>
                        </a:rPr>
                        <a:t>-0.24</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00B050"/>
                          </a:solidFill>
                          <a:latin typeface="Calibri(Body)"/>
                          <a:ea typeface="Times New Roman"/>
                          <a:cs typeface="Times New Roman"/>
                        </a:rPr>
                        <a:t>-4.4%</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00B050"/>
                          </a:solidFill>
                          <a:latin typeface="Calibri(Body)"/>
                          <a:ea typeface="Times New Roman"/>
                          <a:cs typeface="Times New Roman"/>
                        </a:rPr>
                        <a:t>-0.5%</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00B050"/>
                          </a:solidFill>
                          <a:latin typeface="Calibri(Body)"/>
                          <a:ea typeface="Times New Roman"/>
                          <a:cs typeface="Times New Roman"/>
                        </a:rPr>
                        <a:t>-4.9%</a:t>
                      </a:r>
                    </a:p>
                  </a:txBody>
                  <a:tcPr marL="22941" marR="22941" marT="0" marB="0" anchor="b">
                    <a:lnL>
                      <a:noFill/>
                    </a:lnL>
                    <a:lnR>
                      <a:noFill/>
                    </a:lnR>
                    <a:lnT>
                      <a:noFill/>
                    </a:lnT>
                    <a:lnB>
                      <a:noFill/>
                    </a:lnB>
                    <a:solidFill>
                      <a:srgbClr val="FFFFFF"/>
                    </a:solidFill>
                  </a:tcPr>
                </a:tc>
              </a:tr>
              <a:tr h="252413">
                <a:tc>
                  <a:txBody>
                    <a:bodyPr/>
                    <a:lstStyle/>
                    <a:p>
                      <a:pPr marL="0" marR="0" algn="r">
                        <a:lnSpc>
                          <a:spcPct val="115000"/>
                        </a:lnSpc>
                        <a:spcBef>
                          <a:spcPts val="0"/>
                        </a:spcBef>
                        <a:spcAft>
                          <a:spcPts val="0"/>
                        </a:spcAft>
                      </a:pPr>
                      <a:r>
                        <a:rPr lang="en-US" sz="1000">
                          <a:latin typeface="Calibri"/>
                          <a:ea typeface="Times New Roman"/>
                          <a:cs typeface="Times New Roman"/>
                        </a:rPr>
                        <a:t> </a:t>
                      </a:r>
                      <a:endParaRPr lang="en-US" sz="1000">
                        <a:latin typeface="Calibri"/>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latin typeface="Calibri"/>
                          <a:ea typeface="Times New Roman"/>
                          <a:cs typeface="Times New Roman"/>
                        </a:rPr>
                        <a:t> </a:t>
                      </a:r>
                      <a:endParaRPr lang="en-US" sz="1000">
                        <a:latin typeface="Calibri"/>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latin typeface="Calibri"/>
                          <a:ea typeface="Times New Roman"/>
                          <a:cs typeface="Times New Roman"/>
                        </a:rPr>
                        <a:t> </a:t>
                      </a:r>
                      <a:endParaRPr lang="en-US" sz="1000">
                        <a:latin typeface="Calibri"/>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latin typeface="Calibri"/>
                          <a:ea typeface="Times New Roman"/>
                          <a:cs typeface="Times New Roman"/>
                        </a:rPr>
                        <a:t> </a:t>
                      </a:r>
                      <a:endParaRPr lang="en-US" sz="1000">
                        <a:latin typeface="Calibri"/>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dirty="0">
                          <a:latin typeface="Calibri"/>
                          <a:ea typeface="Times New Roman"/>
                          <a:cs typeface="Times New Roman"/>
                        </a:rPr>
                        <a:t> </a:t>
                      </a:r>
                      <a:endParaRPr lang="en-US" sz="1000" dirty="0">
                        <a:latin typeface="Calibri"/>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 </a:t>
                      </a:r>
                      <a:endParaRPr lang="en-US" sz="1000">
                        <a:latin typeface="Calibri"/>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 </a:t>
                      </a:r>
                      <a:endParaRPr lang="en-US" sz="1000">
                        <a:latin typeface="Calibri"/>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 </a:t>
                      </a:r>
                      <a:endParaRPr lang="en-US" sz="1000">
                        <a:latin typeface="Calibri"/>
                        <a:ea typeface="Calibri"/>
                        <a:cs typeface="Times New Roman"/>
                      </a:endParaRPr>
                    </a:p>
                  </a:txBody>
                  <a:tcPr marL="22941" marR="22941" marT="0" marB="0" anchor="b">
                    <a:lnL>
                      <a:noFill/>
                    </a:lnL>
                    <a:lnR>
                      <a:noFill/>
                    </a:lnR>
                    <a:lnT>
                      <a:noFill/>
                    </a:lnT>
                    <a:lnB>
                      <a:noFill/>
                    </a:lnB>
                    <a:solidFill>
                      <a:srgbClr val="FFFFFF"/>
                    </a:solidFill>
                  </a:tcPr>
                </a:tc>
              </a:tr>
              <a:tr h="252413">
                <a:tc>
                  <a:txBody>
                    <a:bodyPr/>
                    <a:lstStyle/>
                    <a:p>
                      <a:pPr marL="0" marR="0" algn="l" defTabSz="914400" rtl="0" eaLnBrk="1" latinLnBrk="0" hangingPunct="1">
                        <a:lnSpc>
                          <a:spcPct val="115000"/>
                        </a:lnSpc>
                        <a:spcBef>
                          <a:spcPts val="0"/>
                        </a:spcBef>
                        <a:spcAft>
                          <a:spcPts val="0"/>
                        </a:spcAft>
                      </a:pPr>
                      <a:r>
                        <a:rPr lang="en-US" sz="1400" b="1" kern="1200" dirty="0" smtClean="0">
                          <a:solidFill>
                            <a:schemeClr val="tx1"/>
                          </a:solidFill>
                          <a:latin typeface="Calibri(Body)"/>
                          <a:ea typeface="Times New Roman"/>
                          <a:cs typeface="Times New Roman"/>
                        </a:rPr>
                        <a:t>OTHER DEMOGRAPHICS</a:t>
                      </a:r>
                      <a:endParaRPr lang="en-US" sz="1400" b="1" kern="1200" dirty="0">
                        <a:solidFill>
                          <a:schemeClr val="tx1"/>
                        </a:solidFill>
                        <a:latin typeface="Calibri(Body)"/>
                        <a:ea typeface="Times New Roman"/>
                        <a:cs typeface="Times New Roman"/>
                      </a:endParaRPr>
                    </a:p>
                  </a:txBody>
                  <a:tcPr marL="22941" marR="22941" marT="0" marB="0">
                    <a:lnL>
                      <a:noFill/>
                    </a:lnL>
                    <a:lnR>
                      <a:noFill/>
                    </a:lnR>
                    <a:lnT>
                      <a:noFill/>
                    </a:lnT>
                    <a:lnB>
                      <a:noFill/>
                    </a:lnB>
                    <a:solidFill>
                      <a:srgbClr val="FFFFFF"/>
                    </a:solidFill>
                  </a:tcPr>
                </a:tc>
                <a:tc>
                  <a:txBody>
                    <a:bodyPr/>
                    <a:lstStyle/>
                    <a:p>
                      <a:pPr marL="0" marR="0" algn="l">
                        <a:lnSpc>
                          <a:spcPct val="115000"/>
                        </a:lnSpc>
                        <a:spcBef>
                          <a:spcPts val="0"/>
                        </a:spcBef>
                        <a:spcAft>
                          <a:spcPts val="0"/>
                        </a:spcAft>
                      </a:pPr>
                      <a:r>
                        <a:rPr lang="en-US" sz="1000" dirty="0">
                          <a:latin typeface="Calibri"/>
                          <a:ea typeface="Times New Roman"/>
                          <a:cs typeface="Times New Roman"/>
                        </a:rPr>
                        <a:t> </a:t>
                      </a:r>
                      <a:endParaRPr lang="en-US" sz="1000" dirty="0">
                        <a:latin typeface="Calibri"/>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latin typeface="Calibri"/>
                          <a:ea typeface="Times New Roman"/>
                          <a:cs typeface="Times New Roman"/>
                        </a:rPr>
                        <a:t> </a:t>
                      </a:r>
                      <a:endParaRPr lang="en-US" sz="1000">
                        <a:latin typeface="Calibri"/>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latin typeface="Calibri"/>
                          <a:ea typeface="Times New Roman"/>
                          <a:cs typeface="Times New Roman"/>
                        </a:rPr>
                        <a:t> </a:t>
                      </a:r>
                      <a:endParaRPr lang="en-US" sz="1000">
                        <a:latin typeface="Calibri"/>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dirty="0">
                          <a:latin typeface="Calibri"/>
                          <a:ea typeface="Times New Roman"/>
                          <a:cs typeface="Times New Roman"/>
                        </a:rPr>
                        <a:t> </a:t>
                      </a:r>
                      <a:endParaRPr lang="en-US" sz="1000" dirty="0">
                        <a:latin typeface="Calibri"/>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chemeClr val="tx1"/>
                          </a:solidFill>
                          <a:latin typeface="Calibri(Body)"/>
                          <a:ea typeface="Times New Roman"/>
                          <a:cs typeface="Times New Roman"/>
                        </a:rPr>
                        <a:t>0.9%</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chemeClr val="tx1"/>
                          </a:solidFill>
                          <a:latin typeface="Calibri(Body)"/>
                          <a:ea typeface="Times New Roman"/>
                          <a:cs typeface="Times New Roman"/>
                        </a:rPr>
                        <a:t>0.0%</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chemeClr val="tx1"/>
                          </a:solidFill>
                          <a:latin typeface="Calibri(Body)"/>
                          <a:ea typeface="Times New Roman"/>
                          <a:cs typeface="Times New Roman"/>
                        </a:rPr>
                        <a:t>0.9%</a:t>
                      </a:r>
                    </a:p>
                  </a:txBody>
                  <a:tcPr marL="22941" marR="22941" marT="0" marB="0" anchor="b">
                    <a:lnL>
                      <a:noFill/>
                    </a:lnL>
                    <a:lnR>
                      <a:noFill/>
                    </a:lnR>
                    <a:lnT>
                      <a:noFill/>
                    </a:lnT>
                    <a:lnB>
                      <a:noFill/>
                    </a:lnB>
                    <a:solidFill>
                      <a:srgbClr val="FFFFFF"/>
                    </a:solidFill>
                  </a:tcPr>
                </a:tc>
              </a:tr>
              <a:tr h="252413">
                <a:tc>
                  <a:txBody>
                    <a:bodyPr/>
                    <a:lstStyle/>
                    <a:p>
                      <a:pPr marL="0" marR="0" algn="l" defTabSz="914400" rtl="0" eaLnBrk="1" latinLnBrk="0" hangingPunct="1">
                        <a:lnSpc>
                          <a:spcPct val="115000"/>
                        </a:lnSpc>
                        <a:spcBef>
                          <a:spcPts val="0"/>
                        </a:spcBef>
                        <a:spcAft>
                          <a:spcPts val="0"/>
                        </a:spcAft>
                      </a:pPr>
                      <a:r>
                        <a:rPr lang="en-US" sz="1400" kern="1200" dirty="0" smtClean="0">
                          <a:solidFill>
                            <a:schemeClr val="tx1"/>
                          </a:solidFill>
                          <a:latin typeface="Calibri(Body)"/>
                          <a:ea typeface="Times New Roman"/>
                          <a:cs typeface="Times New Roman"/>
                        </a:rPr>
                        <a:t>MALE </a:t>
                      </a:r>
                      <a:r>
                        <a:rPr lang="en-US" sz="1400" kern="1200" dirty="0">
                          <a:solidFill>
                            <a:schemeClr val="tx1"/>
                          </a:solidFill>
                          <a:latin typeface="Calibri(Body)"/>
                          <a:ea typeface="Times New Roman"/>
                          <a:cs typeface="Times New Roman"/>
                        </a:rPr>
                        <a:t>70 to </a:t>
                      </a:r>
                      <a:r>
                        <a:rPr lang="en-US" sz="1400" kern="1200" dirty="0" smtClean="0">
                          <a:solidFill>
                            <a:schemeClr val="tx1"/>
                          </a:solidFill>
                          <a:latin typeface="Calibri(Body)"/>
                          <a:ea typeface="Times New Roman"/>
                          <a:cs typeface="Times New Roman"/>
                        </a:rPr>
                        <a:t>74</a:t>
                      </a:r>
                      <a:endParaRPr lang="en-US" sz="1400" kern="1200" dirty="0">
                        <a:solidFill>
                          <a:schemeClr val="tx1"/>
                        </a:solidFill>
                        <a:latin typeface="Calibri(Body)"/>
                        <a:ea typeface="Times New Roman"/>
                        <a:cs typeface="Times New Roman"/>
                      </a:endParaRP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11.9%</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0.01</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11.9%</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0.00</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-0.1%</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0.0%</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-0.1%</a:t>
                      </a:r>
                    </a:p>
                  </a:txBody>
                  <a:tcPr marL="22941" marR="22941" marT="0" marB="0" anchor="b">
                    <a:lnL>
                      <a:noFill/>
                    </a:lnL>
                    <a:lnR>
                      <a:noFill/>
                    </a:lnR>
                    <a:lnT>
                      <a:noFill/>
                    </a:lnT>
                    <a:lnB>
                      <a:noFill/>
                    </a:lnB>
                    <a:solidFill>
                      <a:srgbClr val="FFFFFF"/>
                    </a:solidFill>
                  </a:tcPr>
                </a:tc>
              </a:tr>
              <a:tr h="252413">
                <a:tc>
                  <a:txBody>
                    <a:bodyPr/>
                    <a:lstStyle/>
                    <a:p>
                      <a:pPr marL="0" marR="0" algn="l" defTabSz="914400" rtl="0" eaLnBrk="1" latinLnBrk="0" hangingPunct="1">
                        <a:lnSpc>
                          <a:spcPct val="115000"/>
                        </a:lnSpc>
                        <a:spcBef>
                          <a:spcPts val="0"/>
                        </a:spcBef>
                        <a:spcAft>
                          <a:spcPts val="0"/>
                        </a:spcAft>
                      </a:pPr>
                      <a:r>
                        <a:rPr lang="en-US" sz="1400" kern="1200" dirty="0" smtClean="0">
                          <a:solidFill>
                            <a:schemeClr val="tx1"/>
                          </a:solidFill>
                          <a:latin typeface="Calibri(Body)"/>
                          <a:ea typeface="Times New Roman"/>
                          <a:cs typeface="Times New Roman"/>
                        </a:rPr>
                        <a:t>MALE </a:t>
                      </a:r>
                      <a:r>
                        <a:rPr lang="en-US" sz="1400" kern="1200" dirty="0">
                          <a:solidFill>
                            <a:schemeClr val="tx1"/>
                          </a:solidFill>
                          <a:latin typeface="Calibri(Body)"/>
                          <a:ea typeface="Times New Roman"/>
                          <a:cs typeface="Times New Roman"/>
                        </a:rPr>
                        <a:t>75 to 79 </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9.5%</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0.06</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9.5%</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0.04</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-0.2%</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0.0%</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-0.2%</a:t>
                      </a:r>
                    </a:p>
                  </a:txBody>
                  <a:tcPr marL="22941" marR="22941" marT="0" marB="0" anchor="b">
                    <a:lnL>
                      <a:noFill/>
                    </a:lnL>
                    <a:lnR>
                      <a:noFill/>
                    </a:lnR>
                    <a:lnT>
                      <a:noFill/>
                    </a:lnT>
                    <a:lnB>
                      <a:noFill/>
                    </a:lnB>
                    <a:solidFill>
                      <a:srgbClr val="FFFFFF"/>
                    </a:solidFill>
                  </a:tcPr>
                </a:tc>
              </a:tr>
              <a:tr h="252413">
                <a:tc>
                  <a:txBody>
                    <a:bodyPr/>
                    <a:lstStyle/>
                    <a:p>
                      <a:pPr marL="0" marR="0" algn="l" defTabSz="914400" rtl="0" eaLnBrk="1" latinLnBrk="0" hangingPunct="1">
                        <a:lnSpc>
                          <a:spcPct val="115000"/>
                        </a:lnSpc>
                        <a:spcBef>
                          <a:spcPts val="0"/>
                        </a:spcBef>
                        <a:spcAft>
                          <a:spcPts val="0"/>
                        </a:spcAft>
                      </a:pPr>
                      <a:r>
                        <a:rPr lang="en-US" sz="1400" kern="1200" dirty="0" smtClean="0">
                          <a:solidFill>
                            <a:schemeClr val="tx1"/>
                          </a:solidFill>
                          <a:latin typeface="Calibri(Body)"/>
                          <a:ea typeface="Times New Roman"/>
                          <a:cs typeface="Times New Roman"/>
                        </a:rPr>
                        <a:t>MALE </a:t>
                      </a:r>
                      <a:r>
                        <a:rPr lang="en-US" sz="1400" kern="1200" dirty="0">
                          <a:solidFill>
                            <a:schemeClr val="tx1"/>
                          </a:solidFill>
                          <a:latin typeface="Calibri(Body)"/>
                          <a:ea typeface="Times New Roman"/>
                          <a:cs typeface="Times New Roman"/>
                        </a:rPr>
                        <a:t>80 to </a:t>
                      </a:r>
                      <a:r>
                        <a:rPr lang="en-US" sz="1400" kern="1200" dirty="0" smtClean="0">
                          <a:solidFill>
                            <a:schemeClr val="tx1"/>
                          </a:solidFill>
                          <a:latin typeface="Calibri(Body)"/>
                          <a:ea typeface="Times New Roman"/>
                          <a:cs typeface="Times New Roman"/>
                        </a:rPr>
                        <a:t>84</a:t>
                      </a:r>
                      <a:endParaRPr lang="en-US" sz="1400" kern="1200" dirty="0">
                        <a:solidFill>
                          <a:schemeClr val="tx1"/>
                        </a:solidFill>
                        <a:latin typeface="Calibri(Body)"/>
                        <a:ea typeface="Times New Roman"/>
                        <a:cs typeface="Times New Roman"/>
                      </a:endParaRP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5.6%</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0.14</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5.6%</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0.13</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-0.1%</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0.0%</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-0.1%</a:t>
                      </a:r>
                    </a:p>
                  </a:txBody>
                  <a:tcPr marL="22941" marR="22941" marT="0" marB="0" anchor="b">
                    <a:lnL>
                      <a:noFill/>
                    </a:lnL>
                    <a:lnR>
                      <a:noFill/>
                    </a:lnR>
                    <a:lnT>
                      <a:noFill/>
                    </a:lnT>
                    <a:lnB>
                      <a:noFill/>
                    </a:lnB>
                    <a:solidFill>
                      <a:srgbClr val="FFFFFF"/>
                    </a:solidFill>
                  </a:tcPr>
                </a:tc>
              </a:tr>
              <a:tr h="252413">
                <a:tc>
                  <a:txBody>
                    <a:bodyPr/>
                    <a:lstStyle/>
                    <a:p>
                      <a:pPr marL="0" marR="0" algn="l" defTabSz="914400" rtl="0" eaLnBrk="1" latinLnBrk="0" hangingPunct="1">
                        <a:lnSpc>
                          <a:spcPct val="115000"/>
                        </a:lnSpc>
                        <a:spcBef>
                          <a:spcPts val="0"/>
                        </a:spcBef>
                        <a:spcAft>
                          <a:spcPts val="0"/>
                        </a:spcAft>
                      </a:pPr>
                      <a:r>
                        <a:rPr lang="en-US" sz="1400" kern="1200" dirty="0" smtClean="0">
                          <a:solidFill>
                            <a:schemeClr val="tx1"/>
                          </a:solidFill>
                          <a:latin typeface="Calibri(Body)"/>
                          <a:ea typeface="Times New Roman"/>
                          <a:cs typeface="Times New Roman"/>
                        </a:rPr>
                        <a:t>MALE 85+</a:t>
                      </a:r>
                      <a:endParaRPr lang="en-US" sz="1400" kern="1200" dirty="0">
                        <a:solidFill>
                          <a:schemeClr val="tx1"/>
                        </a:solidFill>
                        <a:latin typeface="Calibri(Body)"/>
                        <a:ea typeface="Times New Roman"/>
                        <a:cs typeface="Times New Roman"/>
                      </a:endParaRP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3.8%</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0.28</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3.8%</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0.22</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-0.2%</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0.0%</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-0.2%</a:t>
                      </a:r>
                    </a:p>
                  </a:txBody>
                  <a:tcPr marL="22941" marR="22941" marT="0" marB="0" anchor="b">
                    <a:lnL>
                      <a:noFill/>
                    </a:lnL>
                    <a:lnR>
                      <a:noFill/>
                    </a:lnR>
                    <a:lnT>
                      <a:noFill/>
                    </a:lnT>
                    <a:lnB>
                      <a:noFill/>
                    </a:lnB>
                    <a:solidFill>
                      <a:srgbClr val="FFFFFF"/>
                    </a:solidFill>
                  </a:tcPr>
                </a:tc>
              </a:tr>
              <a:tr h="252413">
                <a:tc>
                  <a:txBody>
                    <a:bodyPr/>
                    <a:lstStyle/>
                    <a:p>
                      <a:pPr marL="0" marR="0" algn="l" defTabSz="914400" rtl="0" eaLnBrk="1" latinLnBrk="0" hangingPunct="1">
                        <a:lnSpc>
                          <a:spcPct val="115000"/>
                        </a:lnSpc>
                        <a:spcBef>
                          <a:spcPts val="0"/>
                        </a:spcBef>
                        <a:spcAft>
                          <a:spcPts val="0"/>
                        </a:spcAft>
                      </a:pPr>
                      <a:r>
                        <a:rPr lang="en-US" sz="1400" kern="1200" dirty="0" smtClean="0">
                          <a:solidFill>
                            <a:schemeClr val="tx1"/>
                          </a:solidFill>
                          <a:latin typeface="Calibri(Body)"/>
                          <a:ea typeface="Times New Roman"/>
                          <a:cs typeface="Times New Roman"/>
                        </a:rPr>
                        <a:t>FEMALE 65 to 69</a:t>
                      </a:r>
                      <a:endParaRPr lang="en-US" sz="1400" kern="1200" dirty="0">
                        <a:solidFill>
                          <a:schemeClr val="tx1"/>
                        </a:solidFill>
                        <a:latin typeface="Calibri(Body)"/>
                        <a:ea typeface="Times New Roman"/>
                        <a:cs typeface="Times New Roman"/>
                      </a:endParaRP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12.7%</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0.10</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12.7%</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0.08</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-0.3%</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0.0%</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-0.3%</a:t>
                      </a:r>
                    </a:p>
                  </a:txBody>
                  <a:tcPr marL="22941" marR="22941" marT="0" marB="0" anchor="b">
                    <a:lnL>
                      <a:noFill/>
                    </a:lnL>
                    <a:lnR>
                      <a:noFill/>
                    </a:lnR>
                    <a:lnT>
                      <a:noFill/>
                    </a:lnT>
                    <a:lnB>
                      <a:noFill/>
                    </a:lnB>
                    <a:solidFill>
                      <a:srgbClr val="FFFFFF"/>
                    </a:solidFill>
                  </a:tcPr>
                </a:tc>
              </a:tr>
              <a:tr h="271457">
                <a:tc>
                  <a:txBody>
                    <a:bodyPr/>
                    <a:lstStyle/>
                    <a:p>
                      <a:pPr marL="0" marR="0" algn="l" defTabSz="914400" rtl="0" eaLnBrk="1" latinLnBrk="0" hangingPunct="1">
                        <a:lnSpc>
                          <a:spcPct val="115000"/>
                        </a:lnSpc>
                        <a:spcBef>
                          <a:spcPts val="0"/>
                        </a:spcBef>
                        <a:spcAft>
                          <a:spcPts val="0"/>
                        </a:spcAft>
                      </a:pPr>
                      <a:r>
                        <a:rPr lang="en-US" sz="1400" kern="1200" dirty="0" smtClean="0">
                          <a:solidFill>
                            <a:schemeClr val="tx1"/>
                          </a:solidFill>
                          <a:latin typeface="Calibri(Body)"/>
                          <a:ea typeface="Times New Roman"/>
                          <a:cs typeface="Times New Roman"/>
                        </a:rPr>
                        <a:t>FEMALE </a:t>
                      </a:r>
                      <a:r>
                        <a:rPr lang="en-US" sz="1400" kern="1200" dirty="0">
                          <a:solidFill>
                            <a:schemeClr val="tx1"/>
                          </a:solidFill>
                          <a:latin typeface="Calibri(Body)"/>
                          <a:ea typeface="Times New Roman"/>
                          <a:cs typeface="Times New Roman"/>
                        </a:rPr>
                        <a:t>70 to </a:t>
                      </a:r>
                      <a:r>
                        <a:rPr lang="en-US" sz="1400" kern="1200" dirty="0" smtClean="0">
                          <a:solidFill>
                            <a:schemeClr val="tx1"/>
                          </a:solidFill>
                          <a:latin typeface="Calibri(Body)"/>
                          <a:ea typeface="Times New Roman"/>
                          <a:cs typeface="Times New Roman"/>
                        </a:rPr>
                        <a:t>74 </a:t>
                      </a:r>
                      <a:endParaRPr lang="en-US" sz="1400" kern="1200" dirty="0">
                        <a:solidFill>
                          <a:schemeClr val="tx1"/>
                        </a:solidFill>
                        <a:latin typeface="Calibri(Body)"/>
                        <a:ea typeface="Times New Roman"/>
                        <a:cs typeface="Times New Roman"/>
                      </a:endParaRP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14.5%</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0.12</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14.5%</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0.09</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-0.4%</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0.0%</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-0.4%</a:t>
                      </a:r>
                    </a:p>
                  </a:txBody>
                  <a:tcPr marL="22941" marR="22941" marT="0" marB="0" anchor="b">
                    <a:lnL>
                      <a:noFill/>
                    </a:lnL>
                    <a:lnR>
                      <a:noFill/>
                    </a:lnR>
                    <a:lnT>
                      <a:noFill/>
                    </a:lnT>
                    <a:lnB>
                      <a:noFill/>
                    </a:lnB>
                    <a:solidFill>
                      <a:srgbClr val="FFFFFF"/>
                    </a:solidFill>
                  </a:tcPr>
                </a:tc>
              </a:tr>
              <a:tr h="252413">
                <a:tc>
                  <a:txBody>
                    <a:bodyPr/>
                    <a:lstStyle/>
                    <a:p>
                      <a:pPr marL="0" marR="0" algn="l" defTabSz="914400" rtl="0" eaLnBrk="1" latinLnBrk="0" hangingPunct="1">
                        <a:lnSpc>
                          <a:spcPct val="115000"/>
                        </a:lnSpc>
                        <a:spcBef>
                          <a:spcPts val="0"/>
                        </a:spcBef>
                        <a:spcAft>
                          <a:spcPts val="0"/>
                        </a:spcAft>
                      </a:pPr>
                      <a:r>
                        <a:rPr lang="en-US" sz="1400" kern="1200" dirty="0" smtClean="0">
                          <a:solidFill>
                            <a:schemeClr val="tx1"/>
                          </a:solidFill>
                          <a:latin typeface="Calibri(Body)"/>
                          <a:ea typeface="Times New Roman"/>
                          <a:cs typeface="Times New Roman"/>
                        </a:rPr>
                        <a:t>FEMALE </a:t>
                      </a:r>
                      <a:r>
                        <a:rPr lang="en-US" sz="1400" kern="1200" dirty="0">
                          <a:solidFill>
                            <a:schemeClr val="tx1"/>
                          </a:solidFill>
                          <a:latin typeface="Calibri(Body)"/>
                          <a:ea typeface="Times New Roman"/>
                          <a:cs typeface="Times New Roman"/>
                        </a:rPr>
                        <a:t>75 to 79</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13.1%</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0.19</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13.1%</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0.15</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-0.5%</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0.0%</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-0.5%</a:t>
                      </a:r>
                    </a:p>
                  </a:txBody>
                  <a:tcPr marL="22941" marR="22941" marT="0" marB="0" anchor="b">
                    <a:lnL>
                      <a:noFill/>
                    </a:lnL>
                    <a:lnR>
                      <a:noFill/>
                    </a:lnR>
                    <a:lnT>
                      <a:noFill/>
                    </a:lnT>
                    <a:lnB>
                      <a:noFill/>
                    </a:lnB>
                    <a:solidFill>
                      <a:srgbClr val="FFFFFF"/>
                    </a:solidFill>
                  </a:tcPr>
                </a:tc>
              </a:tr>
              <a:tr h="252413">
                <a:tc>
                  <a:txBody>
                    <a:bodyPr/>
                    <a:lstStyle/>
                    <a:p>
                      <a:pPr marL="0" marR="0" algn="l" defTabSz="914400" rtl="0" eaLnBrk="1" latinLnBrk="0" hangingPunct="1">
                        <a:lnSpc>
                          <a:spcPct val="115000"/>
                        </a:lnSpc>
                        <a:spcBef>
                          <a:spcPts val="0"/>
                        </a:spcBef>
                        <a:spcAft>
                          <a:spcPts val="0"/>
                        </a:spcAft>
                      </a:pPr>
                      <a:r>
                        <a:rPr lang="en-US" sz="1400" kern="1200" dirty="0" smtClean="0">
                          <a:solidFill>
                            <a:schemeClr val="tx1"/>
                          </a:solidFill>
                          <a:latin typeface="Calibri(Body)"/>
                          <a:ea typeface="Times New Roman"/>
                          <a:cs typeface="Times New Roman"/>
                        </a:rPr>
                        <a:t>FEMALE </a:t>
                      </a:r>
                      <a:r>
                        <a:rPr lang="en-US" sz="1400" kern="1200" dirty="0">
                          <a:solidFill>
                            <a:schemeClr val="tx1"/>
                          </a:solidFill>
                          <a:latin typeface="Calibri(Body)"/>
                          <a:ea typeface="Times New Roman"/>
                          <a:cs typeface="Times New Roman"/>
                        </a:rPr>
                        <a:t>80 to 84</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9.2%</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0.28</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9.2%</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0.22</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-0.5%</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0.0%</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-0.5%</a:t>
                      </a:r>
                    </a:p>
                  </a:txBody>
                  <a:tcPr marL="22941" marR="22941" marT="0" marB="0" anchor="b">
                    <a:lnL>
                      <a:noFill/>
                    </a:lnL>
                    <a:lnR>
                      <a:noFill/>
                    </a:lnR>
                    <a:lnT>
                      <a:noFill/>
                    </a:lnT>
                    <a:lnB>
                      <a:noFill/>
                    </a:lnB>
                    <a:solidFill>
                      <a:srgbClr val="FFFFFF"/>
                    </a:solidFill>
                  </a:tcPr>
                </a:tc>
              </a:tr>
              <a:tr h="252413">
                <a:tc>
                  <a:txBody>
                    <a:bodyPr/>
                    <a:lstStyle/>
                    <a:p>
                      <a:pPr marL="0" marR="0" algn="l" defTabSz="914400" rtl="0" eaLnBrk="1" latinLnBrk="0" hangingPunct="1">
                        <a:lnSpc>
                          <a:spcPct val="115000"/>
                        </a:lnSpc>
                        <a:spcBef>
                          <a:spcPts val="0"/>
                        </a:spcBef>
                        <a:spcAft>
                          <a:spcPts val="0"/>
                        </a:spcAft>
                      </a:pPr>
                      <a:r>
                        <a:rPr lang="en-US" sz="1400" kern="1200" dirty="0" smtClean="0">
                          <a:solidFill>
                            <a:schemeClr val="tx1"/>
                          </a:solidFill>
                          <a:latin typeface="Calibri(Body)"/>
                          <a:ea typeface="Times New Roman"/>
                          <a:cs typeface="Times New Roman"/>
                        </a:rPr>
                        <a:t>FEMALE85 +</a:t>
                      </a:r>
                      <a:endParaRPr lang="en-US" sz="1400" kern="1200" dirty="0">
                        <a:solidFill>
                          <a:schemeClr val="tx1"/>
                        </a:solidFill>
                        <a:latin typeface="Calibri(Body)"/>
                        <a:ea typeface="Times New Roman"/>
                        <a:cs typeface="Times New Roman"/>
                      </a:endParaRP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9.1%</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0.37</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9.1%</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0.35</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-0.2%</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0.0%</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-0.2</a:t>
                      </a:r>
                      <a:r>
                        <a:rPr lang="en-US" sz="1400" kern="1200" dirty="0" smtClean="0">
                          <a:solidFill>
                            <a:schemeClr val="tx1"/>
                          </a:solidFill>
                          <a:latin typeface="Calibri(Body)"/>
                          <a:ea typeface="Times New Roman"/>
                          <a:cs typeface="Times New Roman"/>
                        </a:rPr>
                        <a:t>%</a:t>
                      </a:r>
                      <a:endParaRPr lang="en-US" sz="1400" kern="1200" dirty="0">
                        <a:solidFill>
                          <a:schemeClr val="tx1"/>
                        </a:solidFill>
                        <a:latin typeface="Calibri(Body)"/>
                        <a:ea typeface="Times New Roman"/>
                        <a:cs typeface="Times New Roman"/>
                      </a:endParaRPr>
                    </a:p>
                  </a:txBody>
                  <a:tcPr marL="22941" marR="22941" marT="0" marB="0" anchor="b">
                    <a:lnL>
                      <a:noFill/>
                    </a:lnL>
                    <a:lnR>
                      <a:noFill/>
                    </a:lnR>
                    <a:lnT>
                      <a:noFill/>
                    </a:lnT>
                    <a:lnB>
                      <a:noFill/>
                    </a:lnB>
                    <a:solidFill>
                      <a:srgbClr val="FFFFFF"/>
                    </a:solidFill>
                  </a:tcPr>
                </a:tc>
              </a:tr>
              <a:tr h="252413">
                <a:tc>
                  <a:txBody>
                    <a:bodyPr/>
                    <a:lstStyle/>
                    <a:p>
                      <a:pPr marL="0" marR="0" algn="l" defTabSz="914400" rtl="0" eaLnBrk="1" latinLnBrk="0" hangingPunct="1">
                        <a:lnSpc>
                          <a:spcPct val="115000"/>
                        </a:lnSpc>
                        <a:spcBef>
                          <a:spcPts val="0"/>
                        </a:spcBef>
                        <a:spcAft>
                          <a:spcPts val="0"/>
                        </a:spcAft>
                      </a:pPr>
                      <a:endParaRPr lang="en-US" sz="1400" kern="1200" dirty="0" smtClean="0">
                        <a:solidFill>
                          <a:schemeClr val="tx1"/>
                        </a:solidFill>
                        <a:latin typeface="Calibri(Body)"/>
                        <a:ea typeface="Times New Roman"/>
                        <a:cs typeface="Times New Roman"/>
                      </a:endParaRPr>
                    </a:p>
                    <a:p>
                      <a:pPr marL="0" marR="0" algn="l" defTabSz="914400" rtl="0" eaLnBrk="1" latinLnBrk="0" hangingPunct="1">
                        <a:lnSpc>
                          <a:spcPct val="115000"/>
                        </a:lnSpc>
                        <a:spcBef>
                          <a:spcPts val="0"/>
                        </a:spcBef>
                        <a:spcAft>
                          <a:spcPts val="0"/>
                        </a:spcAft>
                      </a:pPr>
                      <a:r>
                        <a:rPr lang="en-US" sz="1400" kern="1200" dirty="0" smtClean="0">
                          <a:solidFill>
                            <a:schemeClr val="tx1"/>
                          </a:solidFill>
                          <a:latin typeface="Calibri(Body)"/>
                          <a:ea typeface="Times New Roman"/>
                          <a:cs typeface="Times New Roman"/>
                        </a:rPr>
                        <a:t>CONSTANT</a:t>
                      </a:r>
                      <a:endParaRPr lang="en-US" sz="1400" kern="1200" dirty="0">
                        <a:solidFill>
                          <a:schemeClr val="tx1"/>
                        </a:solidFill>
                        <a:latin typeface="Calibri(Body)"/>
                        <a:ea typeface="Times New Roman"/>
                        <a:cs typeface="Times New Roman"/>
                      </a:endParaRP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100.0%</a:t>
                      </a: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0.27</a:t>
                      </a: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100.0%</a:t>
                      </a: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0.30</a:t>
                      </a: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b="0" kern="1200" dirty="0">
                          <a:solidFill>
                            <a:schemeClr val="tx1"/>
                          </a:solidFill>
                          <a:latin typeface="Calibri(Body)"/>
                          <a:ea typeface="Times New Roman"/>
                          <a:cs typeface="Times New Roman"/>
                        </a:rPr>
                        <a:t>3.3%</a:t>
                      </a: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b="0" kern="1200" dirty="0">
                          <a:solidFill>
                            <a:schemeClr val="tx1"/>
                          </a:solidFill>
                          <a:latin typeface="Calibri(Body)"/>
                          <a:ea typeface="Times New Roman"/>
                          <a:cs typeface="Times New Roman"/>
                        </a:rPr>
                        <a:t>0.0%</a:t>
                      </a: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b="0" kern="1200" dirty="0" smtClean="0">
                          <a:solidFill>
                            <a:schemeClr val="tx1"/>
                          </a:solidFill>
                          <a:latin typeface="Calibri(Body)"/>
                          <a:ea typeface="Times New Roman"/>
                          <a:cs typeface="Times New Roman"/>
                        </a:rPr>
                        <a:t>3.3%</a:t>
                      </a:r>
                      <a:endParaRPr lang="en-US" sz="1400" b="0" kern="1200" dirty="0">
                        <a:solidFill>
                          <a:schemeClr val="tx1"/>
                        </a:solidFill>
                        <a:latin typeface="Calibri(Body)"/>
                        <a:ea typeface="Times New Roman"/>
                        <a:cs typeface="Times New Roman"/>
                      </a:endParaRP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r>
            </a:tbl>
          </a:graphicData>
        </a:graphic>
      </p:graphicFrame>
      <p:graphicFrame>
        <p:nvGraphicFramePr>
          <p:cNvPr id="5" name="Table 4"/>
          <p:cNvGraphicFramePr>
            <a:graphicFrameLocks noGrp="1"/>
          </p:cNvGraphicFramePr>
          <p:nvPr/>
        </p:nvGraphicFramePr>
        <p:xfrm>
          <a:off x="380999" y="533400"/>
          <a:ext cx="8458201" cy="1226820"/>
        </p:xfrm>
        <a:graphic>
          <a:graphicData uri="http://schemas.openxmlformats.org/drawingml/2006/table">
            <a:tbl>
              <a:tblPr/>
              <a:tblGrid>
                <a:gridCol w="2039041"/>
                <a:gridCol w="988745"/>
                <a:gridCol w="1047862"/>
                <a:gridCol w="988745"/>
                <a:gridCol w="1047862"/>
                <a:gridCol w="857561"/>
                <a:gridCol w="857561"/>
                <a:gridCol w="630824"/>
              </a:tblGrid>
              <a:tr h="98928">
                <a:tc>
                  <a:txBody>
                    <a:bodyPr/>
                    <a:lstStyle/>
                    <a:p>
                      <a:pPr marL="0" marR="0" algn="r">
                        <a:lnSpc>
                          <a:spcPct val="115000"/>
                        </a:lnSpc>
                        <a:spcBef>
                          <a:spcPts val="0"/>
                        </a:spcBef>
                        <a:spcAft>
                          <a:spcPts val="0"/>
                        </a:spcAft>
                      </a:pPr>
                      <a:r>
                        <a:rPr lang="en-US" sz="1400" dirty="0">
                          <a:solidFill>
                            <a:srgbClr val="000000"/>
                          </a:solidFill>
                          <a:latin typeface="Calibri"/>
                          <a:ea typeface="Times New Roman"/>
                          <a:cs typeface="Times New Roman"/>
                        </a:rPr>
                        <a:t> </a:t>
                      </a:r>
                      <a:endParaRPr lang="en-US" sz="1400" dirty="0">
                        <a:latin typeface="Calibri"/>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b="1" dirty="0">
                          <a:solidFill>
                            <a:srgbClr val="000000"/>
                          </a:solidFill>
                          <a:latin typeface="Calibri"/>
                          <a:ea typeface="Times New Roman"/>
                          <a:cs typeface="Times New Roman"/>
                        </a:rPr>
                        <a:t> </a:t>
                      </a:r>
                      <a:endParaRPr lang="en-US" sz="1400" dirty="0">
                        <a:latin typeface="Calibri"/>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b="1" dirty="0">
                          <a:solidFill>
                            <a:srgbClr val="000000"/>
                          </a:solidFill>
                          <a:latin typeface="Calibri"/>
                          <a:ea typeface="Times New Roman"/>
                          <a:cs typeface="Times New Roman"/>
                        </a:rPr>
                        <a:t> </a:t>
                      </a:r>
                      <a:endParaRPr lang="en-US" sz="1400" dirty="0">
                        <a:latin typeface="Calibri"/>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b="1">
                          <a:solidFill>
                            <a:srgbClr val="000000"/>
                          </a:solidFill>
                          <a:latin typeface="Calibri"/>
                          <a:ea typeface="Times New Roman"/>
                          <a:cs typeface="Times New Roman"/>
                        </a:rPr>
                        <a:t> </a:t>
                      </a:r>
                      <a:endParaRPr lang="en-US" sz="1400">
                        <a:latin typeface="Calibri"/>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b="1">
                          <a:solidFill>
                            <a:srgbClr val="000000"/>
                          </a:solidFill>
                          <a:latin typeface="Calibri"/>
                          <a:ea typeface="Times New Roman"/>
                          <a:cs typeface="Times New Roman"/>
                        </a:rPr>
                        <a:t> </a:t>
                      </a:r>
                      <a:endParaRPr lang="en-US" sz="1400">
                        <a:latin typeface="Calibri"/>
                        <a:ea typeface="Calibri"/>
                        <a:cs typeface="Times New Roman"/>
                      </a:endParaRPr>
                    </a:p>
                  </a:txBody>
                  <a:tcPr marL="22941" marR="22941" marT="0" marB="0" anchor="b">
                    <a:lnL>
                      <a:noFill/>
                    </a:lnL>
                    <a:lnR>
                      <a:noFill/>
                    </a:lnR>
                    <a:lnT>
                      <a:noFill/>
                    </a:lnT>
                    <a:lnB>
                      <a:noFill/>
                    </a:lnB>
                    <a:solidFill>
                      <a:srgbClr val="FFFFFF"/>
                    </a:solidFill>
                  </a:tcPr>
                </a:tc>
                <a:tc gridSpan="3">
                  <a:txBody>
                    <a:bodyPr/>
                    <a:lstStyle/>
                    <a:p>
                      <a:pPr marL="0" marR="0" algn="ctr">
                        <a:lnSpc>
                          <a:spcPct val="115000"/>
                        </a:lnSpc>
                        <a:spcBef>
                          <a:spcPts val="0"/>
                        </a:spcBef>
                        <a:spcAft>
                          <a:spcPts val="0"/>
                        </a:spcAft>
                      </a:pPr>
                      <a:r>
                        <a:rPr lang="en-US" sz="1400" b="1" dirty="0">
                          <a:solidFill>
                            <a:srgbClr val="000000"/>
                          </a:solidFill>
                          <a:latin typeface="Calibri"/>
                          <a:ea typeface="Times New Roman"/>
                          <a:cs typeface="Times New Roman"/>
                        </a:rPr>
                        <a:t>OAXACA DECOMPOSITION</a:t>
                      </a:r>
                      <a:endParaRPr lang="en-US" sz="1400" dirty="0">
                        <a:latin typeface="Calibri"/>
                        <a:ea typeface="Calibri"/>
                        <a:cs typeface="Times New Roman"/>
                      </a:endParaRP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r h="65824">
                <a:tc>
                  <a:txBody>
                    <a:bodyPr/>
                    <a:lstStyle/>
                    <a:p>
                      <a:pPr marL="0" marR="0" algn="r">
                        <a:lnSpc>
                          <a:spcPct val="115000"/>
                        </a:lnSpc>
                        <a:spcBef>
                          <a:spcPts val="0"/>
                        </a:spcBef>
                        <a:spcAft>
                          <a:spcPts val="0"/>
                        </a:spcAft>
                      </a:pPr>
                      <a:r>
                        <a:rPr lang="en-US" sz="1400" dirty="0">
                          <a:solidFill>
                            <a:srgbClr val="000000"/>
                          </a:solidFill>
                          <a:latin typeface="Calibri"/>
                          <a:ea typeface="Times New Roman"/>
                          <a:cs typeface="Times New Roman"/>
                        </a:rPr>
                        <a:t> </a:t>
                      </a:r>
                      <a:endParaRPr lang="en-US" sz="1400" dirty="0">
                        <a:latin typeface="Calibri"/>
                        <a:ea typeface="Calibri"/>
                        <a:cs typeface="Times New Roman"/>
                      </a:endParaRPr>
                    </a:p>
                  </a:txBody>
                  <a:tcPr marL="22941" marR="22941" marT="0" marB="0" anchor="b">
                    <a:lnL>
                      <a:noFill/>
                    </a:lnL>
                    <a:lnR>
                      <a:noFill/>
                    </a:lnR>
                    <a:lnT>
                      <a:noFill/>
                    </a:lnT>
                    <a:lnB>
                      <a:noFill/>
                    </a:lnB>
                    <a:solidFill>
                      <a:srgbClr val="FFFFFF"/>
                    </a:solidFill>
                  </a:tcPr>
                </a:tc>
                <a:tc rowSpan="3">
                  <a:txBody>
                    <a:bodyPr/>
                    <a:lstStyle/>
                    <a:p>
                      <a:pPr marL="0" marR="0" algn="ctr">
                        <a:lnSpc>
                          <a:spcPct val="115000"/>
                        </a:lnSpc>
                        <a:spcBef>
                          <a:spcPts val="0"/>
                        </a:spcBef>
                        <a:spcAft>
                          <a:spcPts val="0"/>
                        </a:spcAft>
                      </a:pPr>
                      <a:r>
                        <a:rPr lang="en-US" sz="1400" b="1" dirty="0">
                          <a:solidFill>
                            <a:srgbClr val="000000"/>
                          </a:solidFill>
                          <a:latin typeface="Calibri"/>
                          <a:ea typeface="Times New Roman"/>
                          <a:cs typeface="Times New Roman"/>
                        </a:rPr>
                        <a:t>Prevalence</a:t>
                      </a:r>
                      <a:endParaRPr lang="en-US" sz="1400" dirty="0">
                        <a:latin typeface="Calibri"/>
                        <a:ea typeface="Calibri"/>
                        <a:cs typeface="Times New Roman"/>
                      </a:endParaRPr>
                    </a:p>
                  </a:txBody>
                  <a:tcPr marL="22941" marR="22941" marT="0" marB="0" anchor="b">
                    <a:lnL>
                      <a:noFill/>
                    </a:lnL>
                    <a:lnR>
                      <a:noFill/>
                    </a:lnR>
                    <a:lnT>
                      <a:noFill/>
                    </a:lnT>
                    <a:lnB>
                      <a:noFill/>
                    </a:lnB>
                    <a:solidFill>
                      <a:srgbClr val="FFFFFF"/>
                    </a:solidFill>
                  </a:tcPr>
                </a:tc>
                <a:tc rowSpan="3">
                  <a:txBody>
                    <a:bodyPr/>
                    <a:lstStyle/>
                    <a:p>
                      <a:pPr marL="0" marR="0" algn="ctr">
                        <a:lnSpc>
                          <a:spcPct val="115000"/>
                        </a:lnSpc>
                        <a:spcBef>
                          <a:spcPts val="0"/>
                        </a:spcBef>
                        <a:spcAft>
                          <a:spcPts val="0"/>
                        </a:spcAft>
                      </a:pPr>
                      <a:r>
                        <a:rPr lang="en-US" sz="1400" b="1" dirty="0">
                          <a:solidFill>
                            <a:srgbClr val="000000"/>
                          </a:solidFill>
                          <a:latin typeface="Calibri"/>
                          <a:ea typeface="Times New Roman"/>
                          <a:cs typeface="Times New Roman"/>
                        </a:rPr>
                        <a:t>Coefficients</a:t>
                      </a:r>
                      <a:endParaRPr lang="en-US" sz="1400" dirty="0">
                        <a:latin typeface="Calibri"/>
                        <a:ea typeface="Calibri"/>
                        <a:cs typeface="Times New Roman"/>
                      </a:endParaRPr>
                    </a:p>
                  </a:txBody>
                  <a:tcPr marL="22941" marR="22941" marT="0" marB="0" anchor="b">
                    <a:lnL>
                      <a:noFill/>
                    </a:lnL>
                    <a:lnR>
                      <a:noFill/>
                    </a:lnR>
                    <a:lnT>
                      <a:noFill/>
                    </a:lnT>
                    <a:lnB>
                      <a:noFill/>
                    </a:lnB>
                    <a:solidFill>
                      <a:srgbClr val="FFFFFF"/>
                    </a:solidFill>
                  </a:tcPr>
                </a:tc>
                <a:tc rowSpan="3">
                  <a:txBody>
                    <a:bodyPr/>
                    <a:lstStyle/>
                    <a:p>
                      <a:pPr marL="0" marR="0" algn="ctr">
                        <a:lnSpc>
                          <a:spcPct val="115000"/>
                        </a:lnSpc>
                        <a:spcBef>
                          <a:spcPts val="0"/>
                        </a:spcBef>
                        <a:spcAft>
                          <a:spcPts val="0"/>
                        </a:spcAft>
                      </a:pPr>
                      <a:r>
                        <a:rPr lang="en-US" sz="1400" b="1" dirty="0">
                          <a:solidFill>
                            <a:srgbClr val="000000"/>
                          </a:solidFill>
                          <a:latin typeface="Calibri"/>
                          <a:ea typeface="Times New Roman"/>
                          <a:cs typeface="Times New Roman"/>
                        </a:rPr>
                        <a:t>Prevalence</a:t>
                      </a:r>
                      <a:endParaRPr lang="en-US" sz="1400" dirty="0">
                        <a:latin typeface="Calibri"/>
                        <a:ea typeface="Calibri"/>
                        <a:cs typeface="Times New Roman"/>
                      </a:endParaRPr>
                    </a:p>
                  </a:txBody>
                  <a:tcPr marL="22941" marR="22941" marT="0" marB="0" anchor="b">
                    <a:lnL>
                      <a:noFill/>
                    </a:lnL>
                    <a:lnR>
                      <a:noFill/>
                    </a:lnR>
                    <a:lnT>
                      <a:noFill/>
                    </a:lnT>
                    <a:lnB>
                      <a:noFill/>
                    </a:lnB>
                    <a:solidFill>
                      <a:srgbClr val="FFFFFF"/>
                    </a:solidFill>
                  </a:tcPr>
                </a:tc>
                <a:tc rowSpan="3">
                  <a:txBody>
                    <a:bodyPr/>
                    <a:lstStyle/>
                    <a:p>
                      <a:pPr marL="0" marR="0" algn="ctr">
                        <a:lnSpc>
                          <a:spcPct val="115000"/>
                        </a:lnSpc>
                        <a:spcBef>
                          <a:spcPts val="0"/>
                        </a:spcBef>
                        <a:spcAft>
                          <a:spcPts val="0"/>
                        </a:spcAft>
                      </a:pPr>
                      <a:r>
                        <a:rPr lang="en-US" sz="1400" b="1" dirty="0">
                          <a:solidFill>
                            <a:srgbClr val="000000"/>
                          </a:solidFill>
                          <a:latin typeface="Calibri"/>
                          <a:ea typeface="Times New Roman"/>
                          <a:cs typeface="Times New Roman"/>
                        </a:rPr>
                        <a:t>Coefficients</a:t>
                      </a:r>
                      <a:endParaRPr lang="en-US" sz="1400" dirty="0">
                        <a:latin typeface="Calibri"/>
                        <a:ea typeface="Calibri"/>
                        <a:cs typeface="Times New Roman"/>
                      </a:endParaRPr>
                    </a:p>
                  </a:txBody>
                  <a:tcPr marL="22941" marR="22941" marT="0" marB="0" anchor="b">
                    <a:lnL>
                      <a:noFill/>
                    </a:lnL>
                    <a:lnR>
                      <a:noFill/>
                    </a:lnR>
                    <a:lnT>
                      <a:noFill/>
                    </a:lnT>
                    <a:lnB>
                      <a:noFill/>
                    </a:lnB>
                    <a:solidFill>
                      <a:srgbClr val="FFFFFF"/>
                    </a:solidFill>
                  </a:tcPr>
                </a:tc>
                <a:tc rowSpan="3">
                  <a:txBody>
                    <a:bodyPr/>
                    <a:lstStyle/>
                    <a:p>
                      <a:pPr marL="0" marR="0" algn="ctr">
                        <a:lnSpc>
                          <a:spcPct val="115000"/>
                        </a:lnSpc>
                        <a:spcBef>
                          <a:spcPts val="0"/>
                        </a:spcBef>
                        <a:spcAft>
                          <a:spcPts val="0"/>
                        </a:spcAft>
                      </a:pPr>
                      <a:r>
                        <a:rPr lang="en-US" sz="1400" b="1" dirty="0">
                          <a:solidFill>
                            <a:srgbClr val="000000"/>
                          </a:solidFill>
                          <a:latin typeface="Calibri"/>
                          <a:ea typeface="Times New Roman"/>
                          <a:cs typeface="Times New Roman"/>
                        </a:rPr>
                        <a:t>Effect of Change in Beta</a:t>
                      </a:r>
                      <a:endParaRPr lang="en-US" sz="1400" dirty="0">
                        <a:latin typeface="Calibri"/>
                        <a:ea typeface="Calibri"/>
                        <a:cs typeface="Times New Roman"/>
                      </a:endParaRPr>
                    </a:p>
                  </a:txBody>
                  <a:tcPr marL="22941" marR="22941"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rowSpan="3">
                  <a:txBody>
                    <a:bodyPr/>
                    <a:lstStyle/>
                    <a:p>
                      <a:pPr marL="0" marR="0" algn="ctr">
                        <a:lnSpc>
                          <a:spcPct val="115000"/>
                        </a:lnSpc>
                        <a:spcBef>
                          <a:spcPts val="0"/>
                        </a:spcBef>
                        <a:spcAft>
                          <a:spcPts val="0"/>
                        </a:spcAft>
                      </a:pPr>
                      <a:r>
                        <a:rPr lang="en-US" sz="1400" b="1" dirty="0">
                          <a:solidFill>
                            <a:srgbClr val="000000"/>
                          </a:solidFill>
                          <a:latin typeface="Calibri"/>
                          <a:ea typeface="Times New Roman"/>
                          <a:cs typeface="Times New Roman"/>
                        </a:rPr>
                        <a:t>Effect of Change in X</a:t>
                      </a:r>
                      <a:endParaRPr lang="en-US" sz="1400" dirty="0">
                        <a:latin typeface="Calibri"/>
                        <a:ea typeface="Calibri"/>
                        <a:cs typeface="Times New Roman"/>
                      </a:endParaRPr>
                    </a:p>
                  </a:txBody>
                  <a:tcPr marL="22941" marR="22941"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 </a:t>
                      </a:r>
                      <a:endParaRPr lang="en-US" sz="1400">
                        <a:latin typeface="Calibri"/>
                        <a:ea typeface="Calibri"/>
                        <a:cs typeface="Times New Roman"/>
                      </a:endParaRPr>
                    </a:p>
                  </a:txBody>
                  <a:tcPr marL="22941" marR="22941"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r>
              <a:tr h="65824">
                <a:tc>
                  <a:txBody>
                    <a:bodyPr/>
                    <a:lstStyle/>
                    <a:p>
                      <a:pPr marL="0" marR="0" algn="r">
                        <a:lnSpc>
                          <a:spcPct val="115000"/>
                        </a:lnSpc>
                        <a:spcBef>
                          <a:spcPts val="0"/>
                        </a:spcBef>
                        <a:spcAft>
                          <a:spcPts val="0"/>
                        </a:spcAft>
                      </a:pPr>
                      <a:r>
                        <a:rPr lang="en-US" sz="1400" dirty="0">
                          <a:solidFill>
                            <a:srgbClr val="000000"/>
                          </a:solidFill>
                          <a:latin typeface="Calibri"/>
                          <a:ea typeface="Times New Roman"/>
                          <a:cs typeface="Times New Roman"/>
                        </a:rPr>
                        <a:t> </a:t>
                      </a:r>
                      <a:endParaRPr lang="en-US" sz="1400" dirty="0">
                        <a:latin typeface="Calibri"/>
                        <a:ea typeface="Calibri"/>
                        <a:cs typeface="Times New Roman"/>
                      </a:endParaRPr>
                    </a:p>
                  </a:txBody>
                  <a:tcPr marL="22941" marR="22941" marT="0" marB="0" anchor="b">
                    <a:lnL>
                      <a:noFill/>
                    </a:lnL>
                    <a:lnR>
                      <a:noFill/>
                    </a:lnR>
                    <a:lnT>
                      <a:noFill/>
                    </a:lnT>
                    <a:lnB>
                      <a:noFill/>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3">
                  <a:txBody>
                    <a:bodyPr/>
                    <a:lstStyle/>
                    <a:p>
                      <a:pPr marL="0" marR="0" algn="ctr">
                        <a:lnSpc>
                          <a:spcPct val="115000"/>
                        </a:lnSpc>
                        <a:spcBef>
                          <a:spcPts val="0"/>
                        </a:spcBef>
                        <a:spcAft>
                          <a:spcPts val="0"/>
                        </a:spcAft>
                      </a:pPr>
                      <a:r>
                        <a:rPr lang="en-US" sz="1400" b="1" dirty="0">
                          <a:solidFill>
                            <a:srgbClr val="4A452A"/>
                          </a:solidFill>
                          <a:latin typeface="Calibri"/>
                          <a:ea typeface="Times New Roman"/>
                          <a:cs typeface="Times New Roman"/>
                        </a:rPr>
                        <a:t>Net Effect</a:t>
                      </a:r>
                      <a:endParaRPr lang="en-US" sz="1400" dirty="0">
                        <a:latin typeface="Calibri"/>
                        <a:ea typeface="Calibri"/>
                        <a:cs typeface="Times New Roman"/>
                      </a:endParaRP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r>
              <a:tr h="65824">
                <a:tc>
                  <a:txBody>
                    <a:bodyPr/>
                    <a:lstStyle/>
                    <a:p>
                      <a:pPr marL="0" marR="0" algn="r">
                        <a:lnSpc>
                          <a:spcPct val="115000"/>
                        </a:lnSpc>
                        <a:spcBef>
                          <a:spcPts val="0"/>
                        </a:spcBef>
                        <a:spcAft>
                          <a:spcPts val="0"/>
                        </a:spcAft>
                      </a:pPr>
                      <a:r>
                        <a:rPr lang="en-US" sz="1400" dirty="0">
                          <a:solidFill>
                            <a:srgbClr val="000000"/>
                          </a:solidFill>
                          <a:latin typeface="Calibri"/>
                          <a:ea typeface="Times New Roman"/>
                          <a:cs typeface="Times New Roman"/>
                        </a:rPr>
                        <a:t> </a:t>
                      </a:r>
                      <a:endParaRPr lang="en-US" sz="1400" dirty="0">
                        <a:latin typeface="Calibri"/>
                        <a:ea typeface="Calibri"/>
                        <a:cs typeface="Times New Roman"/>
                      </a:endParaRPr>
                    </a:p>
                  </a:txBody>
                  <a:tcPr marL="22941" marR="22941" marT="0" marB="0" anchor="b">
                    <a:lnL>
                      <a:noFill/>
                    </a:lnL>
                    <a:lnR>
                      <a:noFill/>
                    </a:lnR>
                    <a:lnT>
                      <a:noFill/>
                    </a:lnT>
                    <a:lnB>
                      <a:noFill/>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31648">
                <a:tc>
                  <a:txBody>
                    <a:bodyPr/>
                    <a:lstStyle/>
                    <a:p>
                      <a:pPr marL="0" marR="0" algn="r">
                        <a:lnSpc>
                          <a:spcPct val="115000"/>
                        </a:lnSpc>
                        <a:spcBef>
                          <a:spcPts val="0"/>
                        </a:spcBef>
                        <a:spcAft>
                          <a:spcPts val="0"/>
                        </a:spcAft>
                      </a:pPr>
                      <a:r>
                        <a:rPr lang="en-US" sz="1400" dirty="0">
                          <a:solidFill>
                            <a:srgbClr val="000000"/>
                          </a:solidFill>
                          <a:latin typeface="Calibri"/>
                          <a:ea typeface="Times New Roman"/>
                          <a:cs typeface="Times New Roman"/>
                        </a:rPr>
                        <a:t> </a:t>
                      </a:r>
                      <a:endParaRPr lang="en-US" sz="1400" dirty="0">
                        <a:latin typeface="Calibri"/>
                        <a:ea typeface="Calibri"/>
                        <a:cs typeface="Times New Roman"/>
                      </a:endParaRP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b="1">
                          <a:solidFill>
                            <a:srgbClr val="000000"/>
                          </a:solidFill>
                          <a:latin typeface="Calibri"/>
                          <a:ea typeface="Times New Roman"/>
                          <a:cs typeface="Times New Roman"/>
                        </a:rPr>
                        <a:t>91-94</a:t>
                      </a:r>
                      <a:endParaRPr lang="en-US" sz="1400">
                        <a:latin typeface="Calibri"/>
                        <a:ea typeface="Calibri"/>
                        <a:cs typeface="Times New Roman"/>
                      </a:endParaRP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b="1">
                          <a:solidFill>
                            <a:srgbClr val="000000"/>
                          </a:solidFill>
                          <a:latin typeface="Calibri"/>
                          <a:ea typeface="Times New Roman"/>
                          <a:cs typeface="Times New Roman"/>
                        </a:rPr>
                        <a:t>91-94</a:t>
                      </a:r>
                      <a:endParaRPr lang="en-US" sz="1400">
                        <a:latin typeface="Calibri"/>
                        <a:ea typeface="Calibri"/>
                        <a:cs typeface="Times New Roman"/>
                      </a:endParaRP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b="1" dirty="0">
                          <a:solidFill>
                            <a:srgbClr val="000000"/>
                          </a:solidFill>
                          <a:latin typeface="Calibri"/>
                          <a:ea typeface="Times New Roman"/>
                          <a:cs typeface="Times New Roman"/>
                        </a:rPr>
                        <a:t>06-09</a:t>
                      </a:r>
                      <a:endParaRPr lang="en-US" sz="1400" dirty="0">
                        <a:latin typeface="Calibri"/>
                        <a:ea typeface="Calibri"/>
                        <a:cs typeface="Times New Roman"/>
                      </a:endParaRP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b="1" dirty="0">
                          <a:solidFill>
                            <a:srgbClr val="000000"/>
                          </a:solidFill>
                          <a:latin typeface="Calibri"/>
                          <a:ea typeface="Times New Roman"/>
                          <a:cs typeface="Times New Roman"/>
                        </a:rPr>
                        <a:t>06-09</a:t>
                      </a:r>
                      <a:endParaRPr lang="en-US" sz="1400" dirty="0">
                        <a:latin typeface="Calibri"/>
                        <a:ea typeface="Calibri"/>
                        <a:cs typeface="Times New Roman"/>
                      </a:endParaRP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b="1" dirty="0">
                          <a:solidFill>
                            <a:srgbClr val="000000"/>
                          </a:solidFill>
                          <a:latin typeface="Calibri"/>
                          <a:ea typeface="Times New Roman"/>
                          <a:cs typeface="Times New Roman"/>
                        </a:rPr>
                        <a:t>X*DBETA</a:t>
                      </a:r>
                      <a:endParaRPr lang="en-US" sz="1400" dirty="0">
                        <a:latin typeface="Calibri"/>
                        <a:ea typeface="Calibri"/>
                        <a:cs typeface="Times New Roman"/>
                      </a:endParaRP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b="1" dirty="0">
                          <a:solidFill>
                            <a:srgbClr val="000000"/>
                          </a:solidFill>
                          <a:latin typeface="Calibri"/>
                          <a:ea typeface="Times New Roman"/>
                          <a:cs typeface="Times New Roman"/>
                        </a:rPr>
                        <a:t>BETA*DX</a:t>
                      </a:r>
                      <a:endParaRPr lang="en-US" sz="1400" dirty="0">
                        <a:latin typeface="Calibri"/>
                        <a:ea typeface="Calibri"/>
                        <a:cs typeface="Times New Roman"/>
                      </a:endParaRP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vMerge="1">
                  <a:txBody>
                    <a:bodyPr/>
                    <a:lstStyle/>
                    <a:p>
                      <a:endParaRPr lang="en-US"/>
                    </a:p>
                  </a:txBody>
                  <a:tcPr/>
                </a:tc>
              </a:tr>
            </a:tbl>
          </a:graphicData>
        </a:graphic>
      </p:graphicFrame>
      <p:sp>
        <p:nvSpPr>
          <p:cNvPr id="8" name="Rectangle 7"/>
          <p:cNvSpPr/>
          <p:nvPr/>
        </p:nvSpPr>
        <p:spPr>
          <a:xfrm>
            <a:off x="685800" y="152400"/>
            <a:ext cx="7010400" cy="369332"/>
          </a:xfrm>
          <a:prstGeom prst="rect">
            <a:avLst/>
          </a:prstGeom>
        </p:spPr>
        <p:txBody>
          <a:bodyPr wrap="square">
            <a:spAutoFit/>
          </a:bodyPr>
          <a:lstStyle/>
          <a:p>
            <a:pPr lvl="0" fontAlgn="base">
              <a:spcBef>
                <a:spcPct val="0"/>
              </a:spcBef>
              <a:spcAft>
                <a:spcPct val="0"/>
              </a:spcAft>
            </a:pPr>
            <a:r>
              <a:rPr lang="en-US" b="1" dirty="0" smtClean="0">
                <a:solidFill>
                  <a:srgbClr val="000000"/>
                </a:solidFill>
                <a:latin typeface="Calibri(Heading)"/>
                <a:ea typeface="Times New Roman"/>
                <a:cs typeface="Times New Roman"/>
              </a:rPr>
              <a:t>Table 3: Regressions Explaining Disability</a:t>
            </a:r>
            <a:endParaRPr lang="en-US" b="1" dirty="0">
              <a:solidFill>
                <a:srgbClr val="000000"/>
              </a:solidFill>
              <a:latin typeface="Calibri(Heading)"/>
              <a:ea typeface="Times New Roman"/>
              <a:cs typeface="Times New Roman"/>
            </a:endParaRPr>
          </a:p>
        </p:txBody>
      </p:sp>
      <p:sp>
        <p:nvSpPr>
          <p:cNvPr id="6" name="Rounded Rectangle 5"/>
          <p:cNvSpPr/>
          <p:nvPr/>
        </p:nvSpPr>
        <p:spPr>
          <a:xfrm>
            <a:off x="8077200" y="1143000"/>
            <a:ext cx="685800" cy="464820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533401"/>
          <a:ext cx="8763000" cy="5965476"/>
        </p:xfrm>
        <a:graphic>
          <a:graphicData uri="http://schemas.openxmlformats.org/drawingml/2006/table">
            <a:tbl>
              <a:tblPr/>
              <a:tblGrid>
                <a:gridCol w="2667000"/>
                <a:gridCol w="990600"/>
                <a:gridCol w="1066800"/>
                <a:gridCol w="990600"/>
                <a:gridCol w="762000"/>
                <a:gridCol w="838200"/>
                <a:gridCol w="794244"/>
                <a:gridCol w="653556"/>
              </a:tblGrid>
              <a:tr h="333791">
                <a:tc gridSpan="8">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200" b="1" kern="1200" dirty="0">
                          <a:solidFill>
                            <a:srgbClr val="000000"/>
                          </a:solidFill>
                          <a:latin typeface="Calibri(Heading)"/>
                          <a:ea typeface="Times New Roman"/>
                          <a:cs typeface="Times New Roman"/>
                        </a:rPr>
                        <a:t>Table 3: Regressions Explaining Disability</a:t>
                      </a:r>
                    </a:p>
                  </a:txBody>
                  <a:tcPr marL="22941" marR="22941"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4067">
                <a:tc>
                  <a:txBody>
                    <a:bodyPr/>
                    <a:lstStyle/>
                    <a:p>
                      <a:pPr marL="0" marR="0" algn="r">
                        <a:lnSpc>
                          <a:spcPct val="115000"/>
                        </a:lnSpc>
                        <a:spcBef>
                          <a:spcPts val="0"/>
                        </a:spcBef>
                        <a:spcAft>
                          <a:spcPts val="0"/>
                        </a:spcAft>
                      </a:pPr>
                      <a:r>
                        <a:rPr lang="en-US" sz="1800" dirty="0">
                          <a:solidFill>
                            <a:srgbClr val="000000"/>
                          </a:solidFill>
                          <a:latin typeface="Calibri"/>
                          <a:ea typeface="Times New Roman"/>
                          <a:cs typeface="Times New Roman"/>
                        </a:rPr>
                        <a:t> </a:t>
                      </a:r>
                      <a:endParaRPr lang="en-US" sz="1800" dirty="0">
                        <a:latin typeface="Calibri"/>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600" b="1" dirty="0">
                          <a:solidFill>
                            <a:srgbClr val="000000"/>
                          </a:solidFill>
                          <a:latin typeface="Calibri"/>
                          <a:ea typeface="Times New Roman"/>
                          <a:cs typeface="Times New Roman"/>
                        </a:rPr>
                        <a:t> </a:t>
                      </a:r>
                      <a:endParaRPr lang="en-US" sz="1600" dirty="0">
                        <a:latin typeface="Calibri"/>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600" b="1">
                          <a:solidFill>
                            <a:srgbClr val="000000"/>
                          </a:solidFill>
                          <a:latin typeface="Calibri"/>
                          <a:ea typeface="Times New Roman"/>
                          <a:cs typeface="Times New Roman"/>
                        </a:rPr>
                        <a:t> </a:t>
                      </a:r>
                      <a:endParaRPr lang="en-US" sz="1600">
                        <a:latin typeface="Calibri"/>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600" b="1">
                          <a:solidFill>
                            <a:srgbClr val="000000"/>
                          </a:solidFill>
                          <a:latin typeface="Calibri"/>
                          <a:ea typeface="Times New Roman"/>
                          <a:cs typeface="Times New Roman"/>
                        </a:rPr>
                        <a:t> </a:t>
                      </a:r>
                      <a:endParaRPr lang="en-US" sz="1600">
                        <a:latin typeface="Calibri"/>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600" b="1">
                          <a:solidFill>
                            <a:srgbClr val="000000"/>
                          </a:solidFill>
                          <a:latin typeface="Calibri"/>
                          <a:ea typeface="Times New Roman"/>
                          <a:cs typeface="Times New Roman"/>
                        </a:rPr>
                        <a:t> </a:t>
                      </a:r>
                      <a:endParaRPr lang="en-US" sz="1600">
                        <a:latin typeface="Calibri"/>
                        <a:ea typeface="Calibri"/>
                        <a:cs typeface="Times New Roman"/>
                      </a:endParaRPr>
                    </a:p>
                  </a:txBody>
                  <a:tcPr marL="22941" marR="22941" marT="0" marB="0" anchor="b">
                    <a:lnL>
                      <a:noFill/>
                    </a:lnL>
                    <a:lnR>
                      <a:noFill/>
                    </a:lnR>
                    <a:lnT>
                      <a:noFill/>
                    </a:lnT>
                    <a:lnB>
                      <a:noFill/>
                    </a:lnB>
                    <a:solidFill>
                      <a:srgbClr val="FFFFFF"/>
                    </a:solidFill>
                  </a:tcPr>
                </a:tc>
                <a:tc gridSpan="3">
                  <a:txBody>
                    <a:bodyPr/>
                    <a:lstStyle/>
                    <a:p>
                      <a:pPr marL="0" marR="0" algn="ctr">
                        <a:lnSpc>
                          <a:spcPct val="115000"/>
                        </a:lnSpc>
                        <a:spcBef>
                          <a:spcPts val="0"/>
                        </a:spcBef>
                        <a:spcAft>
                          <a:spcPts val="0"/>
                        </a:spcAft>
                      </a:pPr>
                      <a:r>
                        <a:rPr lang="en-US" sz="1600" b="1" dirty="0">
                          <a:solidFill>
                            <a:srgbClr val="000000"/>
                          </a:solidFill>
                          <a:latin typeface="Calibri"/>
                          <a:ea typeface="Times New Roman"/>
                          <a:cs typeface="Times New Roman"/>
                        </a:rPr>
                        <a:t>OAXACA DECOMPOSITION</a:t>
                      </a:r>
                      <a:endParaRPr lang="en-US" sz="1600" dirty="0">
                        <a:latin typeface="Calibri"/>
                        <a:ea typeface="Calibri"/>
                        <a:cs typeface="Times New Roman"/>
                      </a:endParaRP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r h="314067">
                <a:tc>
                  <a:txBody>
                    <a:bodyPr/>
                    <a:lstStyle/>
                    <a:p>
                      <a:pPr marL="0" marR="0" algn="r">
                        <a:lnSpc>
                          <a:spcPct val="115000"/>
                        </a:lnSpc>
                        <a:spcBef>
                          <a:spcPts val="0"/>
                        </a:spcBef>
                        <a:spcAft>
                          <a:spcPts val="0"/>
                        </a:spcAft>
                      </a:pPr>
                      <a:r>
                        <a:rPr lang="en-US" sz="1800" dirty="0">
                          <a:solidFill>
                            <a:srgbClr val="000000"/>
                          </a:solidFill>
                          <a:latin typeface="Calibri"/>
                          <a:ea typeface="Times New Roman"/>
                          <a:cs typeface="Times New Roman"/>
                        </a:rPr>
                        <a:t> </a:t>
                      </a:r>
                      <a:endParaRPr lang="en-US" sz="1800" dirty="0">
                        <a:latin typeface="Calibri"/>
                        <a:ea typeface="Calibri"/>
                        <a:cs typeface="Times New Roman"/>
                      </a:endParaRPr>
                    </a:p>
                  </a:txBody>
                  <a:tcPr marL="22941" marR="22941" marT="0" marB="0" anchor="b">
                    <a:lnL>
                      <a:noFill/>
                    </a:lnL>
                    <a:lnR>
                      <a:noFill/>
                    </a:lnR>
                    <a:lnT>
                      <a:noFill/>
                    </a:lnT>
                    <a:lnB>
                      <a:noFill/>
                    </a:lnB>
                    <a:solidFill>
                      <a:srgbClr val="FFFFFF"/>
                    </a:solidFill>
                  </a:tcPr>
                </a:tc>
                <a:tc rowSpan="3">
                  <a:txBody>
                    <a:bodyPr/>
                    <a:lstStyle/>
                    <a:p>
                      <a:pPr marL="0" marR="0" algn="ctr">
                        <a:lnSpc>
                          <a:spcPct val="115000"/>
                        </a:lnSpc>
                        <a:spcBef>
                          <a:spcPts val="0"/>
                        </a:spcBef>
                        <a:spcAft>
                          <a:spcPts val="0"/>
                        </a:spcAft>
                      </a:pPr>
                      <a:r>
                        <a:rPr lang="en-US" sz="1500" b="1" dirty="0">
                          <a:solidFill>
                            <a:srgbClr val="000000"/>
                          </a:solidFill>
                          <a:latin typeface="Calibri"/>
                          <a:ea typeface="Times New Roman"/>
                          <a:cs typeface="Times New Roman"/>
                        </a:rPr>
                        <a:t>Prevalence</a:t>
                      </a:r>
                      <a:endParaRPr lang="en-US" sz="1500" dirty="0">
                        <a:latin typeface="Calibri"/>
                        <a:ea typeface="Calibri"/>
                        <a:cs typeface="Times New Roman"/>
                      </a:endParaRPr>
                    </a:p>
                  </a:txBody>
                  <a:tcPr marL="22941" marR="22941" marT="0" marB="0" anchor="b">
                    <a:lnL>
                      <a:noFill/>
                    </a:lnL>
                    <a:lnR>
                      <a:noFill/>
                    </a:lnR>
                    <a:lnT>
                      <a:noFill/>
                    </a:lnT>
                    <a:lnB>
                      <a:noFill/>
                    </a:lnB>
                    <a:solidFill>
                      <a:srgbClr val="FFFFFF"/>
                    </a:solidFill>
                  </a:tcPr>
                </a:tc>
                <a:tc rowSpan="3">
                  <a:txBody>
                    <a:bodyPr/>
                    <a:lstStyle/>
                    <a:p>
                      <a:pPr marL="0" marR="0" algn="ctr">
                        <a:lnSpc>
                          <a:spcPct val="115000"/>
                        </a:lnSpc>
                        <a:spcBef>
                          <a:spcPts val="0"/>
                        </a:spcBef>
                        <a:spcAft>
                          <a:spcPts val="0"/>
                        </a:spcAft>
                      </a:pPr>
                      <a:r>
                        <a:rPr lang="en-US" sz="1500" b="1" dirty="0">
                          <a:solidFill>
                            <a:srgbClr val="000000"/>
                          </a:solidFill>
                          <a:latin typeface="Calibri"/>
                          <a:ea typeface="Times New Roman"/>
                          <a:cs typeface="Times New Roman"/>
                        </a:rPr>
                        <a:t>Coefficients</a:t>
                      </a:r>
                      <a:endParaRPr lang="en-US" sz="1500" dirty="0">
                        <a:latin typeface="Calibri"/>
                        <a:ea typeface="Calibri"/>
                        <a:cs typeface="Times New Roman"/>
                      </a:endParaRPr>
                    </a:p>
                  </a:txBody>
                  <a:tcPr marL="22941" marR="22941" marT="0" marB="0" anchor="b">
                    <a:lnL>
                      <a:noFill/>
                    </a:lnL>
                    <a:lnR>
                      <a:noFill/>
                    </a:lnR>
                    <a:lnT>
                      <a:noFill/>
                    </a:lnT>
                    <a:lnB>
                      <a:noFill/>
                    </a:lnB>
                    <a:solidFill>
                      <a:srgbClr val="FFFFFF"/>
                    </a:solidFill>
                  </a:tcPr>
                </a:tc>
                <a:tc rowSpan="3">
                  <a:txBody>
                    <a:bodyPr/>
                    <a:lstStyle/>
                    <a:p>
                      <a:pPr marL="0" marR="0" algn="ctr">
                        <a:lnSpc>
                          <a:spcPct val="115000"/>
                        </a:lnSpc>
                        <a:spcBef>
                          <a:spcPts val="0"/>
                        </a:spcBef>
                        <a:spcAft>
                          <a:spcPts val="0"/>
                        </a:spcAft>
                      </a:pPr>
                      <a:r>
                        <a:rPr lang="en-US" sz="1500" b="1" dirty="0">
                          <a:solidFill>
                            <a:srgbClr val="000000"/>
                          </a:solidFill>
                          <a:latin typeface="Calibri"/>
                          <a:ea typeface="Times New Roman"/>
                          <a:cs typeface="Times New Roman"/>
                        </a:rPr>
                        <a:t>Prevalence</a:t>
                      </a:r>
                      <a:endParaRPr lang="en-US" sz="1500" dirty="0">
                        <a:latin typeface="Calibri"/>
                        <a:ea typeface="Calibri"/>
                        <a:cs typeface="Times New Roman"/>
                      </a:endParaRPr>
                    </a:p>
                  </a:txBody>
                  <a:tcPr marL="22941" marR="22941" marT="0" marB="0" anchor="b">
                    <a:lnL>
                      <a:noFill/>
                    </a:lnL>
                    <a:lnR>
                      <a:noFill/>
                    </a:lnR>
                    <a:lnT>
                      <a:noFill/>
                    </a:lnT>
                    <a:lnB>
                      <a:noFill/>
                    </a:lnB>
                    <a:solidFill>
                      <a:srgbClr val="FFFFFF"/>
                    </a:solidFill>
                  </a:tcPr>
                </a:tc>
                <a:tc rowSpan="3">
                  <a:txBody>
                    <a:bodyPr/>
                    <a:lstStyle/>
                    <a:p>
                      <a:pPr marL="0" marR="0" algn="ctr">
                        <a:lnSpc>
                          <a:spcPct val="115000"/>
                        </a:lnSpc>
                        <a:spcBef>
                          <a:spcPts val="0"/>
                        </a:spcBef>
                        <a:spcAft>
                          <a:spcPts val="0"/>
                        </a:spcAft>
                      </a:pPr>
                      <a:r>
                        <a:rPr lang="en-US" sz="1500" b="1" dirty="0" smtClean="0">
                          <a:solidFill>
                            <a:srgbClr val="000000"/>
                          </a:solidFill>
                          <a:latin typeface="Calibri"/>
                          <a:ea typeface="Times New Roman"/>
                          <a:cs typeface="Times New Roman"/>
                        </a:rPr>
                        <a:t>Coefficients</a:t>
                      </a:r>
                      <a:endParaRPr lang="en-US" sz="1500" dirty="0">
                        <a:latin typeface="Calibri"/>
                        <a:ea typeface="Calibri"/>
                        <a:cs typeface="Times New Roman"/>
                      </a:endParaRPr>
                    </a:p>
                  </a:txBody>
                  <a:tcPr marL="22941" marR="22941" marT="0" marB="0" anchor="b">
                    <a:lnL>
                      <a:noFill/>
                    </a:lnL>
                    <a:lnR>
                      <a:noFill/>
                    </a:lnR>
                    <a:lnT>
                      <a:noFill/>
                    </a:lnT>
                    <a:lnB>
                      <a:noFill/>
                    </a:lnB>
                    <a:solidFill>
                      <a:srgbClr val="FFFFFF"/>
                    </a:solidFill>
                  </a:tcPr>
                </a:tc>
                <a:tc rowSpan="3">
                  <a:txBody>
                    <a:bodyPr/>
                    <a:lstStyle/>
                    <a:p>
                      <a:pPr marL="0" marR="0" algn="ctr">
                        <a:lnSpc>
                          <a:spcPct val="115000"/>
                        </a:lnSpc>
                        <a:spcBef>
                          <a:spcPts val="0"/>
                        </a:spcBef>
                        <a:spcAft>
                          <a:spcPts val="0"/>
                        </a:spcAft>
                      </a:pPr>
                      <a:r>
                        <a:rPr lang="en-US" sz="1500" b="1" dirty="0">
                          <a:solidFill>
                            <a:srgbClr val="000000"/>
                          </a:solidFill>
                          <a:latin typeface="Calibri"/>
                          <a:ea typeface="Times New Roman"/>
                          <a:cs typeface="Times New Roman"/>
                        </a:rPr>
                        <a:t>Effect of Change in Beta</a:t>
                      </a:r>
                      <a:endParaRPr lang="en-US" sz="1500" dirty="0">
                        <a:latin typeface="Calibri"/>
                        <a:ea typeface="Calibri"/>
                        <a:cs typeface="Times New Roman"/>
                      </a:endParaRPr>
                    </a:p>
                  </a:txBody>
                  <a:tcPr marL="22941" marR="22941"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rowSpan="3">
                  <a:txBody>
                    <a:bodyPr/>
                    <a:lstStyle/>
                    <a:p>
                      <a:pPr marL="0" marR="0" algn="ctr">
                        <a:lnSpc>
                          <a:spcPct val="115000"/>
                        </a:lnSpc>
                        <a:spcBef>
                          <a:spcPts val="0"/>
                        </a:spcBef>
                        <a:spcAft>
                          <a:spcPts val="0"/>
                        </a:spcAft>
                      </a:pPr>
                      <a:r>
                        <a:rPr lang="en-US" sz="1500" b="1" dirty="0">
                          <a:solidFill>
                            <a:srgbClr val="000000"/>
                          </a:solidFill>
                          <a:latin typeface="Calibri"/>
                          <a:ea typeface="Times New Roman"/>
                          <a:cs typeface="Times New Roman"/>
                        </a:rPr>
                        <a:t>Effect of Change in X</a:t>
                      </a:r>
                      <a:endParaRPr lang="en-US" sz="1500" dirty="0">
                        <a:latin typeface="Calibri"/>
                        <a:ea typeface="Calibri"/>
                        <a:cs typeface="Times New Roman"/>
                      </a:endParaRPr>
                    </a:p>
                  </a:txBody>
                  <a:tcPr marL="22941" marR="22941"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500">
                          <a:solidFill>
                            <a:srgbClr val="000000"/>
                          </a:solidFill>
                          <a:latin typeface="Calibri"/>
                          <a:ea typeface="Times New Roman"/>
                          <a:cs typeface="Times New Roman"/>
                        </a:rPr>
                        <a:t> </a:t>
                      </a:r>
                      <a:endParaRPr lang="en-US" sz="1500">
                        <a:latin typeface="Calibri"/>
                        <a:ea typeface="Calibri"/>
                        <a:cs typeface="Times New Roman"/>
                      </a:endParaRPr>
                    </a:p>
                  </a:txBody>
                  <a:tcPr marL="22941" marR="22941"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r>
              <a:tr h="314067">
                <a:tc>
                  <a:txBody>
                    <a:bodyPr/>
                    <a:lstStyle/>
                    <a:p>
                      <a:pPr marL="0" marR="0" algn="r">
                        <a:lnSpc>
                          <a:spcPct val="115000"/>
                        </a:lnSpc>
                        <a:spcBef>
                          <a:spcPts val="0"/>
                        </a:spcBef>
                        <a:spcAft>
                          <a:spcPts val="0"/>
                        </a:spcAft>
                      </a:pPr>
                      <a:r>
                        <a:rPr lang="en-US" sz="1800" dirty="0">
                          <a:solidFill>
                            <a:srgbClr val="000000"/>
                          </a:solidFill>
                          <a:latin typeface="Calibri"/>
                          <a:ea typeface="Times New Roman"/>
                          <a:cs typeface="Times New Roman"/>
                        </a:rPr>
                        <a:t> </a:t>
                      </a:r>
                      <a:endParaRPr lang="en-US" sz="1800" dirty="0">
                        <a:latin typeface="Calibri"/>
                        <a:ea typeface="Calibri"/>
                        <a:cs typeface="Times New Roman"/>
                      </a:endParaRPr>
                    </a:p>
                  </a:txBody>
                  <a:tcPr marL="22941" marR="22941" marT="0" marB="0" anchor="b">
                    <a:lnL>
                      <a:noFill/>
                    </a:lnL>
                    <a:lnR>
                      <a:noFill/>
                    </a:lnR>
                    <a:lnT>
                      <a:noFill/>
                    </a:lnT>
                    <a:lnB>
                      <a:noFill/>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3">
                  <a:txBody>
                    <a:bodyPr/>
                    <a:lstStyle/>
                    <a:p>
                      <a:pPr marL="0" marR="0" algn="ctr" defTabSz="914400" rtl="0" eaLnBrk="1" latinLnBrk="0" hangingPunct="1">
                        <a:lnSpc>
                          <a:spcPct val="115000"/>
                        </a:lnSpc>
                        <a:spcBef>
                          <a:spcPts val="0"/>
                        </a:spcBef>
                        <a:spcAft>
                          <a:spcPts val="0"/>
                        </a:spcAft>
                      </a:pPr>
                      <a:r>
                        <a:rPr lang="en-US" sz="1500" b="1" kern="1200" dirty="0">
                          <a:solidFill>
                            <a:srgbClr val="000000"/>
                          </a:solidFill>
                          <a:latin typeface="Calibri"/>
                          <a:ea typeface="Times New Roman"/>
                          <a:cs typeface="Times New Roman"/>
                        </a:rPr>
                        <a:t>Net Effect</a:t>
                      </a: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r>
              <a:tr h="314067">
                <a:tc>
                  <a:txBody>
                    <a:bodyPr/>
                    <a:lstStyle/>
                    <a:p>
                      <a:pPr marL="0" marR="0" algn="r">
                        <a:lnSpc>
                          <a:spcPct val="115000"/>
                        </a:lnSpc>
                        <a:spcBef>
                          <a:spcPts val="0"/>
                        </a:spcBef>
                        <a:spcAft>
                          <a:spcPts val="0"/>
                        </a:spcAft>
                      </a:pPr>
                      <a:r>
                        <a:rPr lang="en-US" sz="1800" dirty="0">
                          <a:solidFill>
                            <a:srgbClr val="000000"/>
                          </a:solidFill>
                          <a:latin typeface="Calibri"/>
                          <a:ea typeface="Times New Roman"/>
                          <a:cs typeface="Times New Roman"/>
                        </a:rPr>
                        <a:t> </a:t>
                      </a:r>
                      <a:endParaRPr lang="en-US" sz="1800" dirty="0">
                        <a:latin typeface="Calibri"/>
                        <a:ea typeface="Calibri"/>
                        <a:cs typeface="Times New Roman"/>
                      </a:endParaRPr>
                    </a:p>
                  </a:txBody>
                  <a:tcPr marL="22941" marR="22941" marT="0" marB="0" anchor="b">
                    <a:lnL>
                      <a:noFill/>
                    </a:lnL>
                    <a:lnR>
                      <a:noFill/>
                    </a:lnR>
                    <a:lnT>
                      <a:noFill/>
                    </a:lnT>
                    <a:lnB>
                      <a:noFill/>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14067">
                <a:tc>
                  <a:txBody>
                    <a:bodyPr/>
                    <a:lstStyle/>
                    <a:p>
                      <a:pPr marL="0" marR="0" algn="r">
                        <a:lnSpc>
                          <a:spcPct val="115000"/>
                        </a:lnSpc>
                        <a:spcBef>
                          <a:spcPts val="0"/>
                        </a:spcBef>
                        <a:spcAft>
                          <a:spcPts val="0"/>
                        </a:spcAft>
                      </a:pPr>
                      <a:r>
                        <a:rPr lang="en-US" sz="1800" dirty="0">
                          <a:solidFill>
                            <a:srgbClr val="000000"/>
                          </a:solidFill>
                          <a:latin typeface="Calibri"/>
                          <a:ea typeface="Times New Roman"/>
                          <a:cs typeface="Times New Roman"/>
                        </a:rPr>
                        <a:t> </a:t>
                      </a:r>
                      <a:endParaRPr lang="en-US" sz="1800" dirty="0">
                        <a:latin typeface="Calibri"/>
                        <a:ea typeface="Calibri"/>
                        <a:cs typeface="Times New Roman"/>
                      </a:endParaRP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500" b="1" dirty="0">
                          <a:solidFill>
                            <a:srgbClr val="000000"/>
                          </a:solidFill>
                          <a:latin typeface="Calibri"/>
                          <a:ea typeface="Times New Roman"/>
                          <a:cs typeface="Times New Roman"/>
                        </a:rPr>
                        <a:t>91-94</a:t>
                      </a:r>
                      <a:endParaRPr lang="en-US" sz="1500" dirty="0">
                        <a:latin typeface="Calibri"/>
                        <a:ea typeface="Calibri"/>
                        <a:cs typeface="Times New Roman"/>
                      </a:endParaRP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500" b="1" dirty="0">
                          <a:solidFill>
                            <a:srgbClr val="000000"/>
                          </a:solidFill>
                          <a:latin typeface="Calibri"/>
                          <a:ea typeface="Times New Roman"/>
                          <a:cs typeface="Times New Roman"/>
                        </a:rPr>
                        <a:t>91-94</a:t>
                      </a:r>
                      <a:endParaRPr lang="en-US" sz="1500" dirty="0">
                        <a:latin typeface="Calibri"/>
                        <a:ea typeface="Calibri"/>
                        <a:cs typeface="Times New Roman"/>
                      </a:endParaRP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500" b="1" dirty="0">
                          <a:solidFill>
                            <a:srgbClr val="000000"/>
                          </a:solidFill>
                          <a:latin typeface="Calibri"/>
                          <a:ea typeface="Times New Roman"/>
                          <a:cs typeface="Times New Roman"/>
                        </a:rPr>
                        <a:t>06-09</a:t>
                      </a:r>
                      <a:endParaRPr lang="en-US" sz="1500" dirty="0">
                        <a:latin typeface="Calibri"/>
                        <a:ea typeface="Calibri"/>
                        <a:cs typeface="Times New Roman"/>
                      </a:endParaRP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500" b="1" dirty="0">
                          <a:solidFill>
                            <a:srgbClr val="000000"/>
                          </a:solidFill>
                          <a:latin typeface="Calibri"/>
                          <a:ea typeface="Times New Roman"/>
                          <a:cs typeface="Times New Roman"/>
                        </a:rPr>
                        <a:t>06-09</a:t>
                      </a:r>
                      <a:endParaRPr lang="en-US" sz="1500" dirty="0">
                        <a:latin typeface="Calibri"/>
                        <a:ea typeface="Calibri"/>
                        <a:cs typeface="Times New Roman"/>
                      </a:endParaRP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500" b="1" dirty="0">
                          <a:solidFill>
                            <a:srgbClr val="000000"/>
                          </a:solidFill>
                          <a:latin typeface="Calibri"/>
                          <a:ea typeface="Times New Roman"/>
                          <a:cs typeface="Times New Roman"/>
                        </a:rPr>
                        <a:t>X*DBETA</a:t>
                      </a:r>
                      <a:endParaRPr lang="en-US" sz="1500" dirty="0">
                        <a:latin typeface="Calibri"/>
                        <a:ea typeface="Calibri"/>
                        <a:cs typeface="Times New Roman"/>
                      </a:endParaRP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500" b="1" dirty="0" smtClean="0">
                          <a:solidFill>
                            <a:srgbClr val="000000"/>
                          </a:solidFill>
                          <a:latin typeface="Calibri"/>
                          <a:ea typeface="Times New Roman"/>
                          <a:cs typeface="Times New Roman"/>
                        </a:rPr>
                        <a:t>BETA</a:t>
                      </a:r>
                    </a:p>
                    <a:p>
                      <a:pPr marL="0" marR="0" algn="ctr">
                        <a:lnSpc>
                          <a:spcPct val="115000"/>
                        </a:lnSpc>
                        <a:spcBef>
                          <a:spcPts val="0"/>
                        </a:spcBef>
                        <a:spcAft>
                          <a:spcPts val="0"/>
                        </a:spcAft>
                      </a:pPr>
                      <a:r>
                        <a:rPr lang="en-US" sz="1500" b="1" dirty="0" smtClean="0">
                          <a:solidFill>
                            <a:srgbClr val="000000"/>
                          </a:solidFill>
                          <a:latin typeface="Calibri"/>
                          <a:ea typeface="Times New Roman"/>
                          <a:cs typeface="Times New Roman"/>
                        </a:rPr>
                        <a:t>*</a:t>
                      </a:r>
                      <a:r>
                        <a:rPr lang="en-US" sz="1500" b="1" dirty="0">
                          <a:solidFill>
                            <a:srgbClr val="000000"/>
                          </a:solidFill>
                          <a:latin typeface="Calibri"/>
                          <a:ea typeface="Times New Roman"/>
                          <a:cs typeface="Times New Roman"/>
                        </a:rPr>
                        <a:t>DX</a:t>
                      </a:r>
                      <a:endParaRPr lang="en-US" sz="1500" dirty="0">
                        <a:latin typeface="Calibri"/>
                        <a:ea typeface="Calibri"/>
                        <a:cs typeface="Times New Roman"/>
                      </a:endParaRP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vMerge="1">
                  <a:txBody>
                    <a:bodyPr/>
                    <a:lstStyle/>
                    <a:p>
                      <a:endParaRPr lang="en-US"/>
                    </a:p>
                  </a:txBody>
                  <a:tcPr/>
                </a:tc>
              </a:tr>
              <a:tr h="558342">
                <a:tc>
                  <a:txBody>
                    <a:bodyPr/>
                    <a:lstStyle/>
                    <a:p>
                      <a:pPr marL="0" marR="0" algn="ctr">
                        <a:lnSpc>
                          <a:spcPct val="115000"/>
                        </a:lnSpc>
                        <a:spcBef>
                          <a:spcPts val="0"/>
                        </a:spcBef>
                        <a:spcAft>
                          <a:spcPts val="0"/>
                        </a:spcAft>
                      </a:pPr>
                      <a:endParaRPr lang="en-US" sz="1600" dirty="0">
                        <a:latin typeface="+mj-lt"/>
                        <a:ea typeface="Calibri"/>
                        <a:cs typeface="Times New Roman"/>
                      </a:endParaRPr>
                    </a:p>
                    <a:p>
                      <a:pPr marL="0" marR="0" algn="l">
                        <a:lnSpc>
                          <a:spcPct val="115000"/>
                        </a:lnSpc>
                        <a:spcBef>
                          <a:spcPts val="0"/>
                        </a:spcBef>
                        <a:spcAft>
                          <a:spcPts val="0"/>
                        </a:spcAft>
                      </a:pPr>
                      <a:r>
                        <a:rPr lang="en-US" sz="1600" b="1" dirty="0" smtClean="0">
                          <a:solidFill>
                            <a:srgbClr val="00B050"/>
                          </a:solidFill>
                          <a:latin typeface="+mj-lt"/>
                          <a:ea typeface="Times New Roman"/>
                          <a:cs typeface="Times New Roman"/>
                        </a:rPr>
                        <a:t>TOTAL </a:t>
                      </a:r>
                      <a:endParaRPr lang="en-US" sz="1600" dirty="0">
                        <a:latin typeface="+mj-lt"/>
                        <a:ea typeface="Calibri"/>
                        <a:cs typeface="Times New Roman"/>
                      </a:endParaRPr>
                    </a:p>
                  </a:txBody>
                  <a:tcPr marL="22941" marR="22941" marT="0" marB="0">
                    <a:lnL>
                      <a:noFill/>
                    </a:lnL>
                    <a:lnR>
                      <a:noFill/>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b="1" dirty="0">
                          <a:solidFill>
                            <a:srgbClr val="00B050"/>
                          </a:solidFill>
                          <a:latin typeface="+mj-lt"/>
                          <a:ea typeface="Times New Roman"/>
                          <a:cs typeface="Times New Roman"/>
                        </a:rPr>
                        <a:t> </a:t>
                      </a:r>
                      <a:endParaRPr lang="en-US" sz="1600" dirty="0">
                        <a:latin typeface="+mj-lt"/>
                        <a:ea typeface="Calibri"/>
                        <a:cs typeface="Times New Roman"/>
                      </a:endParaRPr>
                    </a:p>
                  </a:txBody>
                  <a:tcPr marL="22941" marR="22941" marT="0" marB="0" anchor="b">
                    <a:lnL>
                      <a:noFill/>
                    </a:lnL>
                    <a:lnR>
                      <a:noFill/>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b="1" dirty="0">
                          <a:solidFill>
                            <a:srgbClr val="00B050"/>
                          </a:solidFill>
                          <a:latin typeface="+mj-lt"/>
                          <a:ea typeface="Times New Roman"/>
                          <a:cs typeface="Times New Roman"/>
                        </a:rPr>
                        <a:t> </a:t>
                      </a:r>
                      <a:endParaRPr lang="en-US" sz="1600" dirty="0">
                        <a:latin typeface="+mj-lt"/>
                        <a:ea typeface="Calibri"/>
                        <a:cs typeface="Times New Roman"/>
                      </a:endParaRPr>
                    </a:p>
                  </a:txBody>
                  <a:tcPr marL="22941" marR="22941" marT="0" marB="0" anchor="b">
                    <a:lnL>
                      <a:noFill/>
                    </a:lnL>
                    <a:lnR>
                      <a:noFill/>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b="1" dirty="0">
                          <a:solidFill>
                            <a:srgbClr val="00B050"/>
                          </a:solidFill>
                          <a:latin typeface="+mj-lt"/>
                          <a:ea typeface="Times New Roman"/>
                          <a:cs typeface="Times New Roman"/>
                        </a:rPr>
                        <a:t> </a:t>
                      </a:r>
                      <a:endParaRPr lang="en-US" sz="1600" dirty="0">
                        <a:latin typeface="+mj-lt"/>
                        <a:ea typeface="Calibri"/>
                        <a:cs typeface="Times New Roman"/>
                      </a:endParaRPr>
                    </a:p>
                  </a:txBody>
                  <a:tcPr marL="22941" marR="22941" marT="0" marB="0" anchor="b">
                    <a:lnL>
                      <a:noFill/>
                    </a:lnL>
                    <a:lnR>
                      <a:noFill/>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b="1" dirty="0">
                          <a:solidFill>
                            <a:srgbClr val="00B050"/>
                          </a:solidFill>
                          <a:latin typeface="+mj-lt"/>
                          <a:ea typeface="Times New Roman"/>
                          <a:cs typeface="Times New Roman"/>
                        </a:rPr>
                        <a:t> </a:t>
                      </a:r>
                      <a:endParaRPr lang="en-US" sz="1600" dirty="0">
                        <a:latin typeface="+mj-lt"/>
                        <a:ea typeface="Calibri"/>
                        <a:cs typeface="Times New Roman"/>
                      </a:endParaRPr>
                    </a:p>
                  </a:txBody>
                  <a:tcPr marL="22941" marR="22941" marT="0" marB="0" anchor="b">
                    <a:lnL>
                      <a:noFill/>
                    </a:lnL>
                    <a:lnR>
                      <a:noFill/>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b="1" dirty="0">
                          <a:solidFill>
                            <a:srgbClr val="00B050"/>
                          </a:solidFill>
                          <a:latin typeface="+mj-lt"/>
                          <a:ea typeface="Times New Roman"/>
                          <a:cs typeface="Times New Roman"/>
                        </a:rPr>
                        <a:t>-5.6%</a:t>
                      </a:r>
                      <a:endParaRPr lang="en-US" sz="1600" dirty="0">
                        <a:latin typeface="+mj-lt"/>
                        <a:ea typeface="Calibri"/>
                        <a:cs typeface="Times New Roman"/>
                      </a:endParaRPr>
                    </a:p>
                  </a:txBody>
                  <a:tcPr marL="22941" marR="22941" marT="0" marB="0" anchor="b">
                    <a:lnL>
                      <a:noFill/>
                    </a:lnL>
                    <a:lnR>
                      <a:noFill/>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b="1" dirty="0">
                          <a:solidFill>
                            <a:srgbClr val="00B050"/>
                          </a:solidFill>
                          <a:latin typeface="+mj-lt"/>
                          <a:ea typeface="Times New Roman"/>
                          <a:cs typeface="Times New Roman"/>
                        </a:rPr>
                        <a:t>-1.8%</a:t>
                      </a:r>
                      <a:endParaRPr lang="en-US" sz="1600" dirty="0">
                        <a:latin typeface="+mj-lt"/>
                        <a:ea typeface="Calibri"/>
                        <a:cs typeface="Times New Roman"/>
                      </a:endParaRPr>
                    </a:p>
                  </a:txBody>
                  <a:tcPr marL="22941" marR="22941" marT="0" marB="0" anchor="b">
                    <a:lnL>
                      <a:noFill/>
                    </a:lnL>
                    <a:lnR>
                      <a:noFill/>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b="1" dirty="0">
                          <a:solidFill>
                            <a:srgbClr val="00B050"/>
                          </a:solidFill>
                          <a:latin typeface="+mj-lt"/>
                          <a:ea typeface="Times New Roman"/>
                          <a:cs typeface="Times New Roman"/>
                        </a:rPr>
                        <a:t>-7.4%</a:t>
                      </a:r>
                      <a:endParaRPr lang="en-US" sz="1600" dirty="0">
                        <a:latin typeface="+mj-lt"/>
                        <a:ea typeface="Calibri"/>
                        <a:cs typeface="Times New Roman"/>
                      </a:endParaRPr>
                    </a:p>
                  </a:txBody>
                  <a:tcPr marL="22941" marR="22941" marT="0" marB="0" anchor="b">
                    <a:lnL>
                      <a:noFill/>
                    </a:lnL>
                    <a:lnR>
                      <a:noFill/>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r>
              <a:tr h="313503">
                <a:tc>
                  <a:txBody>
                    <a:bodyPr/>
                    <a:lstStyle/>
                    <a:p>
                      <a:pPr marL="0" marR="0" algn="l">
                        <a:lnSpc>
                          <a:spcPct val="115000"/>
                        </a:lnSpc>
                        <a:spcBef>
                          <a:spcPts val="0"/>
                        </a:spcBef>
                        <a:spcAft>
                          <a:spcPts val="0"/>
                        </a:spcAft>
                      </a:pPr>
                      <a:endParaRPr lang="en-US" sz="1400" b="1" dirty="0" smtClean="0">
                        <a:solidFill>
                          <a:srgbClr val="FF0000"/>
                        </a:solidFill>
                        <a:latin typeface="Calibri(Body)"/>
                        <a:ea typeface="Times New Roman"/>
                        <a:cs typeface="Times New Roman"/>
                      </a:endParaRPr>
                    </a:p>
                    <a:p>
                      <a:pPr marL="0" marR="0" algn="l">
                        <a:lnSpc>
                          <a:spcPct val="115000"/>
                        </a:lnSpc>
                        <a:spcBef>
                          <a:spcPts val="0"/>
                        </a:spcBef>
                        <a:spcAft>
                          <a:spcPts val="0"/>
                        </a:spcAft>
                      </a:pPr>
                      <a:r>
                        <a:rPr lang="en-US" sz="1400" b="1" dirty="0" smtClean="0">
                          <a:solidFill>
                            <a:srgbClr val="FF0000"/>
                          </a:solidFill>
                          <a:latin typeface="Calibri(Body)"/>
                          <a:ea typeface="Times New Roman"/>
                          <a:cs typeface="Times New Roman"/>
                        </a:rPr>
                        <a:t>CENTRAL NERVOUS SYSTEM</a:t>
                      </a:r>
                      <a:endParaRPr lang="en-US" sz="1400" dirty="0">
                        <a:latin typeface="Calibri(Body)"/>
                        <a:ea typeface="Calibri"/>
                        <a:cs typeface="Times New Roman"/>
                      </a:endParaRPr>
                    </a:p>
                  </a:txBody>
                  <a:tcPr marL="22941" marR="22941" marT="0" marB="0">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400" b="1" dirty="0">
                          <a:solidFill>
                            <a:srgbClr val="000000"/>
                          </a:solidFill>
                          <a:latin typeface="Calibri(Body)"/>
                          <a:ea typeface="Times New Roman"/>
                          <a:cs typeface="Times New Roman"/>
                        </a:rPr>
                        <a:t> </a:t>
                      </a:r>
                      <a:endParaRPr lang="en-US" sz="1400" dirty="0">
                        <a:latin typeface="Calibri(Body)"/>
                        <a:ea typeface="Calibri"/>
                        <a:cs typeface="Times New Roman"/>
                      </a:endParaRPr>
                    </a:p>
                  </a:txBody>
                  <a:tcPr marL="22941" marR="22941"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400" b="1">
                          <a:solidFill>
                            <a:srgbClr val="000000"/>
                          </a:solidFill>
                          <a:latin typeface="Calibri(Body)"/>
                          <a:ea typeface="Times New Roman"/>
                          <a:cs typeface="Times New Roman"/>
                        </a:rPr>
                        <a:t> </a:t>
                      </a:r>
                      <a:endParaRPr lang="en-US" sz="1400">
                        <a:latin typeface="Calibri(Body)"/>
                        <a:ea typeface="Calibri"/>
                        <a:cs typeface="Times New Roman"/>
                      </a:endParaRPr>
                    </a:p>
                  </a:txBody>
                  <a:tcPr marL="22941" marR="22941"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400" b="1">
                          <a:solidFill>
                            <a:srgbClr val="000000"/>
                          </a:solidFill>
                          <a:latin typeface="Calibri(Body)"/>
                          <a:ea typeface="Times New Roman"/>
                          <a:cs typeface="Times New Roman"/>
                        </a:rPr>
                        <a:t> </a:t>
                      </a:r>
                      <a:endParaRPr lang="en-US" sz="1400">
                        <a:latin typeface="Calibri(Body)"/>
                        <a:ea typeface="Calibri"/>
                        <a:cs typeface="Times New Roman"/>
                      </a:endParaRPr>
                    </a:p>
                  </a:txBody>
                  <a:tcPr marL="22941" marR="22941"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400" b="1">
                          <a:solidFill>
                            <a:srgbClr val="000000"/>
                          </a:solidFill>
                          <a:latin typeface="Calibri(Body)"/>
                          <a:ea typeface="Times New Roman"/>
                          <a:cs typeface="Times New Roman"/>
                        </a:rPr>
                        <a:t> </a:t>
                      </a:r>
                      <a:endParaRPr lang="en-US" sz="1400">
                        <a:latin typeface="Calibri(Body)"/>
                        <a:ea typeface="Calibri"/>
                        <a:cs typeface="Times New Roman"/>
                      </a:endParaRPr>
                    </a:p>
                  </a:txBody>
                  <a:tcPr marL="22941" marR="22941"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400" b="1" dirty="0">
                          <a:solidFill>
                            <a:srgbClr val="FF0000"/>
                          </a:solidFill>
                          <a:latin typeface="Calibri(Body)"/>
                          <a:ea typeface="Times New Roman"/>
                          <a:cs typeface="Times New Roman"/>
                        </a:rPr>
                        <a:t>0.3%</a:t>
                      </a:r>
                      <a:endParaRPr lang="en-US" sz="1400" dirty="0">
                        <a:latin typeface="Calibri(Body)"/>
                        <a:ea typeface="Calibri"/>
                        <a:cs typeface="Times New Roman"/>
                      </a:endParaRPr>
                    </a:p>
                  </a:txBody>
                  <a:tcPr marL="22941" marR="22941"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400" b="1" dirty="0">
                          <a:solidFill>
                            <a:srgbClr val="FF0000"/>
                          </a:solidFill>
                          <a:latin typeface="Calibri(Body)"/>
                          <a:ea typeface="Times New Roman"/>
                          <a:cs typeface="Times New Roman"/>
                        </a:rPr>
                        <a:t>0.2%</a:t>
                      </a:r>
                      <a:endParaRPr lang="en-US" sz="1400" dirty="0">
                        <a:latin typeface="Calibri(Body)"/>
                        <a:ea typeface="Calibri"/>
                        <a:cs typeface="Times New Roman"/>
                      </a:endParaRPr>
                    </a:p>
                  </a:txBody>
                  <a:tcPr marL="22941" marR="22941"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400" b="1" dirty="0">
                          <a:solidFill>
                            <a:srgbClr val="FF0000"/>
                          </a:solidFill>
                          <a:latin typeface="Calibri(Body)"/>
                          <a:ea typeface="Times New Roman"/>
                          <a:cs typeface="Times New Roman"/>
                        </a:rPr>
                        <a:t>0.5%</a:t>
                      </a:r>
                      <a:endParaRPr lang="en-US" sz="1400" dirty="0">
                        <a:latin typeface="Calibri(Body)"/>
                        <a:ea typeface="Calibri"/>
                        <a:cs typeface="Times New Roman"/>
                      </a:endParaRPr>
                    </a:p>
                  </a:txBody>
                  <a:tcPr marL="22941" marR="22941"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r>
              <a:tr h="258504">
                <a:tc>
                  <a:txBody>
                    <a:bodyPr/>
                    <a:lstStyle/>
                    <a:p>
                      <a:pPr marL="0" marR="0" algn="l">
                        <a:lnSpc>
                          <a:spcPct val="115000"/>
                        </a:lnSpc>
                        <a:spcBef>
                          <a:spcPts val="0"/>
                        </a:spcBef>
                        <a:spcAft>
                          <a:spcPts val="0"/>
                        </a:spcAft>
                      </a:pPr>
                      <a:r>
                        <a:rPr lang="en-US" sz="1400" dirty="0" smtClean="0">
                          <a:solidFill>
                            <a:srgbClr val="000000"/>
                          </a:solidFill>
                          <a:latin typeface="Calibri(Body)"/>
                          <a:ea typeface="Times New Roman"/>
                          <a:cs typeface="Times New Roman"/>
                        </a:rPr>
                        <a:t>ALZHEIMER’S</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4.7%</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0.25</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a:solidFill>
                            <a:srgbClr val="000000"/>
                          </a:solidFill>
                          <a:latin typeface="Calibri(Body)"/>
                          <a:ea typeface="Times New Roman"/>
                          <a:cs typeface="Times New Roman"/>
                        </a:rPr>
                        <a:t>5.8%</a:t>
                      </a: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a:solidFill>
                            <a:srgbClr val="000000"/>
                          </a:solidFill>
                          <a:latin typeface="Calibri(Body)"/>
                          <a:ea typeface="Times New Roman"/>
                          <a:cs typeface="Times New Roman"/>
                        </a:rPr>
                        <a:t>0.28</a:t>
                      </a: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a:solidFill>
                            <a:srgbClr val="000000"/>
                          </a:solidFill>
                          <a:latin typeface="Calibri(Body)"/>
                          <a:ea typeface="Times New Roman"/>
                          <a:cs typeface="Times New Roman"/>
                        </a:rPr>
                        <a:t>0.1%</a:t>
                      </a: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0.2%</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a:solidFill>
                            <a:srgbClr val="4A452A"/>
                          </a:solidFill>
                          <a:latin typeface="Calibri(Body)"/>
                          <a:ea typeface="Times New Roman"/>
                          <a:cs typeface="Times New Roman"/>
                        </a:rPr>
                        <a:t>0.4%</a:t>
                      </a: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r>
              <a:tr h="258504">
                <a:tc>
                  <a:txBody>
                    <a:bodyPr/>
                    <a:lstStyle/>
                    <a:p>
                      <a:pPr marL="0" marR="0" algn="l">
                        <a:lnSpc>
                          <a:spcPct val="115000"/>
                        </a:lnSpc>
                        <a:spcBef>
                          <a:spcPts val="0"/>
                        </a:spcBef>
                        <a:spcAft>
                          <a:spcPts val="0"/>
                        </a:spcAft>
                      </a:pPr>
                      <a:r>
                        <a:rPr lang="en-US" sz="1400" dirty="0" smtClean="0">
                          <a:solidFill>
                            <a:srgbClr val="000000"/>
                          </a:solidFill>
                          <a:latin typeface="Calibri(Body)"/>
                          <a:ea typeface="Times New Roman"/>
                          <a:cs typeface="Times New Roman"/>
                        </a:rPr>
                        <a:t>PARKINSON’S</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1.8%</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0.18</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a:solidFill>
                            <a:srgbClr val="000000"/>
                          </a:solidFill>
                          <a:latin typeface="Calibri(Body)"/>
                          <a:ea typeface="Times New Roman"/>
                          <a:cs typeface="Times New Roman"/>
                        </a:rPr>
                        <a:t>1.6%</a:t>
                      </a: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a:solidFill>
                            <a:srgbClr val="000000"/>
                          </a:solidFill>
                          <a:latin typeface="Calibri(Body)"/>
                          <a:ea typeface="Times New Roman"/>
                          <a:cs typeface="Times New Roman"/>
                        </a:rPr>
                        <a:t>0.24</a:t>
                      </a: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a:solidFill>
                            <a:srgbClr val="000000"/>
                          </a:solidFill>
                          <a:latin typeface="Calibri(Body)"/>
                          <a:ea typeface="Times New Roman"/>
                          <a:cs typeface="Times New Roman"/>
                        </a:rPr>
                        <a:t>0.1%</a:t>
                      </a: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0.0%</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a:solidFill>
                            <a:srgbClr val="4A452A"/>
                          </a:solidFill>
                          <a:latin typeface="Calibri(Body)"/>
                          <a:ea typeface="Times New Roman"/>
                          <a:cs typeface="Times New Roman"/>
                        </a:rPr>
                        <a:t>0.1%</a:t>
                      </a: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r>
              <a:tr h="488549">
                <a:tc>
                  <a:txBody>
                    <a:bodyPr/>
                    <a:lstStyle/>
                    <a:p>
                      <a:pPr marL="0" marR="0" algn="l">
                        <a:lnSpc>
                          <a:spcPct val="115000"/>
                        </a:lnSpc>
                        <a:spcBef>
                          <a:spcPts val="0"/>
                        </a:spcBef>
                        <a:spcAft>
                          <a:spcPts val="0"/>
                        </a:spcAft>
                      </a:pPr>
                      <a:endParaRPr lang="en-US" sz="1400" b="1" dirty="0" smtClean="0">
                        <a:solidFill>
                          <a:srgbClr val="00B050"/>
                        </a:solidFill>
                        <a:latin typeface="Calibri(Body)"/>
                        <a:ea typeface="Times New Roman"/>
                        <a:cs typeface="Times New Roman"/>
                      </a:endParaRPr>
                    </a:p>
                    <a:p>
                      <a:pPr marL="0" marR="0" algn="l">
                        <a:lnSpc>
                          <a:spcPct val="115000"/>
                        </a:lnSpc>
                        <a:spcBef>
                          <a:spcPts val="0"/>
                        </a:spcBef>
                        <a:spcAft>
                          <a:spcPts val="0"/>
                        </a:spcAft>
                      </a:pPr>
                      <a:r>
                        <a:rPr lang="en-US" sz="1400" b="1" dirty="0" smtClean="0">
                          <a:solidFill>
                            <a:srgbClr val="00B050"/>
                          </a:solidFill>
                          <a:latin typeface="Calibri(Body)"/>
                          <a:ea typeface="Times New Roman"/>
                          <a:cs typeface="Times New Roman"/>
                        </a:rPr>
                        <a:t>CARDIOVASCULAR DISEASE</a:t>
                      </a:r>
                      <a:endParaRPr lang="en-US" sz="1400" dirty="0">
                        <a:latin typeface="Calibri(Body)"/>
                        <a:ea typeface="Calibri"/>
                        <a:cs typeface="Times New Roman"/>
                      </a:endParaRPr>
                    </a:p>
                  </a:txBody>
                  <a:tcPr marL="22941" marR="22941"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B050"/>
                          </a:solidFill>
                          <a:latin typeface="Calibri(Body)"/>
                          <a:ea typeface="Times New Roman"/>
                          <a:cs typeface="Times New Roman"/>
                        </a:rPr>
                        <a:t> </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B050"/>
                          </a:solidFill>
                          <a:latin typeface="Calibri(Body)"/>
                          <a:ea typeface="Times New Roman"/>
                          <a:cs typeface="Times New Roman"/>
                        </a:rPr>
                        <a:t> </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a:solidFill>
                            <a:srgbClr val="00B050"/>
                          </a:solidFill>
                          <a:latin typeface="Calibri(Body)"/>
                          <a:ea typeface="Times New Roman"/>
                          <a:cs typeface="Times New Roman"/>
                        </a:rPr>
                        <a:t> </a:t>
                      </a: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a:solidFill>
                            <a:srgbClr val="00B050"/>
                          </a:solidFill>
                          <a:latin typeface="Calibri(Body)"/>
                          <a:ea typeface="Times New Roman"/>
                          <a:cs typeface="Times New Roman"/>
                        </a:rPr>
                        <a:t> </a:t>
                      </a: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b="1">
                          <a:solidFill>
                            <a:srgbClr val="00B050"/>
                          </a:solidFill>
                          <a:latin typeface="Calibri(Body)"/>
                          <a:ea typeface="Times New Roman"/>
                          <a:cs typeface="Times New Roman"/>
                        </a:rPr>
                        <a:t>-1.7%</a:t>
                      </a: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b="1" dirty="0">
                          <a:solidFill>
                            <a:srgbClr val="00B050"/>
                          </a:solidFill>
                          <a:latin typeface="Calibri(Body)"/>
                          <a:ea typeface="Times New Roman"/>
                          <a:cs typeface="Times New Roman"/>
                        </a:rPr>
                        <a:t>-0.8%</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b="1">
                          <a:solidFill>
                            <a:srgbClr val="00B050"/>
                          </a:solidFill>
                          <a:latin typeface="Calibri(Body)"/>
                          <a:ea typeface="Times New Roman"/>
                          <a:cs typeface="Times New Roman"/>
                        </a:rPr>
                        <a:t>-2.5%</a:t>
                      </a: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r>
              <a:tr h="258504">
                <a:tc>
                  <a:txBody>
                    <a:bodyPr/>
                    <a:lstStyle/>
                    <a:p>
                      <a:pPr marL="0" marR="0" algn="l">
                        <a:lnSpc>
                          <a:spcPct val="115000"/>
                        </a:lnSpc>
                        <a:spcBef>
                          <a:spcPts val="0"/>
                        </a:spcBef>
                        <a:spcAft>
                          <a:spcPts val="0"/>
                        </a:spcAft>
                      </a:pPr>
                      <a:r>
                        <a:rPr lang="en-US" sz="1400" dirty="0">
                          <a:solidFill>
                            <a:srgbClr val="000000"/>
                          </a:solidFill>
                          <a:latin typeface="Calibri(Body)"/>
                          <a:ea typeface="Times New Roman"/>
                          <a:cs typeface="Times New Roman"/>
                        </a:rPr>
                        <a:t>ISCHEMIC HEART DISEASE </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29.5%</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0.11</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22.9%</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0.06</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chemeClr val="tx1"/>
                          </a:solidFill>
                          <a:latin typeface="Calibri(Body)"/>
                          <a:ea typeface="Times New Roman"/>
                          <a:cs typeface="Times New Roman"/>
                        </a:rPr>
                        <a:t>-1.5%</a:t>
                      </a:r>
                      <a:endParaRPr lang="en-US" sz="1400" dirty="0">
                        <a:solidFill>
                          <a:schemeClr val="tx1"/>
                        </a:solidFill>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chemeClr val="tx1"/>
                          </a:solidFill>
                          <a:latin typeface="Calibri(Body)"/>
                          <a:ea typeface="Times New Roman"/>
                          <a:cs typeface="Times New Roman"/>
                        </a:rPr>
                        <a:t>-0.7%</a:t>
                      </a:r>
                      <a:endParaRPr lang="en-US" sz="1400" dirty="0">
                        <a:solidFill>
                          <a:schemeClr val="tx1"/>
                        </a:solidFill>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chemeClr val="tx1"/>
                          </a:solidFill>
                          <a:latin typeface="Calibri(Body)"/>
                          <a:ea typeface="Times New Roman"/>
                          <a:cs typeface="Times New Roman"/>
                        </a:rPr>
                        <a:t>-2.2%</a:t>
                      </a:r>
                      <a:endParaRPr lang="en-US" sz="1400" dirty="0">
                        <a:solidFill>
                          <a:schemeClr val="tx1"/>
                        </a:solidFill>
                        <a:latin typeface="Calibri(Body)"/>
                        <a:ea typeface="Calibri"/>
                        <a:cs typeface="Times New Roman"/>
                      </a:endParaRPr>
                    </a:p>
                  </a:txBody>
                  <a:tcPr marL="22941" marR="22941" marT="0" marB="0" anchor="b">
                    <a:lnL>
                      <a:noFill/>
                    </a:lnL>
                    <a:lnR>
                      <a:noFill/>
                    </a:lnR>
                    <a:lnT>
                      <a:noFill/>
                    </a:lnT>
                    <a:lnB>
                      <a:noFill/>
                    </a:lnB>
                    <a:solidFill>
                      <a:srgbClr val="FFFFFF"/>
                    </a:solidFill>
                  </a:tcPr>
                </a:tc>
              </a:tr>
              <a:tr h="258504">
                <a:tc>
                  <a:txBody>
                    <a:bodyPr/>
                    <a:lstStyle/>
                    <a:p>
                      <a:pPr marL="0" marR="0" algn="l">
                        <a:lnSpc>
                          <a:spcPct val="115000"/>
                        </a:lnSpc>
                        <a:spcBef>
                          <a:spcPts val="0"/>
                        </a:spcBef>
                        <a:spcAft>
                          <a:spcPts val="0"/>
                        </a:spcAft>
                      </a:pPr>
                      <a:r>
                        <a:rPr lang="en-US" sz="1400" dirty="0">
                          <a:solidFill>
                            <a:srgbClr val="000000"/>
                          </a:solidFill>
                          <a:latin typeface="Calibri(Body)"/>
                          <a:ea typeface="Times New Roman"/>
                          <a:cs typeface="Times New Roman"/>
                        </a:rPr>
                        <a:t>STROKE</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a:solidFill>
                            <a:srgbClr val="000000"/>
                          </a:solidFill>
                          <a:latin typeface="Calibri(Body)"/>
                          <a:ea typeface="Times New Roman"/>
                          <a:cs typeface="Times New Roman"/>
                        </a:rPr>
                        <a:t>11.3%</a:t>
                      </a: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0.16</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a:solidFill>
                            <a:srgbClr val="000000"/>
                          </a:solidFill>
                          <a:latin typeface="Calibri(Body)"/>
                          <a:ea typeface="Times New Roman"/>
                          <a:cs typeface="Times New Roman"/>
                        </a:rPr>
                        <a:t>10.9%</a:t>
                      </a: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0.14</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a:solidFill>
                            <a:srgbClr val="000000"/>
                          </a:solidFill>
                          <a:latin typeface="Calibri(Body)"/>
                          <a:ea typeface="Times New Roman"/>
                          <a:cs typeface="Times New Roman"/>
                        </a:rPr>
                        <a:t>-0.2%</a:t>
                      </a: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a:solidFill>
                            <a:srgbClr val="000000"/>
                          </a:solidFill>
                          <a:latin typeface="Calibri(Body)"/>
                          <a:ea typeface="Times New Roman"/>
                          <a:cs typeface="Times New Roman"/>
                        </a:rPr>
                        <a:t>-0.1%</a:t>
                      </a: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a:solidFill>
                            <a:srgbClr val="4A452A"/>
                          </a:solidFill>
                          <a:latin typeface="Calibri(Body)"/>
                          <a:ea typeface="Times New Roman"/>
                          <a:cs typeface="Times New Roman"/>
                        </a:rPr>
                        <a:t>-0.3%</a:t>
                      </a: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r>
              <a:tr h="258504">
                <a:tc>
                  <a:txBody>
                    <a:bodyPr/>
                    <a:lstStyle/>
                    <a:p>
                      <a:pPr marL="0" marR="0" algn="l">
                        <a:lnSpc>
                          <a:spcPct val="115000"/>
                        </a:lnSpc>
                        <a:spcBef>
                          <a:spcPts val="0"/>
                        </a:spcBef>
                        <a:spcAft>
                          <a:spcPts val="0"/>
                        </a:spcAft>
                      </a:pPr>
                      <a:endParaRPr lang="en-US" sz="1400" dirty="0">
                        <a:latin typeface="Calibri(Body)"/>
                        <a:ea typeface="Calibri"/>
                        <a:cs typeface="Times New Roman"/>
                      </a:endParaRPr>
                    </a:p>
                  </a:txBody>
                  <a:tcPr marL="22941" marR="22941"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 </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 </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 </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 </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 </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 </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4A452A"/>
                          </a:solidFill>
                          <a:latin typeface="Calibri(Body)"/>
                          <a:ea typeface="Times New Roman"/>
                          <a:cs typeface="Times New Roman"/>
                        </a:rPr>
                        <a:t> </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r>
              <a:tr h="258504">
                <a:tc>
                  <a:txBody>
                    <a:bodyPr/>
                    <a:lstStyle/>
                    <a:p>
                      <a:pPr marL="0" marR="0" algn="l">
                        <a:lnSpc>
                          <a:spcPct val="115000"/>
                        </a:lnSpc>
                        <a:spcBef>
                          <a:spcPts val="0"/>
                        </a:spcBef>
                        <a:spcAft>
                          <a:spcPts val="0"/>
                        </a:spcAft>
                      </a:pPr>
                      <a:r>
                        <a:rPr lang="en-US" sz="1400" dirty="0" smtClean="0">
                          <a:latin typeface="Calibri(Body)"/>
                          <a:ea typeface="Calibri"/>
                          <a:cs typeface="Times New Roman"/>
                        </a:rPr>
                        <a:t>PULMONARY DISEASE</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a:solidFill>
                            <a:srgbClr val="000000"/>
                          </a:solidFill>
                          <a:latin typeface="Calibri(Body)"/>
                          <a:ea typeface="Times New Roman"/>
                          <a:cs typeface="Times New Roman"/>
                        </a:rPr>
                        <a:t>13.3%</a:t>
                      </a: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a:solidFill>
                            <a:srgbClr val="000000"/>
                          </a:solidFill>
                          <a:latin typeface="Calibri(Body)"/>
                          <a:ea typeface="Times New Roman"/>
                          <a:cs typeface="Times New Roman"/>
                        </a:rPr>
                        <a:t>0.14</a:t>
                      </a: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15.9%</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0.13</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b="0" dirty="0">
                          <a:solidFill>
                            <a:srgbClr val="000000"/>
                          </a:solidFill>
                          <a:latin typeface="Calibri(Body)"/>
                          <a:ea typeface="Times New Roman"/>
                          <a:cs typeface="Times New Roman"/>
                        </a:rPr>
                        <a:t>-0.02%</a:t>
                      </a:r>
                      <a:endParaRPr lang="en-US" sz="1400" b="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b="0" dirty="0">
                          <a:solidFill>
                            <a:srgbClr val="000000"/>
                          </a:solidFill>
                          <a:latin typeface="Calibri(Body)"/>
                          <a:ea typeface="Times New Roman"/>
                          <a:cs typeface="Times New Roman"/>
                        </a:rPr>
                        <a:t>0.4%</a:t>
                      </a:r>
                      <a:endParaRPr lang="en-US" sz="1400" b="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b="0" dirty="0">
                          <a:solidFill>
                            <a:srgbClr val="000000"/>
                          </a:solidFill>
                          <a:latin typeface="Calibri(Body)"/>
                          <a:ea typeface="Times New Roman"/>
                          <a:cs typeface="Times New Roman"/>
                        </a:rPr>
                        <a:t>0.3%</a:t>
                      </a:r>
                      <a:endParaRPr lang="en-US" sz="1400" b="0" dirty="0">
                        <a:latin typeface="Calibri(Body)"/>
                        <a:ea typeface="Calibri"/>
                        <a:cs typeface="Times New Roman"/>
                      </a:endParaRPr>
                    </a:p>
                  </a:txBody>
                  <a:tcPr marL="22941" marR="22941" marT="0" marB="0" anchor="b">
                    <a:lnL>
                      <a:noFill/>
                    </a:lnL>
                    <a:lnR>
                      <a:noFill/>
                    </a:lnR>
                    <a:lnT>
                      <a:noFill/>
                    </a:lnT>
                    <a:lnB>
                      <a:noFill/>
                    </a:lnB>
                    <a:solidFill>
                      <a:srgbClr val="FFFFFF"/>
                    </a:solidFill>
                  </a:tcPr>
                </a:tc>
              </a:tr>
              <a:tr h="488549">
                <a:tc>
                  <a:txBody>
                    <a:bodyPr/>
                    <a:lstStyle/>
                    <a:p>
                      <a:pPr marL="0" marR="0" algn="l">
                        <a:lnSpc>
                          <a:spcPct val="115000"/>
                        </a:lnSpc>
                        <a:spcBef>
                          <a:spcPts val="0"/>
                        </a:spcBef>
                        <a:spcAft>
                          <a:spcPts val="0"/>
                        </a:spcAft>
                      </a:pPr>
                      <a:endParaRPr lang="en-US" sz="1400" b="1" dirty="0" smtClean="0">
                        <a:solidFill>
                          <a:srgbClr val="FF0000"/>
                        </a:solidFill>
                        <a:latin typeface="Calibri(Body)"/>
                        <a:ea typeface="Times New Roman"/>
                        <a:cs typeface="Times New Roman"/>
                      </a:endParaRPr>
                    </a:p>
                    <a:p>
                      <a:pPr marL="0" marR="0" algn="l">
                        <a:lnSpc>
                          <a:spcPct val="115000"/>
                        </a:lnSpc>
                        <a:spcBef>
                          <a:spcPts val="0"/>
                        </a:spcBef>
                        <a:spcAft>
                          <a:spcPts val="0"/>
                        </a:spcAft>
                      </a:pPr>
                      <a:r>
                        <a:rPr lang="en-US" sz="1400" b="1" dirty="0" smtClean="0">
                          <a:solidFill>
                            <a:srgbClr val="FF0000"/>
                          </a:solidFill>
                          <a:latin typeface="Calibri(Body)"/>
                          <a:ea typeface="Times New Roman"/>
                          <a:cs typeface="Times New Roman"/>
                        </a:rPr>
                        <a:t>DIABETES</a:t>
                      </a:r>
                      <a:endParaRPr lang="en-US" sz="1400" dirty="0">
                        <a:latin typeface="Calibri(Body)"/>
                        <a:ea typeface="Calibri"/>
                        <a:cs typeface="Times New Roman"/>
                      </a:endParaRPr>
                    </a:p>
                  </a:txBody>
                  <a:tcPr marL="22941" marR="22941"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16.2%</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a:solidFill>
                            <a:srgbClr val="000000"/>
                          </a:solidFill>
                          <a:latin typeface="Calibri(Body)"/>
                          <a:ea typeface="Times New Roman"/>
                          <a:cs typeface="Times New Roman"/>
                        </a:rPr>
                        <a:t>0.11</a:t>
                      </a: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a:solidFill>
                            <a:srgbClr val="000000"/>
                          </a:solidFill>
                          <a:latin typeface="Calibri(Body)"/>
                          <a:ea typeface="Times New Roman"/>
                          <a:cs typeface="Times New Roman"/>
                        </a:rPr>
                        <a:t>23.8%</a:t>
                      </a: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0.12</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b="1" dirty="0">
                          <a:solidFill>
                            <a:srgbClr val="FF0000"/>
                          </a:solidFill>
                          <a:latin typeface="Calibri(Body)"/>
                          <a:ea typeface="Times New Roman"/>
                          <a:cs typeface="Times New Roman"/>
                        </a:rPr>
                        <a:t>0.1%</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b="1" dirty="0">
                          <a:solidFill>
                            <a:srgbClr val="FF0000"/>
                          </a:solidFill>
                          <a:latin typeface="Calibri(Body)"/>
                          <a:ea typeface="Times New Roman"/>
                          <a:cs typeface="Times New Roman"/>
                        </a:rPr>
                        <a:t>0.9%</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b="1">
                          <a:solidFill>
                            <a:srgbClr val="FF0000"/>
                          </a:solidFill>
                          <a:latin typeface="Calibri(Body)"/>
                          <a:ea typeface="Times New Roman"/>
                          <a:cs typeface="Times New Roman"/>
                        </a:rPr>
                        <a:t>0.9%</a:t>
                      </a: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r>
              <a:tr h="258504">
                <a:tc>
                  <a:txBody>
                    <a:bodyPr/>
                    <a:lstStyle/>
                    <a:p>
                      <a:pPr marL="0" marR="0" algn="r">
                        <a:lnSpc>
                          <a:spcPct val="115000"/>
                        </a:lnSpc>
                        <a:spcBef>
                          <a:spcPts val="0"/>
                        </a:spcBef>
                        <a:spcAft>
                          <a:spcPts val="0"/>
                        </a:spcAft>
                      </a:pPr>
                      <a:endParaRPr lang="en-US" sz="1400" dirty="0">
                        <a:latin typeface="Calibri(Body)"/>
                        <a:ea typeface="Calibri"/>
                        <a:cs typeface="Times New Roman"/>
                      </a:endParaRPr>
                    </a:p>
                  </a:txBody>
                  <a:tcPr marL="22941" marR="22941"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r>
            </a:tbl>
          </a:graphicData>
        </a:graphic>
      </p:graphicFrame>
      <p:sp>
        <p:nvSpPr>
          <p:cNvPr id="3" name="Rounded Rectangle 2"/>
          <p:cNvSpPr/>
          <p:nvPr/>
        </p:nvSpPr>
        <p:spPr>
          <a:xfrm>
            <a:off x="6705600" y="4343400"/>
            <a:ext cx="2362200" cy="45720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4760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457200" y="533395"/>
          <a:ext cx="8458200" cy="5867404"/>
        </p:xfrm>
        <a:graphic>
          <a:graphicData uri="http://schemas.openxmlformats.org/drawingml/2006/table">
            <a:tbl>
              <a:tblPr/>
              <a:tblGrid>
                <a:gridCol w="2222070"/>
                <a:gridCol w="1054530"/>
                <a:gridCol w="990600"/>
                <a:gridCol w="990600"/>
                <a:gridCol w="874337"/>
                <a:gridCol w="850293"/>
                <a:gridCol w="850293"/>
                <a:gridCol w="625477"/>
              </a:tblGrid>
              <a:tr h="338975">
                <a:tc gridSpan="8">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200" b="1" kern="1200" dirty="0">
                          <a:solidFill>
                            <a:srgbClr val="000000"/>
                          </a:solidFill>
                          <a:latin typeface="Calibri(Heading)"/>
                          <a:ea typeface="Times New Roman"/>
                          <a:cs typeface="Times New Roman"/>
                        </a:rPr>
                        <a:t>Table 3: Regressions Explaining Disability</a:t>
                      </a:r>
                    </a:p>
                  </a:txBody>
                  <a:tcPr marL="22941" marR="22941"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8945">
                <a:tc>
                  <a:txBody>
                    <a:bodyPr/>
                    <a:lstStyle/>
                    <a:p>
                      <a:pPr marL="0" marR="0" algn="r">
                        <a:lnSpc>
                          <a:spcPct val="115000"/>
                        </a:lnSpc>
                        <a:spcBef>
                          <a:spcPts val="0"/>
                        </a:spcBef>
                        <a:spcAft>
                          <a:spcPts val="0"/>
                        </a:spcAft>
                      </a:pPr>
                      <a:r>
                        <a:rPr lang="en-US" sz="1800" dirty="0">
                          <a:solidFill>
                            <a:srgbClr val="000000"/>
                          </a:solidFill>
                          <a:latin typeface="Calibri"/>
                          <a:ea typeface="Times New Roman"/>
                          <a:cs typeface="Times New Roman"/>
                        </a:rPr>
                        <a:t> </a:t>
                      </a:r>
                      <a:endParaRPr lang="en-US" sz="1800" dirty="0">
                        <a:latin typeface="Calibri"/>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600" b="1" dirty="0">
                          <a:solidFill>
                            <a:srgbClr val="000000"/>
                          </a:solidFill>
                          <a:latin typeface="Calibri"/>
                          <a:ea typeface="Times New Roman"/>
                          <a:cs typeface="Times New Roman"/>
                        </a:rPr>
                        <a:t> </a:t>
                      </a:r>
                      <a:endParaRPr lang="en-US" sz="1600" dirty="0">
                        <a:latin typeface="Calibri"/>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600" b="1">
                          <a:solidFill>
                            <a:srgbClr val="000000"/>
                          </a:solidFill>
                          <a:latin typeface="Calibri"/>
                          <a:ea typeface="Times New Roman"/>
                          <a:cs typeface="Times New Roman"/>
                        </a:rPr>
                        <a:t> </a:t>
                      </a:r>
                      <a:endParaRPr lang="en-US" sz="1600">
                        <a:latin typeface="Calibri"/>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600" b="1">
                          <a:solidFill>
                            <a:srgbClr val="000000"/>
                          </a:solidFill>
                          <a:latin typeface="Calibri"/>
                          <a:ea typeface="Times New Roman"/>
                          <a:cs typeface="Times New Roman"/>
                        </a:rPr>
                        <a:t> </a:t>
                      </a:r>
                      <a:endParaRPr lang="en-US" sz="1600">
                        <a:latin typeface="Calibri"/>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600" b="1">
                          <a:solidFill>
                            <a:srgbClr val="000000"/>
                          </a:solidFill>
                          <a:latin typeface="Calibri"/>
                          <a:ea typeface="Times New Roman"/>
                          <a:cs typeface="Times New Roman"/>
                        </a:rPr>
                        <a:t> </a:t>
                      </a:r>
                      <a:endParaRPr lang="en-US" sz="1600">
                        <a:latin typeface="Calibri"/>
                        <a:ea typeface="Calibri"/>
                        <a:cs typeface="Times New Roman"/>
                      </a:endParaRPr>
                    </a:p>
                  </a:txBody>
                  <a:tcPr marL="22941" marR="22941" marT="0" marB="0" anchor="b">
                    <a:lnL>
                      <a:noFill/>
                    </a:lnL>
                    <a:lnR>
                      <a:noFill/>
                    </a:lnR>
                    <a:lnT>
                      <a:noFill/>
                    </a:lnT>
                    <a:lnB>
                      <a:noFill/>
                    </a:lnB>
                    <a:solidFill>
                      <a:srgbClr val="FFFFFF"/>
                    </a:solidFill>
                  </a:tcPr>
                </a:tc>
                <a:tc gridSpan="3">
                  <a:txBody>
                    <a:bodyPr/>
                    <a:lstStyle/>
                    <a:p>
                      <a:pPr marL="0" marR="0" algn="ctr">
                        <a:lnSpc>
                          <a:spcPct val="115000"/>
                        </a:lnSpc>
                        <a:spcBef>
                          <a:spcPts val="0"/>
                        </a:spcBef>
                        <a:spcAft>
                          <a:spcPts val="0"/>
                        </a:spcAft>
                      </a:pPr>
                      <a:r>
                        <a:rPr lang="en-US" sz="1600" b="1" dirty="0">
                          <a:solidFill>
                            <a:srgbClr val="000000"/>
                          </a:solidFill>
                          <a:latin typeface="Calibri"/>
                          <a:ea typeface="Times New Roman"/>
                          <a:cs typeface="Times New Roman"/>
                        </a:rPr>
                        <a:t>OAXACA DECOMPOSITION</a:t>
                      </a:r>
                      <a:endParaRPr lang="en-US" sz="1600" dirty="0">
                        <a:latin typeface="Calibri"/>
                        <a:ea typeface="Calibri"/>
                        <a:cs typeface="Times New Roman"/>
                      </a:endParaRP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r h="318945">
                <a:tc>
                  <a:txBody>
                    <a:bodyPr/>
                    <a:lstStyle/>
                    <a:p>
                      <a:pPr marL="0" marR="0" algn="r">
                        <a:lnSpc>
                          <a:spcPct val="115000"/>
                        </a:lnSpc>
                        <a:spcBef>
                          <a:spcPts val="0"/>
                        </a:spcBef>
                        <a:spcAft>
                          <a:spcPts val="0"/>
                        </a:spcAft>
                      </a:pPr>
                      <a:r>
                        <a:rPr lang="en-US" sz="1800" dirty="0">
                          <a:solidFill>
                            <a:srgbClr val="000000"/>
                          </a:solidFill>
                          <a:latin typeface="Calibri"/>
                          <a:ea typeface="Times New Roman"/>
                          <a:cs typeface="Times New Roman"/>
                        </a:rPr>
                        <a:t> </a:t>
                      </a:r>
                      <a:endParaRPr lang="en-US" sz="1800" dirty="0">
                        <a:latin typeface="Calibri"/>
                        <a:ea typeface="Calibri"/>
                        <a:cs typeface="Times New Roman"/>
                      </a:endParaRPr>
                    </a:p>
                  </a:txBody>
                  <a:tcPr marL="22941" marR="22941" marT="0" marB="0" anchor="b">
                    <a:lnL>
                      <a:noFill/>
                    </a:lnL>
                    <a:lnR>
                      <a:noFill/>
                    </a:lnR>
                    <a:lnT>
                      <a:noFill/>
                    </a:lnT>
                    <a:lnB>
                      <a:noFill/>
                    </a:lnB>
                    <a:solidFill>
                      <a:srgbClr val="FFFFFF"/>
                    </a:solidFill>
                  </a:tcPr>
                </a:tc>
                <a:tc rowSpan="3">
                  <a:txBody>
                    <a:bodyPr/>
                    <a:lstStyle/>
                    <a:p>
                      <a:pPr marL="0" marR="0" algn="ctr">
                        <a:lnSpc>
                          <a:spcPct val="115000"/>
                        </a:lnSpc>
                        <a:spcBef>
                          <a:spcPts val="0"/>
                        </a:spcBef>
                        <a:spcAft>
                          <a:spcPts val="0"/>
                        </a:spcAft>
                      </a:pPr>
                      <a:r>
                        <a:rPr lang="en-US" sz="1550" b="1" dirty="0">
                          <a:solidFill>
                            <a:srgbClr val="000000"/>
                          </a:solidFill>
                          <a:latin typeface="Calibri"/>
                          <a:ea typeface="Times New Roman"/>
                          <a:cs typeface="Times New Roman"/>
                        </a:rPr>
                        <a:t>Prevalence</a:t>
                      </a:r>
                      <a:endParaRPr lang="en-US" sz="1550" dirty="0">
                        <a:latin typeface="Calibri"/>
                        <a:ea typeface="Calibri"/>
                        <a:cs typeface="Times New Roman"/>
                      </a:endParaRPr>
                    </a:p>
                  </a:txBody>
                  <a:tcPr marL="22941" marR="22941" marT="0" marB="0" anchor="b">
                    <a:lnL>
                      <a:noFill/>
                    </a:lnL>
                    <a:lnR>
                      <a:noFill/>
                    </a:lnR>
                    <a:lnT>
                      <a:noFill/>
                    </a:lnT>
                    <a:lnB>
                      <a:noFill/>
                    </a:lnB>
                    <a:solidFill>
                      <a:srgbClr val="FFFFFF"/>
                    </a:solidFill>
                  </a:tcPr>
                </a:tc>
                <a:tc rowSpan="3">
                  <a:txBody>
                    <a:bodyPr/>
                    <a:lstStyle/>
                    <a:p>
                      <a:pPr marL="0" marR="0" algn="ctr">
                        <a:lnSpc>
                          <a:spcPct val="115000"/>
                        </a:lnSpc>
                        <a:spcBef>
                          <a:spcPts val="0"/>
                        </a:spcBef>
                        <a:spcAft>
                          <a:spcPts val="0"/>
                        </a:spcAft>
                      </a:pPr>
                      <a:r>
                        <a:rPr lang="en-US" sz="1550" b="1" smtClean="0">
                          <a:solidFill>
                            <a:srgbClr val="000000"/>
                          </a:solidFill>
                          <a:latin typeface="Calibri"/>
                          <a:ea typeface="Times New Roman"/>
                          <a:cs typeface="Times New Roman"/>
                        </a:rPr>
                        <a:t>Coefficient</a:t>
                      </a:r>
                      <a:endParaRPr lang="en-US" sz="1550" dirty="0">
                        <a:latin typeface="Calibri"/>
                        <a:ea typeface="Calibri"/>
                        <a:cs typeface="Times New Roman"/>
                      </a:endParaRPr>
                    </a:p>
                  </a:txBody>
                  <a:tcPr marL="22941" marR="22941" marT="0" marB="0" anchor="b">
                    <a:lnL>
                      <a:noFill/>
                    </a:lnL>
                    <a:lnR>
                      <a:noFill/>
                    </a:lnR>
                    <a:lnT>
                      <a:noFill/>
                    </a:lnT>
                    <a:lnB>
                      <a:noFill/>
                    </a:lnB>
                    <a:solidFill>
                      <a:srgbClr val="FFFFFF"/>
                    </a:solidFill>
                  </a:tcPr>
                </a:tc>
                <a:tc rowSpan="3">
                  <a:txBody>
                    <a:bodyPr/>
                    <a:lstStyle/>
                    <a:p>
                      <a:pPr marL="0" marR="0" algn="ctr">
                        <a:lnSpc>
                          <a:spcPct val="115000"/>
                        </a:lnSpc>
                        <a:spcBef>
                          <a:spcPts val="0"/>
                        </a:spcBef>
                        <a:spcAft>
                          <a:spcPts val="0"/>
                        </a:spcAft>
                      </a:pPr>
                      <a:r>
                        <a:rPr lang="en-US" sz="1550" b="1" dirty="0">
                          <a:solidFill>
                            <a:srgbClr val="000000"/>
                          </a:solidFill>
                          <a:latin typeface="Calibri"/>
                          <a:ea typeface="Times New Roman"/>
                          <a:cs typeface="Times New Roman"/>
                        </a:rPr>
                        <a:t>Prevalence</a:t>
                      </a:r>
                      <a:endParaRPr lang="en-US" sz="1550" dirty="0">
                        <a:latin typeface="Calibri"/>
                        <a:ea typeface="Calibri"/>
                        <a:cs typeface="Times New Roman"/>
                      </a:endParaRPr>
                    </a:p>
                  </a:txBody>
                  <a:tcPr marL="22941" marR="22941" marT="0" marB="0" anchor="b">
                    <a:lnL>
                      <a:noFill/>
                    </a:lnL>
                    <a:lnR>
                      <a:noFill/>
                    </a:lnR>
                    <a:lnT>
                      <a:noFill/>
                    </a:lnT>
                    <a:lnB>
                      <a:noFill/>
                    </a:lnB>
                    <a:solidFill>
                      <a:srgbClr val="FFFFFF"/>
                    </a:solidFill>
                  </a:tcPr>
                </a:tc>
                <a:tc rowSpan="3">
                  <a:txBody>
                    <a:bodyPr/>
                    <a:lstStyle/>
                    <a:p>
                      <a:pPr marL="0" marR="0" algn="ctr">
                        <a:lnSpc>
                          <a:spcPct val="115000"/>
                        </a:lnSpc>
                        <a:spcBef>
                          <a:spcPts val="0"/>
                        </a:spcBef>
                        <a:spcAft>
                          <a:spcPts val="0"/>
                        </a:spcAft>
                      </a:pPr>
                      <a:r>
                        <a:rPr lang="en-US" sz="1550" b="1" dirty="0">
                          <a:solidFill>
                            <a:srgbClr val="000000"/>
                          </a:solidFill>
                          <a:latin typeface="Calibri"/>
                          <a:ea typeface="Times New Roman"/>
                          <a:cs typeface="Times New Roman"/>
                        </a:rPr>
                        <a:t>Coefficients</a:t>
                      </a:r>
                      <a:endParaRPr lang="en-US" sz="1550" dirty="0">
                        <a:latin typeface="Calibri"/>
                        <a:ea typeface="Calibri"/>
                        <a:cs typeface="Times New Roman"/>
                      </a:endParaRPr>
                    </a:p>
                  </a:txBody>
                  <a:tcPr marL="22941" marR="22941" marT="0" marB="0" anchor="b">
                    <a:lnL>
                      <a:noFill/>
                    </a:lnL>
                    <a:lnR>
                      <a:noFill/>
                    </a:lnR>
                    <a:lnT>
                      <a:noFill/>
                    </a:lnT>
                    <a:lnB>
                      <a:noFill/>
                    </a:lnB>
                    <a:solidFill>
                      <a:srgbClr val="FFFFFF"/>
                    </a:solidFill>
                  </a:tcPr>
                </a:tc>
                <a:tc rowSpan="3">
                  <a:txBody>
                    <a:bodyPr/>
                    <a:lstStyle/>
                    <a:p>
                      <a:pPr marL="0" marR="0" algn="ctr">
                        <a:lnSpc>
                          <a:spcPct val="115000"/>
                        </a:lnSpc>
                        <a:spcBef>
                          <a:spcPts val="0"/>
                        </a:spcBef>
                        <a:spcAft>
                          <a:spcPts val="0"/>
                        </a:spcAft>
                      </a:pPr>
                      <a:r>
                        <a:rPr lang="en-US" sz="1550" b="1" dirty="0">
                          <a:solidFill>
                            <a:srgbClr val="000000"/>
                          </a:solidFill>
                          <a:latin typeface="Calibri"/>
                          <a:ea typeface="Times New Roman"/>
                          <a:cs typeface="Times New Roman"/>
                        </a:rPr>
                        <a:t>Effect of Change in Beta</a:t>
                      </a:r>
                      <a:endParaRPr lang="en-US" sz="1550" dirty="0">
                        <a:latin typeface="Calibri"/>
                        <a:ea typeface="Calibri"/>
                        <a:cs typeface="Times New Roman"/>
                      </a:endParaRPr>
                    </a:p>
                  </a:txBody>
                  <a:tcPr marL="22941" marR="22941"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rowSpan="3">
                  <a:txBody>
                    <a:bodyPr/>
                    <a:lstStyle/>
                    <a:p>
                      <a:pPr marL="0" marR="0" algn="ctr">
                        <a:lnSpc>
                          <a:spcPct val="115000"/>
                        </a:lnSpc>
                        <a:spcBef>
                          <a:spcPts val="0"/>
                        </a:spcBef>
                        <a:spcAft>
                          <a:spcPts val="0"/>
                        </a:spcAft>
                      </a:pPr>
                      <a:r>
                        <a:rPr lang="en-US" sz="1550" b="1" dirty="0">
                          <a:solidFill>
                            <a:srgbClr val="000000"/>
                          </a:solidFill>
                          <a:latin typeface="Calibri"/>
                          <a:ea typeface="Times New Roman"/>
                          <a:cs typeface="Times New Roman"/>
                        </a:rPr>
                        <a:t>Effect of Change in X</a:t>
                      </a:r>
                      <a:endParaRPr lang="en-US" sz="1550" dirty="0">
                        <a:latin typeface="Calibri"/>
                        <a:ea typeface="Calibri"/>
                        <a:cs typeface="Times New Roman"/>
                      </a:endParaRPr>
                    </a:p>
                  </a:txBody>
                  <a:tcPr marL="22941" marR="22941"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550">
                          <a:solidFill>
                            <a:srgbClr val="000000"/>
                          </a:solidFill>
                          <a:latin typeface="Calibri"/>
                          <a:ea typeface="Times New Roman"/>
                          <a:cs typeface="Times New Roman"/>
                        </a:rPr>
                        <a:t> </a:t>
                      </a:r>
                      <a:endParaRPr lang="en-US" sz="1550">
                        <a:latin typeface="Calibri"/>
                        <a:ea typeface="Calibri"/>
                        <a:cs typeface="Times New Roman"/>
                      </a:endParaRPr>
                    </a:p>
                  </a:txBody>
                  <a:tcPr marL="22941" marR="22941"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r>
              <a:tr h="318945">
                <a:tc>
                  <a:txBody>
                    <a:bodyPr/>
                    <a:lstStyle/>
                    <a:p>
                      <a:pPr marL="0" marR="0" algn="r">
                        <a:lnSpc>
                          <a:spcPct val="115000"/>
                        </a:lnSpc>
                        <a:spcBef>
                          <a:spcPts val="0"/>
                        </a:spcBef>
                        <a:spcAft>
                          <a:spcPts val="0"/>
                        </a:spcAft>
                      </a:pPr>
                      <a:r>
                        <a:rPr lang="en-US" sz="1800" dirty="0">
                          <a:solidFill>
                            <a:srgbClr val="000000"/>
                          </a:solidFill>
                          <a:latin typeface="Calibri"/>
                          <a:ea typeface="Times New Roman"/>
                          <a:cs typeface="Times New Roman"/>
                        </a:rPr>
                        <a:t> </a:t>
                      </a:r>
                      <a:endParaRPr lang="en-US" sz="1800" dirty="0">
                        <a:latin typeface="Calibri"/>
                        <a:ea typeface="Calibri"/>
                        <a:cs typeface="Times New Roman"/>
                      </a:endParaRPr>
                    </a:p>
                  </a:txBody>
                  <a:tcPr marL="22941" marR="22941" marT="0" marB="0" anchor="b">
                    <a:lnL>
                      <a:noFill/>
                    </a:lnL>
                    <a:lnR>
                      <a:noFill/>
                    </a:lnR>
                    <a:lnT>
                      <a:noFill/>
                    </a:lnT>
                    <a:lnB>
                      <a:noFill/>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3">
                  <a:txBody>
                    <a:bodyPr/>
                    <a:lstStyle/>
                    <a:p>
                      <a:pPr marL="0" marR="0" algn="ctr">
                        <a:lnSpc>
                          <a:spcPct val="115000"/>
                        </a:lnSpc>
                        <a:spcBef>
                          <a:spcPts val="0"/>
                        </a:spcBef>
                        <a:spcAft>
                          <a:spcPts val="0"/>
                        </a:spcAft>
                      </a:pPr>
                      <a:r>
                        <a:rPr lang="en-US" sz="1550" b="1" kern="1200" dirty="0">
                          <a:solidFill>
                            <a:srgbClr val="000000"/>
                          </a:solidFill>
                          <a:latin typeface="Calibri"/>
                          <a:ea typeface="Times New Roman"/>
                          <a:cs typeface="Times New Roman"/>
                        </a:rPr>
                        <a:t>Net Effect</a:t>
                      </a: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r>
              <a:tr h="318945">
                <a:tc>
                  <a:txBody>
                    <a:bodyPr/>
                    <a:lstStyle/>
                    <a:p>
                      <a:pPr marL="0" marR="0" algn="r">
                        <a:lnSpc>
                          <a:spcPct val="115000"/>
                        </a:lnSpc>
                        <a:spcBef>
                          <a:spcPts val="0"/>
                        </a:spcBef>
                        <a:spcAft>
                          <a:spcPts val="0"/>
                        </a:spcAft>
                      </a:pPr>
                      <a:r>
                        <a:rPr lang="en-US" sz="1800" dirty="0">
                          <a:solidFill>
                            <a:srgbClr val="000000"/>
                          </a:solidFill>
                          <a:latin typeface="Calibri"/>
                          <a:ea typeface="Times New Roman"/>
                          <a:cs typeface="Times New Roman"/>
                        </a:rPr>
                        <a:t> </a:t>
                      </a:r>
                      <a:endParaRPr lang="en-US" sz="1800" dirty="0">
                        <a:latin typeface="Calibri"/>
                        <a:ea typeface="Calibri"/>
                        <a:cs typeface="Times New Roman"/>
                      </a:endParaRPr>
                    </a:p>
                  </a:txBody>
                  <a:tcPr marL="22941" marR="22941" marT="0" marB="0" anchor="b">
                    <a:lnL>
                      <a:noFill/>
                    </a:lnL>
                    <a:lnR>
                      <a:noFill/>
                    </a:lnR>
                    <a:lnT>
                      <a:noFill/>
                    </a:lnT>
                    <a:lnB>
                      <a:noFill/>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18945">
                <a:tc>
                  <a:txBody>
                    <a:bodyPr/>
                    <a:lstStyle/>
                    <a:p>
                      <a:pPr marL="0" marR="0" algn="r">
                        <a:lnSpc>
                          <a:spcPct val="115000"/>
                        </a:lnSpc>
                        <a:spcBef>
                          <a:spcPts val="0"/>
                        </a:spcBef>
                        <a:spcAft>
                          <a:spcPts val="0"/>
                        </a:spcAft>
                      </a:pPr>
                      <a:r>
                        <a:rPr lang="en-US" sz="1800" dirty="0">
                          <a:solidFill>
                            <a:srgbClr val="000000"/>
                          </a:solidFill>
                          <a:latin typeface="Calibri"/>
                          <a:ea typeface="Times New Roman"/>
                          <a:cs typeface="Times New Roman"/>
                        </a:rPr>
                        <a:t> </a:t>
                      </a:r>
                      <a:endParaRPr lang="en-US" sz="1800" dirty="0">
                        <a:latin typeface="Calibri"/>
                        <a:ea typeface="Calibri"/>
                        <a:cs typeface="Times New Roman"/>
                      </a:endParaRP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550" b="1" dirty="0">
                          <a:solidFill>
                            <a:srgbClr val="000000"/>
                          </a:solidFill>
                          <a:latin typeface="Calibri"/>
                          <a:ea typeface="Times New Roman"/>
                          <a:cs typeface="Times New Roman"/>
                        </a:rPr>
                        <a:t>91-94</a:t>
                      </a:r>
                      <a:endParaRPr lang="en-US" sz="1550" dirty="0">
                        <a:latin typeface="Calibri"/>
                        <a:ea typeface="Calibri"/>
                        <a:cs typeface="Times New Roman"/>
                      </a:endParaRP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550" b="1" dirty="0">
                          <a:solidFill>
                            <a:srgbClr val="000000"/>
                          </a:solidFill>
                          <a:latin typeface="Calibri"/>
                          <a:ea typeface="Times New Roman"/>
                          <a:cs typeface="Times New Roman"/>
                        </a:rPr>
                        <a:t>91-94</a:t>
                      </a:r>
                      <a:endParaRPr lang="en-US" sz="1550" dirty="0">
                        <a:latin typeface="Calibri"/>
                        <a:ea typeface="Calibri"/>
                        <a:cs typeface="Times New Roman"/>
                      </a:endParaRP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550" b="1" dirty="0">
                          <a:solidFill>
                            <a:srgbClr val="000000"/>
                          </a:solidFill>
                          <a:latin typeface="Calibri"/>
                          <a:ea typeface="Times New Roman"/>
                          <a:cs typeface="Times New Roman"/>
                        </a:rPr>
                        <a:t>06-09</a:t>
                      </a:r>
                      <a:endParaRPr lang="en-US" sz="1550" dirty="0">
                        <a:latin typeface="Calibri"/>
                        <a:ea typeface="Calibri"/>
                        <a:cs typeface="Times New Roman"/>
                      </a:endParaRP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550" b="1" dirty="0">
                          <a:solidFill>
                            <a:srgbClr val="000000"/>
                          </a:solidFill>
                          <a:latin typeface="Calibri"/>
                          <a:ea typeface="Times New Roman"/>
                          <a:cs typeface="Times New Roman"/>
                        </a:rPr>
                        <a:t>06-09</a:t>
                      </a:r>
                      <a:endParaRPr lang="en-US" sz="1550" dirty="0">
                        <a:latin typeface="Calibri"/>
                        <a:ea typeface="Calibri"/>
                        <a:cs typeface="Times New Roman"/>
                      </a:endParaRP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550" b="1" dirty="0">
                          <a:solidFill>
                            <a:srgbClr val="000000"/>
                          </a:solidFill>
                          <a:latin typeface="Calibri"/>
                          <a:ea typeface="Times New Roman"/>
                          <a:cs typeface="Times New Roman"/>
                        </a:rPr>
                        <a:t>X*DBETA</a:t>
                      </a:r>
                      <a:endParaRPr lang="en-US" sz="1550" dirty="0">
                        <a:latin typeface="Calibri"/>
                        <a:ea typeface="Calibri"/>
                        <a:cs typeface="Times New Roman"/>
                      </a:endParaRP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550" b="1" dirty="0">
                          <a:solidFill>
                            <a:srgbClr val="000000"/>
                          </a:solidFill>
                          <a:latin typeface="Calibri"/>
                          <a:ea typeface="Times New Roman"/>
                          <a:cs typeface="Times New Roman"/>
                        </a:rPr>
                        <a:t>BETA*DX</a:t>
                      </a:r>
                      <a:endParaRPr lang="en-US" sz="1550" dirty="0">
                        <a:latin typeface="Calibri"/>
                        <a:ea typeface="Calibri"/>
                        <a:cs typeface="Times New Roman"/>
                      </a:endParaRPr>
                    </a:p>
                  </a:txBody>
                  <a:tcPr marL="22941" marR="22941"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vMerge="1">
                  <a:txBody>
                    <a:bodyPr/>
                    <a:lstStyle/>
                    <a:p>
                      <a:endParaRPr lang="en-US"/>
                    </a:p>
                  </a:txBody>
                  <a:tcPr/>
                </a:tc>
              </a:tr>
              <a:tr h="261409">
                <a:tc>
                  <a:txBody>
                    <a:bodyPr/>
                    <a:lstStyle/>
                    <a:p>
                      <a:pPr marL="0" marR="0" algn="l" defTabSz="914400" rtl="0" eaLnBrk="1" latinLnBrk="0" hangingPunct="1">
                        <a:lnSpc>
                          <a:spcPct val="115000"/>
                        </a:lnSpc>
                        <a:spcBef>
                          <a:spcPts val="0"/>
                        </a:spcBef>
                        <a:spcAft>
                          <a:spcPts val="0"/>
                        </a:spcAft>
                      </a:pPr>
                      <a:r>
                        <a:rPr lang="en-US" sz="1400" b="1" kern="1200" dirty="0" smtClean="0">
                          <a:solidFill>
                            <a:schemeClr val="tx1"/>
                          </a:solidFill>
                          <a:latin typeface="Calibri(Body)"/>
                          <a:ea typeface="Times New Roman"/>
                          <a:cs typeface="Times New Roman"/>
                        </a:rPr>
                        <a:t>CANCER</a:t>
                      </a:r>
                      <a:endParaRPr lang="en-US" sz="1400" b="1" kern="1200" dirty="0">
                        <a:solidFill>
                          <a:schemeClr val="tx1"/>
                        </a:solidFill>
                        <a:latin typeface="Calibri(Body)"/>
                        <a:ea typeface="Times New Roman"/>
                        <a:cs typeface="Times New Roman"/>
                      </a:endParaRPr>
                    </a:p>
                  </a:txBody>
                  <a:tcPr marL="22941" marR="22941" marT="0" marB="0">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latin typeface="Calibri"/>
                          <a:ea typeface="Times New Roman"/>
                          <a:cs typeface="Times New Roman"/>
                        </a:rPr>
                        <a:t> </a:t>
                      </a:r>
                      <a:endParaRPr lang="en-US" sz="1000">
                        <a:latin typeface="Calibri"/>
                        <a:ea typeface="Calibri"/>
                        <a:cs typeface="Times New Roman"/>
                      </a:endParaRPr>
                    </a:p>
                  </a:txBody>
                  <a:tcPr marL="22941" marR="22941"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latin typeface="Calibri"/>
                          <a:ea typeface="Times New Roman"/>
                          <a:cs typeface="Times New Roman"/>
                        </a:rPr>
                        <a:t> </a:t>
                      </a:r>
                      <a:endParaRPr lang="en-US" sz="1000">
                        <a:latin typeface="Calibri"/>
                        <a:ea typeface="Calibri"/>
                        <a:cs typeface="Times New Roman"/>
                      </a:endParaRPr>
                    </a:p>
                  </a:txBody>
                  <a:tcPr marL="22941" marR="22941"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latin typeface="Calibri"/>
                          <a:ea typeface="Times New Roman"/>
                          <a:cs typeface="Times New Roman"/>
                        </a:rPr>
                        <a:t> </a:t>
                      </a:r>
                      <a:endParaRPr lang="en-US" sz="1000">
                        <a:latin typeface="Calibri"/>
                        <a:ea typeface="Calibri"/>
                        <a:cs typeface="Times New Roman"/>
                      </a:endParaRPr>
                    </a:p>
                  </a:txBody>
                  <a:tcPr marL="22941" marR="22941"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latin typeface="Calibri"/>
                          <a:ea typeface="Times New Roman"/>
                          <a:cs typeface="Times New Roman"/>
                        </a:rPr>
                        <a:t> </a:t>
                      </a:r>
                      <a:endParaRPr lang="en-US" sz="1000">
                        <a:latin typeface="Calibri"/>
                        <a:ea typeface="Calibri"/>
                        <a:cs typeface="Times New Roman"/>
                      </a:endParaRPr>
                    </a:p>
                  </a:txBody>
                  <a:tcPr marL="22941" marR="22941"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chemeClr val="tx1"/>
                          </a:solidFill>
                          <a:latin typeface="Calibri(Body)"/>
                          <a:ea typeface="Times New Roman"/>
                          <a:cs typeface="Times New Roman"/>
                        </a:rPr>
                        <a:t>-0.3%</a:t>
                      </a:r>
                    </a:p>
                  </a:txBody>
                  <a:tcPr marL="22941" marR="22941"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chemeClr val="tx1"/>
                          </a:solidFill>
                          <a:latin typeface="Calibri(Body)"/>
                          <a:ea typeface="Times New Roman"/>
                          <a:cs typeface="Times New Roman"/>
                        </a:rPr>
                        <a:t>-0.03%</a:t>
                      </a:r>
                    </a:p>
                  </a:txBody>
                  <a:tcPr marL="22941" marR="22941"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chemeClr val="tx1"/>
                          </a:solidFill>
                          <a:latin typeface="Calibri(Body)"/>
                          <a:ea typeface="Times New Roman"/>
                          <a:cs typeface="Times New Roman"/>
                        </a:rPr>
                        <a:t>-0.3%</a:t>
                      </a:r>
                    </a:p>
                  </a:txBody>
                  <a:tcPr marL="22941" marR="22941"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r>
              <a:tr h="261409">
                <a:tc>
                  <a:txBody>
                    <a:bodyPr/>
                    <a:lstStyle/>
                    <a:p>
                      <a:pPr marL="0" marR="0" algn="l"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LUNG CANCER</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0.7%</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0.09</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1.1%</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0.08</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0.0%</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0.0%</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0.0%</a:t>
                      </a:r>
                    </a:p>
                  </a:txBody>
                  <a:tcPr marL="22941" marR="22941" marT="0" marB="0" anchor="b">
                    <a:lnL>
                      <a:noFill/>
                    </a:lnL>
                    <a:lnR>
                      <a:noFill/>
                    </a:lnR>
                    <a:lnT>
                      <a:noFill/>
                    </a:lnT>
                    <a:lnB>
                      <a:noFill/>
                    </a:lnB>
                    <a:solidFill>
                      <a:srgbClr val="FFFFFF"/>
                    </a:solidFill>
                  </a:tcPr>
                </a:tc>
              </a:tr>
              <a:tr h="261409">
                <a:tc>
                  <a:txBody>
                    <a:bodyPr/>
                    <a:lstStyle/>
                    <a:p>
                      <a:pPr marL="0" marR="0" algn="l"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BREAST CANCER</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4.2%</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0.04</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4.8%</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0.00</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-0.2%</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0.0%</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-0.1%</a:t>
                      </a:r>
                    </a:p>
                  </a:txBody>
                  <a:tcPr marL="22941" marR="22941" marT="0" marB="0" anchor="b">
                    <a:lnL>
                      <a:noFill/>
                    </a:lnL>
                    <a:lnR>
                      <a:noFill/>
                    </a:lnR>
                    <a:lnT>
                      <a:noFill/>
                    </a:lnT>
                    <a:lnB>
                      <a:noFill/>
                    </a:lnB>
                    <a:solidFill>
                      <a:srgbClr val="FFFFFF"/>
                    </a:solidFill>
                  </a:tcPr>
                </a:tc>
              </a:tr>
              <a:tr h="261409">
                <a:tc>
                  <a:txBody>
                    <a:bodyPr/>
                    <a:lstStyle/>
                    <a:p>
                      <a:pPr marL="0" marR="0" algn="l"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PROSTATE CANCER</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2.2%</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0.02</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4.1%</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-0.01</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-0.1%</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0.0%</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0.0%</a:t>
                      </a:r>
                    </a:p>
                  </a:txBody>
                  <a:tcPr marL="22941" marR="22941" marT="0" marB="0" anchor="b">
                    <a:lnL>
                      <a:noFill/>
                    </a:lnL>
                    <a:lnR>
                      <a:noFill/>
                    </a:lnR>
                    <a:lnT>
                      <a:noFill/>
                    </a:lnT>
                    <a:lnB>
                      <a:noFill/>
                    </a:lnB>
                    <a:solidFill>
                      <a:srgbClr val="FFFFFF"/>
                    </a:solidFill>
                  </a:tcPr>
                </a:tc>
              </a:tr>
              <a:tr h="261409">
                <a:tc>
                  <a:txBody>
                    <a:bodyPr/>
                    <a:lstStyle/>
                    <a:p>
                      <a:pPr marL="0" marR="0" algn="l"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COLORECTAL CANCER</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2.9%</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0.03</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2.3%</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0.03</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0.0%</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0.0%</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chemeClr val="tx1"/>
                          </a:solidFill>
                          <a:latin typeface="Calibri(Body)"/>
                          <a:ea typeface="Times New Roman"/>
                          <a:cs typeface="Times New Roman"/>
                        </a:rPr>
                        <a:t>0.0%</a:t>
                      </a:r>
                    </a:p>
                  </a:txBody>
                  <a:tcPr marL="22941" marR="22941" marT="0" marB="0" anchor="b">
                    <a:lnL>
                      <a:noFill/>
                    </a:lnL>
                    <a:lnR>
                      <a:noFill/>
                    </a:lnR>
                    <a:lnT>
                      <a:noFill/>
                    </a:lnT>
                    <a:lnB>
                      <a:noFill/>
                    </a:lnB>
                    <a:solidFill>
                      <a:srgbClr val="FFFFFF"/>
                    </a:solidFill>
                  </a:tcPr>
                </a:tc>
              </a:tr>
              <a:tr h="261409">
                <a:tc>
                  <a:txBody>
                    <a:bodyPr/>
                    <a:lstStyle/>
                    <a:p>
                      <a:pPr marL="0" marR="0" algn="l"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OTHER CANCER</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8.4%</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0.05</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6.5%</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0.05</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-0.1%</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-0.1%</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chemeClr val="tx1"/>
                          </a:solidFill>
                          <a:latin typeface="Calibri(Body)"/>
                          <a:ea typeface="Times New Roman"/>
                          <a:cs typeface="Times New Roman"/>
                        </a:rPr>
                        <a:t>-0.2%</a:t>
                      </a:r>
                    </a:p>
                  </a:txBody>
                  <a:tcPr marL="22941" marR="22941" marT="0" marB="0" anchor="b">
                    <a:lnL>
                      <a:noFill/>
                    </a:lnL>
                    <a:lnR>
                      <a:noFill/>
                    </a:lnR>
                    <a:lnT>
                      <a:noFill/>
                    </a:lnT>
                    <a:lnB>
                      <a:noFill/>
                    </a:lnB>
                    <a:solidFill>
                      <a:srgbClr val="FFFFFF"/>
                    </a:solidFill>
                  </a:tcPr>
                </a:tc>
              </a:tr>
              <a:tr h="261409">
                <a:tc>
                  <a:txBody>
                    <a:bodyPr/>
                    <a:lstStyle/>
                    <a:p>
                      <a:pPr marL="0" marR="0" algn="r">
                        <a:lnSpc>
                          <a:spcPct val="115000"/>
                        </a:lnSpc>
                        <a:spcBef>
                          <a:spcPts val="0"/>
                        </a:spcBef>
                        <a:spcAft>
                          <a:spcPts val="0"/>
                        </a:spcAft>
                      </a:pPr>
                      <a:r>
                        <a:rPr lang="en-US" sz="1000">
                          <a:solidFill>
                            <a:srgbClr val="000000"/>
                          </a:solidFill>
                          <a:latin typeface="Calibri"/>
                          <a:ea typeface="Times New Roman"/>
                          <a:cs typeface="Times New Roman"/>
                        </a:rPr>
                        <a:t> </a:t>
                      </a:r>
                      <a:endParaRPr lang="en-US" sz="1000">
                        <a:latin typeface="Calibri"/>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 </a:t>
                      </a:r>
                      <a:endParaRPr lang="en-US" sz="1000" dirty="0">
                        <a:latin typeface="Calibri"/>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 </a:t>
                      </a:r>
                      <a:endParaRPr lang="en-US" sz="1000" dirty="0">
                        <a:latin typeface="Calibri"/>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 </a:t>
                      </a:r>
                      <a:endParaRPr lang="en-US" sz="1000" dirty="0">
                        <a:latin typeface="Calibri"/>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 </a:t>
                      </a:r>
                      <a:endParaRPr lang="en-US" sz="1000" dirty="0">
                        <a:latin typeface="Calibri"/>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 </a:t>
                      </a:r>
                      <a:endParaRPr lang="en-US" sz="1000" dirty="0">
                        <a:latin typeface="Calibri"/>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 </a:t>
                      </a:r>
                      <a:endParaRPr lang="en-US" sz="1000" dirty="0">
                        <a:latin typeface="Calibri"/>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 </a:t>
                      </a:r>
                      <a:endParaRPr lang="en-US" sz="1000" dirty="0">
                        <a:latin typeface="Calibri"/>
                        <a:ea typeface="Calibri"/>
                        <a:cs typeface="Times New Roman"/>
                      </a:endParaRPr>
                    </a:p>
                  </a:txBody>
                  <a:tcPr marL="22941" marR="22941" marT="0" marB="0" anchor="b">
                    <a:lnL>
                      <a:noFill/>
                    </a:lnL>
                    <a:lnR>
                      <a:noFill/>
                    </a:lnR>
                    <a:lnT>
                      <a:noFill/>
                    </a:lnT>
                    <a:lnB>
                      <a:noFill/>
                    </a:lnB>
                    <a:solidFill>
                      <a:srgbClr val="FFFFFF"/>
                    </a:solidFill>
                  </a:tcPr>
                </a:tc>
              </a:tr>
              <a:tr h="496136">
                <a:tc gridSpan="2">
                  <a:txBody>
                    <a:bodyPr/>
                    <a:lstStyle/>
                    <a:p>
                      <a:pPr marL="0" marR="0" algn="l">
                        <a:lnSpc>
                          <a:spcPct val="115000"/>
                        </a:lnSpc>
                        <a:spcBef>
                          <a:spcPts val="0"/>
                        </a:spcBef>
                        <a:spcAft>
                          <a:spcPts val="0"/>
                        </a:spcAft>
                      </a:pPr>
                      <a:r>
                        <a:rPr lang="en-US" sz="1400" b="1" dirty="0" smtClean="0">
                          <a:latin typeface="Calibri(Body)"/>
                          <a:ea typeface="Times New Roman"/>
                          <a:cs typeface="Times New Roman"/>
                        </a:rPr>
                        <a:t>MUSCULOSKELETAL DISEASE</a:t>
                      </a:r>
                      <a:endParaRPr lang="en-US" sz="1400" dirty="0">
                        <a:latin typeface="Calibri(Body)"/>
                        <a:ea typeface="Calibri"/>
                        <a:cs typeface="Times New Roman"/>
                      </a:endParaRPr>
                    </a:p>
                    <a:p>
                      <a:pPr marL="0" marR="0" algn="ctr">
                        <a:lnSpc>
                          <a:spcPct val="115000"/>
                        </a:lnSpc>
                        <a:spcBef>
                          <a:spcPts val="0"/>
                        </a:spcBef>
                        <a:spcAft>
                          <a:spcPts val="0"/>
                        </a:spcAft>
                      </a:pPr>
                      <a:r>
                        <a:rPr lang="en-US" sz="1400" dirty="0">
                          <a:latin typeface="Calibri(Body)"/>
                          <a:ea typeface="Times New Roman"/>
                          <a:cs typeface="Times New Roman"/>
                        </a:rPr>
                        <a:t> </a:t>
                      </a:r>
                      <a:endParaRPr lang="en-US" sz="1400" dirty="0">
                        <a:latin typeface="Calibri(Body)"/>
                        <a:ea typeface="Calibri"/>
                        <a:cs typeface="Times New Roman"/>
                      </a:endParaRPr>
                    </a:p>
                  </a:txBody>
                  <a:tcPr marL="22941" marR="22941" marT="0" marB="0">
                    <a:lnL>
                      <a:noFill/>
                    </a:lnL>
                    <a:lnR>
                      <a:noFill/>
                    </a:lnR>
                    <a:lnT>
                      <a:noFill/>
                    </a:lnT>
                    <a:lnB>
                      <a:noFill/>
                    </a:lnB>
                    <a:solidFill>
                      <a:srgbClr val="FFFFFF"/>
                    </a:solidFill>
                  </a:tcPr>
                </a:tc>
                <a:tc hMerge="1">
                  <a:txBody>
                    <a:bodyPr/>
                    <a:lstStyle/>
                    <a:p>
                      <a:pPr marL="0" marR="0" algn="ctr">
                        <a:lnSpc>
                          <a:spcPct val="115000"/>
                        </a:lnSpc>
                        <a:spcBef>
                          <a:spcPts val="0"/>
                        </a:spcBef>
                        <a:spcAft>
                          <a:spcPts val="0"/>
                        </a:spcAft>
                      </a:pP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a:latin typeface="Calibri(Body)"/>
                          <a:ea typeface="Times New Roman"/>
                          <a:cs typeface="Times New Roman"/>
                        </a:rPr>
                        <a:t> </a:t>
                      </a: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a:latin typeface="Calibri(Body)"/>
                          <a:ea typeface="Times New Roman"/>
                          <a:cs typeface="Times New Roman"/>
                        </a:rPr>
                        <a:t> </a:t>
                      </a:r>
                      <a:endParaRPr lang="en-US" sz="140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latin typeface="Calibri(Body)"/>
                          <a:ea typeface="Times New Roman"/>
                          <a:cs typeface="Times New Roman"/>
                        </a:rPr>
                        <a:t> </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b="1" dirty="0">
                          <a:latin typeface="Calibri(Body)"/>
                          <a:ea typeface="Times New Roman"/>
                          <a:cs typeface="Times New Roman"/>
                        </a:rPr>
                        <a:t>-0.3%</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b="1" dirty="0">
                          <a:latin typeface="Calibri(Body)"/>
                          <a:ea typeface="Times New Roman"/>
                          <a:cs typeface="Times New Roman"/>
                        </a:rPr>
                        <a:t>-0.2%</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b="1" dirty="0">
                          <a:latin typeface="Calibri(Body)"/>
                          <a:ea typeface="Times New Roman"/>
                          <a:cs typeface="Times New Roman"/>
                        </a:rPr>
                        <a:t>-0.5%</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r>
              <a:tr h="261409">
                <a:tc>
                  <a:txBody>
                    <a:bodyPr/>
                    <a:lstStyle/>
                    <a:p>
                      <a:pPr marL="0" marR="0" algn="l">
                        <a:lnSpc>
                          <a:spcPct val="115000"/>
                        </a:lnSpc>
                        <a:spcBef>
                          <a:spcPts val="0"/>
                        </a:spcBef>
                        <a:spcAft>
                          <a:spcPts val="0"/>
                        </a:spcAft>
                      </a:pPr>
                      <a:r>
                        <a:rPr lang="en-US" sz="1400" dirty="0">
                          <a:solidFill>
                            <a:srgbClr val="000000"/>
                          </a:solidFill>
                          <a:latin typeface="Calibri(Body)"/>
                          <a:ea typeface="Times New Roman"/>
                          <a:cs typeface="Times New Roman"/>
                        </a:rPr>
                        <a:t>RHEUMATOID ARTHRITIS</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12.3%</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0.22</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10.7%</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0.20</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-0.3%</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-0.4%</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4A452A"/>
                          </a:solidFill>
                          <a:latin typeface="Calibri(Body)"/>
                          <a:ea typeface="Times New Roman"/>
                          <a:cs typeface="Times New Roman"/>
                        </a:rPr>
                        <a:t>-0.6%</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r>
              <a:tr h="261409">
                <a:tc>
                  <a:txBody>
                    <a:bodyPr/>
                    <a:lstStyle/>
                    <a:p>
                      <a:pPr marL="0" marR="0" algn="l">
                        <a:lnSpc>
                          <a:spcPct val="115000"/>
                        </a:lnSpc>
                        <a:spcBef>
                          <a:spcPts val="0"/>
                        </a:spcBef>
                        <a:spcAft>
                          <a:spcPts val="0"/>
                        </a:spcAft>
                      </a:pPr>
                      <a:r>
                        <a:rPr lang="en-US" sz="1400" dirty="0">
                          <a:solidFill>
                            <a:srgbClr val="000000"/>
                          </a:solidFill>
                          <a:latin typeface="Calibri(Body)"/>
                          <a:ea typeface="Times New Roman"/>
                          <a:cs typeface="Times New Roman"/>
                        </a:rPr>
                        <a:t>NONRHEUMATOID ARTH</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43.5%</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0.13</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46.2%</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0.12</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-0.2%</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latin typeface="Calibri(Body)"/>
                          <a:ea typeface="Times New Roman"/>
                          <a:cs typeface="Times New Roman"/>
                        </a:rPr>
                        <a:t>0.4%</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4A452A"/>
                          </a:solidFill>
                          <a:latin typeface="Calibri(Body)"/>
                          <a:ea typeface="Times New Roman"/>
                          <a:cs typeface="Times New Roman"/>
                        </a:rPr>
                        <a:t>0.2%</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r>
              <a:tr h="261409">
                <a:tc>
                  <a:txBody>
                    <a:bodyPr/>
                    <a:lstStyle/>
                    <a:p>
                      <a:pPr marL="0" marR="0" algn="l">
                        <a:lnSpc>
                          <a:spcPct val="115000"/>
                        </a:lnSpc>
                        <a:spcBef>
                          <a:spcPts val="0"/>
                        </a:spcBef>
                        <a:spcAft>
                          <a:spcPts val="0"/>
                        </a:spcAft>
                      </a:pPr>
                      <a:r>
                        <a:rPr lang="en-US" sz="1400" dirty="0">
                          <a:latin typeface="Calibri(Body)"/>
                          <a:ea typeface="Times New Roman"/>
                          <a:cs typeface="Times New Roman"/>
                        </a:rPr>
                        <a:t>BROKEN HIP</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latin typeface="Calibri(Body)"/>
                          <a:ea typeface="Times New Roman"/>
                          <a:cs typeface="Times New Roman"/>
                        </a:rPr>
                        <a:t>5.2%</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latin typeface="Calibri(Body)"/>
                          <a:ea typeface="Times New Roman"/>
                          <a:cs typeface="Times New Roman"/>
                        </a:rPr>
                        <a:t>0.13</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latin typeface="Calibri(Body)"/>
                          <a:ea typeface="Times New Roman"/>
                          <a:cs typeface="Times New Roman"/>
                        </a:rPr>
                        <a:t>3.5%</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latin typeface="Calibri(Body)"/>
                          <a:ea typeface="Times New Roman"/>
                          <a:cs typeface="Times New Roman"/>
                        </a:rPr>
                        <a:t>0.16</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latin typeface="Calibri(Body)"/>
                          <a:ea typeface="Times New Roman"/>
                          <a:cs typeface="Times New Roman"/>
                        </a:rPr>
                        <a:t>0.2%</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latin typeface="Calibri(Body)"/>
                          <a:ea typeface="Times New Roman"/>
                          <a:cs typeface="Times New Roman"/>
                        </a:rPr>
                        <a:t>-0.2%</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4A452A"/>
                          </a:solidFill>
                          <a:latin typeface="Calibri(Body)"/>
                          <a:ea typeface="Times New Roman"/>
                          <a:cs typeface="Times New Roman"/>
                        </a:rPr>
                        <a:t>-0.1</a:t>
                      </a:r>
                      <a:r>
                        <a:rPr lang="en-US" sz="1400" dirty="0" smtClean="0">
                          <a:solidFill>
                            <a:srgbClr val="4A452A"/>
                          </a:solidFill>
                          <a:latin typeface="Calibri(Body)"/>
                          <a:ea typeface="Times New Roman"/>
                          <a:cs typeface="Times New Roman"/>
                        </a:rPr>
                        <a:t>%</a:t>
                      </a:r>
                      <a:endParaRPr lang="en-US" sz="1400" dirty="0">
                        <a:latin typeface="Calibri(Body)"/>
                        <a:ea typeface="Calibri"/>
                        <a:cs typeface="Times New Roman"/>
                      </a:endParaRPr>
                    </a:p>
                  </a:txBody>
                  <a:tcPr marL="22941" marR="22941" marT="0" marB="0" anchor="b">
                    <a:lnL>
                      <a:noFill/>
                    </a:lnL>
                    <a:lnR>
                      <a:noFill/>
                    </a:lnR>
                    <a:lnT>
                      <a:noFill/>
                    </a:lnT>
                    <a:lnB>
                      <a:noFill/>
                    </a:lnB>
                    <a:solidFill>
                      <a:srgbClr val="FFFFFF"/>
                    </a:solidFill>
                  </a:tcPr>
                </a:tc>
              </a:tr>
              <a:tr h="248068">
                <a:tc>
                  <a:txBody>
                    <a:bodyPr/>
                    <a:lstStyle/>
                    <a:p>
                      <a:pPr marL="0" marR="0" algn="ctr" defTabSz="914400" rtl="0" eaLnBrk="1" latinLnBrk="0" hangingPunct="1">
                        <a:lnSpc>
                          <a:spcPct val="115000"/>
                        </a:lnSpc>
                        <a:spcBef>
                          <a:spcPts val="0"/>
                        </a:spcBef>
                        <a:spcAft>
                          <a:spcPts val="0"/>
                        </a:spcAft>
                      </a:pPr>
                      <a:endParaRPr lang="en-US" sz="1400" kern="1200" dirty="0">
                        <a:solidFill>
                          <a:srgbClr val="4A452A"/>
                        </a:solidFill>
                        <a:latin typeface="Calibri(Body)"/>
                        <a:ea typeface="Times New Roman"/>
                        <a:cs typeface="Times New Roman"/>
                      </a:endParaRPr>
                    </a:p>
                  </a:txBody>
                  <a:tcPr marL="22941" marR="22941" marT="0" marB="0">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rgbClr val="4A452A"/>
                          </a:solidFill>
                          <a:latin typeface="Calibri(Body)"/>
                          <a:ea typeface="Times New Roman"/>
                          <a:cs typeface="Times New Roman"/>
                        </a:rPr>
                        <a:t> </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rgbClr val="4A452A"/>
                          </a:solidFill>
                          <a:latin typeface="Calibri(Body)"/>
                          <a:ea typeface="Times New Roman"/>
                          <a:cs typeface="Times New Roman"/>
                        </a:rPr>
                        <a:t> </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rgbClr val="4A452A"/>
                          </a:solidFill>
                          <a:latin typeface="Calibri(Body)"/>
                          <a:ea typeface="Times New Roman"/>
                          <a:cs typeface="Times New Roman"/>
                        </a:rPr>
                        <a:t> </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rgbClr val="4A452A"/>
                          </a:solidFill>
                          <a:latin typeface="Calibri(Body)"/>
                          <a:ea typeface="Times New Roman"/>
                          <a:cs typeface="Times New Roman"/>
                        </a:rPr>
                        <a:t> </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dirty="0">
                          <a:solidFill>
                            <a:srgbClr val="4A452A"/>
                          </a:solidFill>
                          <a:latin typeface="Calibri(Body)"/>
                          <a:ea typeface="Times New Roman"/>
                          <a:cs typeface="Times New Roman"/>
                        </a:rPr>
                        <a:t> </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rgbClr val="4A452A"/>
                          </a:solidFill>
                          <a:latin typeface="Calibri(Body)"/>
                          <a:ea typeface="Times New Roman"/>
                          <a:cs typeface="Times New Roman"/>
                        </a:rPr>
                        <a:t> </a:t>
                      </a:r>
                    </a:p>
                  </a:txBody>
                  <a:tcPr marL="22941" marR="22941" marT="0" marB="0" anchor="b">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kern="1200">
                          <a:solidFill>
                            <a:srgbClr val="4A452A"/>
                          </a:solidFill>
                          <a:latin typeface="Calibri(Body)"/>
                          <a:ea typeface="Times New Roman"/>
                          <a:cs typeface="Times New Roman"/>
                        </a:rPr>
                        <a:t> </a:t>
                      </a:r>
                    </a:p>
                  </a:txBody>
                  <a:tcPr marL="22941" marR="22941" marT="0" marB="0" anchor="b">
                    <a:lnL>
                      <a:noFill/>
                    </a:lnL>
                    <a:lnR>
                      <a:noFill/>
                    </a:lnR>
                    <a:lnT>
                      <a:noFill/>
                    </a:lnT>
                    <a:lnB>
                      <a:noFill/>
                    </a:lnB>
                    <a:solidFill>
                      <a:srgbClr val="FFFFFF"/>
                    </a:solidFill>
                  </a:tcPr>
                </a:tc>
              </a:tr>
              <a:tr h="248068">
                <a:tc>
                  <a:txBody>
                    <a:bodyPr/>
                    <a:lstStyle/>
                    <a:p>
                      <a:pPr marL="0" marR="0" algn="l" defTabSz="914400" rtl="0" eaLnBrk="1" latinLnBrk="0" hangingPunct="1">
                        <a:lnSpc>
                          <a:spcPct val="115000"/>
                        </a:lnSpc>
                        <a:spcBef>
                          <a:spcPts val="0"/>
                        </a:spcBef>
                        <a:spcAft>
                          <a:spcPts val="0"/>
                        </a:spcAft>
                      </a:pPr>
                      <a:r>
                        <a:rPr lang="en-US" sz="1400" b="1" kern="1200" dirty="0">
                          <a:solidFill>
                            <a:srgbClr val="00B050"/>
                          </a:solidFill>
                          <a:latin typeface="Calibri(Body)"/>
                          <a:ea typeface="Times New Roman"/>
                          <a:cs typeface="Times New Roman"/>
                        </a:rPr>
                        <a:t>VISION PROBLEM</a:t>
                      </a:r>
                    </a:p>
                  </a:txBody>
                  <a:tcPr marL="22941" marR="22941" marT="0" marB="0" anchor="b">
                    <a:lnL>
                      <a:noFill/>
                    </a:lnL>
                    <a:lnR>
                      <a:noFill/>
                    </a:lnR>
                    <a:lnT w="28575" cap="flat" cmpd="dbl" algn="ctr">
                      <a:noFill/>
                      <a:prstDash val="solid"/>
                      <a:round/>
                      <a:headEnd type="none" w="med" len="med"/>
                      <a:tailEnd type="none" w="med" len="med"/>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00B050"/>
                          </a:solidFill>
                          <a:latin typeface="Calibri(Body)"/>
                          <a:ea typeface="Times New Roman"/>
                          <a:cs typeface="Times New Roman"/>
                        </a:rPr>
                        <a:t>38.4%</a:t>
                      </a:r>
                    </a:p>
                  </a:txBody>
                  <a:tcPr marL="22941" marR="22941" marT="0" marB="0" anchor="b">
                    <a:lnL>
                      <a:noFill/>
                    </a:lnL>
                    <a:lnR>
                      <a:noFill/>
                    </a:lnR>
                    <a:lnT w="28575" cap="flat" cmpd="dbl" algn="ctr">
                      <a:noFill/>
                      <a:prstDash val="solid"/>
                      <a:round/>
                      <a:headEnd type="none" w="med" len="med"/>
                      <a:tailEnd type="none" w="med" len="med"/>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00B050"/>
                          </a:solidFill>
                          <a:latin typeface="Calibri(Body)"/>
                          <a:ea typeface="Times New Roman"/>
                          <a:cs typeface="Times New Roman"/>
                        </a:rPr>
                        <a:t>0.13</a:t>
                      </a:r>
                    </a:p>
                  </a:txBody>
                  <a:tcPr marL="22941" marR="22941" marT="0" marB="0" anchor="b">
                    <a:lnL>
                      <a:noFill/>
                    </a:lnL>
                    <a:lnR>
                      <a:noFill/>
                    </a:lnR>
                    <a:lnT w="28575" cap="flat" cmpd="dbl" algn="ctr">
                      <a:noFill/>
                      <a:prstDash val="solid"/>
                      <a:round/>
                      <a:headEnd type="none" w="med" len="med"/>
                      <a:tailEnd type="none" w="med" len="med"/>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00B050"/>
                          </a:solidFill>
                          <a:latin typeface="Calibri(Body)"/>
                          <a:ea typeface="Times New Roman"/>
                          <a:cs typeface="Times New Roman"/>
                        </a:rPr>
                        <a:t>24.7%</a:t>
                      </a:r>
                    </a:p>
                  </a:txBody>
                  <a:tcPr marL="22941" marR="22941" marT="0" marB="0" anchor="b">
                    <a:lnL>
                      <a:noFill/>
                    </a:lnL>
                    <a:lnR>
                      <a:noFill/>
                    </a:lnR>
                    <a:lnT w="28575" cap="flat" cmpd="dbl" algn="ctr">
                      <a:noFill/>
                      <a:prstDash val="solid"/>
                      <a:round/>
                      <a:headEnd type="none" w="med" len="med"/>
                      <a:tailEnd type="none" w="med" len="med"/>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00B050"/>
                          </a:solidFill>
                          <a:latin typeface="Calibri(Body)"/>
                          <a:ea typeface="Times New Roman"/>
                          <a:cs typeface="Times New Roman"/>
                        </a:rPr>
                        <a:t>0.13</a:t>
                      </a:r>
                    </a:p>
                  </a:txBody>
                  <a:tcPr marL="22941" marR="22941" marT="0" marB="0" anchor="b">
                    <a:lnL>
                      <a:noFill/>
                    </a:lnL>
                    <a:lnR>
                      <a:noFill/>
                    </a:lnR>
                    <a:lnT w="28575" cap="flat" cmpd="dbl" algn="ctr">
                      <a:noFill/>
                      <a:prstDash val="solid"/>
                      <a:round/>
                      <a:headEnd type="none" w="med" len="med"/>
                      <a:tailEnd type="none" w="med" len="med"/>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00B050"/>
                          </a:solidFill>
                          <a:latin typeface="Calibri(Body)"/>
                          <a:ea typeface="Times New Roman"/>
                          <a:cs typeface="Times New Roman"/>
                        </a:rPr>
                        <a:t>0.1%</a:t>
                      </a:r>
                    </a:p>
                  </a:txBody>
                  <a:tcPr marL="22941" marR="22941" marT="0" marB="0" anchor="b">
                    <a:lnL>
                      <a:noFill/>
                    </a:lnL>
                    <a:lnR>
                      <a:noFill/>
                    </a:lnR>
                    <a:lnT w="28575" cap="flat" cmpd="dbl" algn="ctr">
                      <a:noFill/>
                      <a:prstDash val="solid"/>
                      <a:round/>
                      <a:headEnd type="none" w="med" len="med"/>
                      <a:tailEnd type="none" w="med" len="med"/>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00B050"/>
                          </a:solidFill>
                          <a:latin typeface="Calibri(Body)"/>
                          <a:ea typeface="Times New Roman"/>
                          <a:cs typeface="Times New Roman"/>
                        </a:rPr>
                        <a:t>-1.7%</a:t>
                      </a:r>
                    </a:p>
                  </a:txBody>
                  <a:tcPr marL="22941" marR="22941" marT="0" marB="0" anchor="b">
                    <a:lnL>
                      <a:noFill/>
                    </a:lnL>
                    <a:lnR>
                      <a:noFill/>
                    </a:lnR>
                    <a:lnT w="28575" cap="flat" cmpd="dbl" algn="ctr">
                      <a:noFill/>
                      <a:prstDash val="solid"/>
                      <a:round/>
                      <a:headEnd type="none" w="med" len="med"/>
                      <a:tailEnd type="none" w="med" len="med"/>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rgbClr val="00B050"/>
                          </a:solidFill>
                          <a:latin typeface="Calibri(Body)"/>
                          <a:ea typeface="Times New Roman"/>
                          <a:cs typeface="Times New Roman"/>
                        </a:rPr>
                        <a:t>-1.7%</a:t>
                      </a:r>
                    </a:p>
                  </a:txBody>
                  <a:tcPr marL="22941" marR="22941" marT="0" marB="0" anchor="b">
                    <a:lnL>
                      <a:noFill/>
                    </a:lnL>
                    <a:lnR>
                      <a:noFill/>
                    </a:lnR>
                    <a:lnT w="28575" cap="flat" cmpd="dbl" algn="ctr">
                      <a:noFill/>
                      <a:prstDash val="solid"/>
                      <a:round/>
                      <a:headEnd type="none" w="med" len="med"/>
                      <a:tailEnd type="none" w="med" len="med"/>
                    </a:lnT>
                    <a:lnB>
                      <a:noFill/>
                    </a:lnB>
                    <a:solidFill>
                      <a:srgbClr val="FFFFFF"/>
                    </a:solidFill>
                  </a:tcPr>
                </a:tc>
              </a:tr>
              <a:tr h="327342">
                <a:tc gridSpan="8">
                  <a:txBody>
                    <a:bodyPr/>
                    <a:lstStyle/>
                    <a:p>
                      <a:pPr marL="0" marR="0" algn="ctr" defTabSz="914400" rtl="0" eaLnBrk="1" latinLnBrk="0" hangingPunct="1">
                        <a:lnSpc>
                          <a:spcPct val="115000"/>
                        </a:lnSpc>
                        <a:spcBef>
                          <a:spcPts val="0"/>
                        </a:spcBef>
                        <a:spcAft>
                          <a:spcPts val="0"/>
                        </a:spcAft>
                      </a:pPr>
                      <a:endParaRPr lang="en-US" sz="1400" kern="1200" dirty="0">
                        <a:solidFill>
                          <a:srgbClr val="4A452A"/>
                        </a:solidFill>
                        <a:latin typeface="Calibri(Body)"/>
                        <a:ea typeface="Times New Roman"/>
                        <a:cs typeface="Times New Roman"/>
                      </a:endParaRPr>
                    </a:p>
                  </a:txBody>
                  <a:tcPr marL="22941" marR="22941"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Rounded Rectangle 3"/>
          <p:cNvSpPr/>
          <p:nvPr/>
        </p:nvSpPr>
        <p:spPr>
          <a:xfrm>
            <a:off x="6629400" y="5715000"/>
            <a:ext cx="2362200" cy="45720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5895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Disability-free and disabled life expectancy by disease </a:t>
            </a:r>
            <a:endParaRPr lang="en-US" dirty="0"/>
          </a:p>
        </p:txBody>
      </p:sp>
      <p:sp>
        <p:nvSpPr>
          <p:cNvPr id="4" name="Content Placeholder 3"/>
          <p:cNvSpPr>
            <a:spLocks noGrp="1"/>
          </p:cNvSpPr>
          <p:nvPr>
            <p:ph idx="1"/>
          </p:nvPr>
        </p:nvSpPr>
        <p:spPr>
          <a:xfrm>
            <a:off x="457200" y="1600200"/>
            <a:ext cx="8229600" cy="1175706"/>
          </a:xfrm>
          <a:prstGeom prst="rect">
            <a:avLst/>
          </a:prstGeom>
        </p:spPr>
        <p:txBody>
          <a:bodyPr wrap="square">
            <a:spAutoFit/>
          </a:bodyPr>
          <a:lstStyle/>
          <a:p>
            <a:pPr>
              <a:buNone/>
            </a:pPr>
            <a:r>
              <a:rPr lang="en-US" dirty="0" smtClean="0"/>
              <a:t>    </a:t>
            </a:r>
          </a:p>
          <a:p>
            <a:pPr>
              <a:buNone/>
            </a:pPr>
            <a:r>
              <a:rPr lang="en-US" dirty="0" smtClean="0"/>
              <a:t>    </a:t>
            </a:r>
            <a:endParaRPr lang="en-US" dirty="0" smtClean="0">
              <a:latin typeface="Times New Roman" pitchFamily="18" charset="0"/>
              <a:cs typeface="Times New Roman" pitchFamily="18" charset="0"/>
            </a:endParaRPr>
          </a:p>
        </p:txBody>
      </p:sp>
      <p:sp>
        <p:nvSpPr>
          <p:cNvPr id="5" name="Rectangle 4"/>
          <p:cNvSpPr/>
          <p:nvPr/>
        </p:nvSpPr>
        <p:spPr>
          <a:xfrm>
            <a:off x="762000" y="1981200"/>
            <a:ext cx="8001000" cy="4401205"/>
          </a:xfrm>
          <a:prstGeom prst="rect">
            <a:avLst/>
          </a:prstGeom>
        </p:spPr>
        <p:txBody>
          <a:bodyPr wrap="square">
            <a:spAutoFit/>
          </a:bodyPr>
          <a:lstStyle/>
          <a:p>
            <a:pPr>
              <a:buFontTx/>
              <a:buChar char="-"/>
            </a:pPr>
            <a:r>
              <a:rPr lang="en-US" sz="2800" dirty="0" smtClean="0"/>
              <a:t>For each disease, simulate changes in the disease prevalence and impact on disability.</a:t>
            </a:r>
          </a:p>
          <a:p>
            <a:pPr>
              <a:buFontTx/>
              <a:buChar char="-"/>
            </a:pPr>
            <a:endParaRPr lang="en-US" sz="2800" dirty="0" smtClean="0"/>
          </a:p>
          <a:p>
            <a:pPr>
              <a:buFontTx/>
              <a:buChar char="-"/>
            </a:pPr>
            <a:r>
              <a:rPr lang="en-US" sz="2800" dirty="0" smtClean="0"/>
              <a:t>Re-predict disability by age and time until death using the new disability probabilities.  </a:t>
            </a:r>
          </a:p>
          <a:p>
            <a:pPr lvl="1">
              <a:buFontTx/>
              <a:buChar char="-"/>
            </a:pPr>
            <a:r>
              <a:rPr lang="en-US" sz="2800" dirty="0" smtClean="0"/>
              <a:t>Allowing the disease prevalence to vary by 10 age-sex group.  </a:t>
            </a:r>
          </a:p>
          <a:p>
            <a:pPr lvl="1">
              <a:buFontTx/>
              <a:buChar char="-"/>
            </a:pPr>
            <a:endParaRPr lang="en-US" sz="2800" dirty="0" smtClean="0"/>
          </a:p>
          <a:p>
            <a:pPr>
              <a:buFontTx/>
              <a:buChar char="-"/>
            </a:pPr>
            <a:r>
              <a:rPr lang="en-US" sz="2800" dirty="0" smtClean="0"/>
              <a:t>Simulate impact of residual – changing disability by time until death</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831057236"/>
              </p:ext>
            </p:extLst>
          </p:nvPr>
        </p:nvGraphicFramePr>
        <p:xfrm>
          <a:off x="439988" y="899555"/>
          <a:ext cx="8704012" cy="5806045"/>
        </p:xfrm>
        <a:graphic>
          <a:graphicData uri="http://schemas.openxmlformats.org/drawingml/2006/chart">
            <c:chart xmlns:c="http://schemas.openxmlformats.org/drawingml/2006/chart" xmlns:r="http://schemas.openxmlformats.org/officeDocument/2006/relationships" r:id="rId3"/>
          </a:graphicData>
        </a:graphic>
      </p:graphicFrame>
      <p:sp>
        <p:nvSpPr>
          <p:cNvPr id="27649" name="Rectangle 1"/>
          <p:cNvSpPr>
            <a:spLocks noChangeArrowheads="1"/>
          </p:cNvSpPr>
          <p:nvPr/>
        </p:nvSpPr>
        <p:spPr bwMode="auto">
          <a:xfrm>
            <a:off x="990600" y="0"/>
            <a:ext cx="7137595"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Figure 7: Change in Disabled and Disability Free Life Expectancy at age 65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by disease (1991-94 Vs 2006-2009)</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ounded Rectangle 2"/>
          <p:cNvSpPr/>
          <p:nvPr/>
        </p:nvSpPr>
        <p:spPr>
          <a:xfrm>
            <a:off x="1219200" y="1295400"/>
            <a:ext cx="6096000" cy="68580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957942" y="5029200"/>
            <a:ext cx="8186057" cy="68580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much do medical interventions affect these trends?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Might use regression analysis relating disease or impact of disease to treatments</a:t>
            </a:r>
          </a:p>
          <a:p>
            <a:pPr lvl="1"/>
            <a:r>
              <a:rPr lang="en-US" dirty="0" smtClean="0"/>
              <a:t>Problem: non-random assignment of treatment</a:t>
            </a:r>
          </a:p>
          <a:p>
            <a:pPr lvl="1"/>
            <a:r>
              <a:rPr lang="en-US" dirty="0" smtClean="0"/>
              <a:t>We looked for instruments, but never found good ones</a:t>
            </a:r>
          </a:p>
          <a:p>
            <a:pPr lvl="1"/>
            <a:endParaRPr lang="en-US" dirty="0"/>
          </a:p>
          <a:p>
            <a:r>
              <a:rPr lang="en-US" dirty="0" smtClean="0"/>
              <a:t>Match trend in use with impact of treatment on disease / severity of disease from the clinical literature</a:t>
            </a:r>
          </a:p>
          <a:p>
            <a:pPr lvl="1"/>
            <a:r>
              <a:rPr lang="en-US" dirty="0" smtClean="0"/>
              <a:t>Look overall and at the time pattern</a:t>
            </a:r>
            <a:endParaRPr lang="en-US" dirty="0"/>
          </a:p>
        </p:txBody>
      </p:sp>
    </p:spTree>
    <p:extLst>
      <p:ext uri="{BB962C8B-B14F-4D97-AF65-F5344CB8AC3E}">
        <p14:creationId xmlns:p14="http://schemas.microsoft.com/office/powerpoint/2010/main" val="3498151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82962"/>
          </a:xfrm>
        </p:spPr>
        <p:txBody>
          <a:bodyPr>
            <a:normAutofit/>
          </a:bodyPr>
          <a:lstStyle/>
          <a:p>
            <a:r>
              <a:rPr lang="en-US" b="1" dirty="0" smtClean="0"/>
              <a:t>Pharmaceutical and surgical interventions in reducing cardiovascular incidence, mortality, and morbidity</a:t>
            </a:r>
            <a:endParaRPr lang="en-US" dirty="0"/>
          </a:p>
        </p:txBody>
      </p:sp>
      <p:sp>
        <p:nvSpPr>
          <p:cNvPr id="3" name="Content Placeholder 2"/>
          <p:cNvSpPr>
            <a:spLocks noGrp="1"/>
          </p:cNvSpPr>
          <p:nvPr>
            <p:ph idx="1"/>
          </p:nvPr>
        </p:nvSpPr>
        <p:spPr/>
        <p:txBody>
          <a:bodyPr/>
          <a:lstStyle/>
          <a:p>
            <a:pPr>
              <a:buNone/>
            </a:pPr>
            <a:r>
              <a:rPr lang="en-US" b="1" dirty="0" smtClean="0"/>
              <a:t>   </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04800" y="457200"/>
          <a:ext cx="8458200" cy="5638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paper</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Estimate Disabled Life Expectancy and Disability Free Life Expectancy, 1991-2009</a:t>
            </a:r>
          </a:p>
          <a:p>
            <a:pPr lvl="1"/>
            <a:endParaRPr lang="en-US" dirty="0"/>
          </a:p>
          <a:p>
            <a:pPr marL="514350" indent="-514350">
              <a:buFont typeface="+mj-lt"/>
              <a:buAutoNum type="arabicPeriod"/>
            </a:pPr>
            <a:r>
              <a:rPr lang="en-US" dirty="0" smtClean="0"/>
              <a:t>Look at medical conditions contributing to increased disability-free life expectancy</a:t>
            </a:r>
          </a:p>
          <a:p>
            <a:pPr marL="514350" indent="-514350">
              <a:buFont typeface="+mj-lt"/>
              <a:buAutoNum type="arabicPeriod"/>
            </a:pPr>
            <a:endParaRPr lang="en-US" dirty="0"/>
          </a:p>
          <a:p>
            <a:pPr marL="514350" indent="-514350">
              <a:buFont typeface="+mj-lt"/>
              <a:buAutoNum type="arabicPeriod"/>
            </a:pPr>
            <a:r>
              <a:rPr lang="en-US" dirty="0" smtClean="0"/>
              <a:t>Examine reasons for declining disability from cardiovascular disease and vision impairment</a:t>
            </a:r>
            <a:endParaRPr lang="en-US" dirty="0"/>
          </a:p>
        </p:txBody>
      </p:sp>
    </p:spTree>
    <p:extLst>
      <p:ext uri="{BB962C8B-B14F-4D97-AF65-F5344CB8AC3E}">
        <p14:creationId xmlns:p14="http://schemas.microsoft.com/office/powerpoint/2010/main" val="4121464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533400" y="381000"/>
          <a:ext cx="8153400" cy="5410200"/>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Arrow Connector 3"/>
          <p:cNvCxnSpPr/>
          <p:nvPr/>
        </p:nvCxnSpPr>
        <p:spPr>
          <a:xfrm>
            <a:off x="7543800" y="4038600"/>
            <a:ext cx="914400"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6" name="Straight Arrow Connector 5"/>
          <p:cNvCxnSpPr/>
          <p:nvPr/>
        </p:nvCxnSpPr>
        <p:spPr>
          <a:xfrm flipH="1">
            <a:off x="5257800" y="4038600"/>
            <a:ext cx="990600"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81000" y="457200"/>
          <a:ext cx="8534400" cy="5562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533400" y="457200"/>
          <a:ext cx="7844591" cy="503716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457200" y="533400"/>
          <a:ext cx="8229599" cy="57911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IMPACT mortality model</a:t>
            </a:r>
            <a:endParaRPr lang="en-US" dirty="0"/>
          </a:p>
        </p:txBody>
      </p:sp>
      <p:sp>
        <p:nvSpPr>
          <p:cNvPr id="3" name="Content Placeholder 2"/>
          <p:cNvSpPr>
            <a:spLocks noGrp="1"/>
          </p:cNvSpPr>
          <p:nvPr>
            <p:ph idx="1"/>
          </p:nvPr>
        </p:nvSpPr>
        <p:spPr/>
        <p:txBody>
          <a:bodyPr>
            <a:normAutofit/>
          </a:bodyPr>
          <a:lstStyle/>
          <a:p>
            <a:r>
              <a:rPr lang="en-US" dirty="0"/>
              <a:t>We use the IMPACT model (Ford et al., 2007; </a:t>
            </a:r>
            <a:r>
              <a:rPr lang="en-US" dirty="0" err="1"/>
              <a:t>Capewell</a:t>
            </a:r>
            <a:r>
              <a:rPr lang="en-US" dirty="0"/>
              <a:t> et al. 1999; </a:t>
            </a:r>
            <a:r>
              <a:rPr lang="en-US" dirty="0" err="1"/>
              <a:t>Capewell</a:t>
            </a:r>
            <a:r>
              <a:rPr lang="en-US" dirty="0"/>
              <a:t> et al., 2010) </a:t>
            </a:r>
            <a:endParaRPr lang="en-US" dirty="0" smtClean="0"/>
          </a:p>
          <a:p>
            <a:endParaRPr lang="en-US" dirty="0"/>
          </a:p>
          <a:p>
            <a:r>
              <a:rPr lang="en-US" dirty="0" smtClean="0"/>
              <a:t>It estimates </a:t>
            </a:r>
            <a:r>
              <a:rPr lang="en-US" dirty="0"/>
              <a:t>the contribution of treatment and risk factor changes (smoking, high systolic blood pressure, elevated total blood cholesterol, obesity, diabetes and physical inactivity) to mortality</a:t>
            </a:r>
          </a:p>
        </p:txBody>
      </p:sp>
    </p:spTree>
    <p:extLst>
      <p:ext uri="{BB962C8B-B14F-4D97-AF65-F5344CB8AC3E}">
        <p14:creationId xmlns:p14="http://schemas.microsoft.com/office/powerpoint/2010/main" val="3733620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457200"/>
            <a:ext cx="7162800" cy="646331"/>
          </a:xfrm>
          <a:prstGeom prst="rect">
            <a:avLst/>
          </a:prstGeom>
        </p:spPr>
        <p:txBody>
          <a:bodyPr wrap="square">
            <a:spAutoFit/>
          </a:bodyPr>
          <a:lstStyle/>
          <a:p>
            <a:r>
              <a:rPr lang="en-US" b="1" dirty="0"/>
              <a:t>Table 5: IMPACT Mortality Model Estimated Deaths Prevented or Postponed in the Elderly United States population in 2009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986052262"/>
              </p:ext>
            </p:extLst>
          </p:nvPr>
        </p:nvGraphicFramePr>
        <p:xfrm>
          <a:off x="896388" y="1525714"/>
          <a:ext cx="7180812" cy="4774854"/>
        </p:xfrm>
        <a:graphic>
          <a:graphicData uri="http://schemas.openxmlformats.org/drawingml/2006/table">
            <a:tbl>
              <a:tblPr firstRow="1" firstCol="1" bandRow="1">
                <a:tableStyleId>{5C22544A-7EE6-4342-B048-85BDC9FD1C3A}</a:tableStyleId>
              </a:tblPr>
              <a:tblGrid>
                <a:gridCol w="4801714"/>
                <a:gridCol w="1233069"/>
                <a:gridCol w="1146029"/>
              </a:tblGrid>
              <a:tr h="667165">
                <a:tc>
                  <a:txBody>
                    <a:bodyPr/>
                    <a:lstStyle/>
                    <a:p>
                      <a:pPr>
                        <a:lnSpc>
                          <a:spcPct val="115000"/>
                        </a:lnSpc>
                      </a:pPr>
                      <a:endParaRPr lang="en-US" sz="2000" dirty="0">
                        <a:solidFill>
                          <a:schemeClr val="tx1"/>
                        </a:solidFill>
                        <a:effectLst/>
                        <a:latin typeface="Calibri"/>
                      </a:endParaRPr>
                    </a:p>
                  </a:txBody>
                  <a:tcPr marL="68580" marR="68580" marT="0" marB="0" anchor="b">
                    <a:solidFill>
                      <a:schemeClr val="bg1"/>
                    </a:solidFill>
                  </a:tcPr>
                </a:tc>
                <a:tc>
                  <a:txBody>
                    <a:bodyPr/>
                    <a:lstStyle/>
                    <a:p>
                      <a:pPr marL="0" marR="0" algn="ctr">
                        <a:lnSpc>
                          <a:spcPct val="115000"/>
                        </a:lnSpc>
                        <a:spcBef>
                          <a:spcPts val="0"/>
                        </a:spcBef>
                        <a:spcAft>
                          <a:spcPts val="0"/>
                        </a:spcAft>
                      </a:pPr>
                      <a:r>
                        <a:rPr lang="en-US" sz="2000" u="sng" dirty="0">
                          <a:solidFill>
                            <a:schemeClr val="tx1"/>
                          </a:solidFill>
                          <a:effectLst/>
                        </a:rPr>
                        <a:t>Number of deaths </a:t>
                      </a:r>
                      <a:endParaRPr lang="en-US" sz="2000" u="sng" dirty="0">
                        <a:solidFill>
                          <a:schemeClr val="tx1"/>
                        </a:solidFill>
                        <a:effectLst/>
                        <a:latin typeface="Calibri"/>
                        <a:ea typeface="MS Mincho"/>
                        <a:cs typeface="Times New Roman"/>
                      </a:endParaRPr>
                    </a:p>
                  </a:txBody>
                  <a:tcPr marL="68580" marR="68580" marT="0" marB="0" anchor="b">
                    <a:solidFill>
                      <a:schemeClr val="bg1"/>
                    </a:solidFill>
                  </a:tcPr>
                </a:tc>
                <a:tc>
                  <a:txBody>
                    <a:bodyPr/>
                    <a:lstStyle/>
                    <a:p>
                      <a:pPr marL="0" marR="0" algn="ctr">
                        <a:lnSpc>
                          <a:spcPct val="115000"/>
                        </a:lnSpc>
                        <a:spcBef>
                          <a:spcPts val="0"/>
                        </a:spcBef>
                        <a:spcAft>
                          <a:spcPts val="0"/>
                        </a:spcAft>
                      </a:pPr>
                      <a:r>
                        <a:rPr lang="en-US" sz="2000" dirty="0">
                          <a:solidFill>
                            <a:schemeClr val="tx1"/>
                          </a:solidFill>
                          <a:effectLst/>
                        </a:rPr>
                        <a:t>Percent of </a:t>
                      </a:r>
                    </a:p>
                    <a:p>
                      <a:pPr marL="0" marR="0" algn="ctr">
                        <a:lnSpc>
                          <a:spcPct val="115000"/>
                        </a:lnSpc>
                        <a:spcBef>
                          <a:spcPts val="0"/>
                        </a:spcBef>
                        <a:spcAft>
                          <a:spcPts val="0"/>
                        </a:spcAft>
                      </a:pPr>
                      <a:r>
                        <a:rPr lang="en-US" sz="2000" u="sng" dirty="0">
                          <a:solidFill>
                            <a:schemeClr val="tx1"/>
                          </a:solidFill>
                          <a:effectLst/>
                        </a:rPr>
                        <a:t>total change</a:t>
                      </a:r>
                      <a:endParaRPr lang="en-US" sz="2000" u="sng" dirty="0">
                        <a:solidFill>
                          <a:schemeClr val="tx1"/>
                        </a:solidFill>
                        <a:effectLst/>
                        <a:latin typeface="Calibri"/>
                        <a:ea typeface="MS Mincho"/>
                        <a:cs typeface="Times New Roman"/>
                      </a:endParaRPr>
                    </a:p>
                  </a:txBody>
                  <a:tcPr marL="68580" marR="68580" marT="0" marB="0" anchor="b">
                    <a:solidFill>
                      <a:schemeClr val="bg1"/>
                    </a:solidFill>
                  </a:tcPr>
                </a:tc>
              </a:tr>
              <a:tr h="459567">
                <a:tc>
                  <a:txBody>
                    <a:bodyPr/>
                    <a:lstStyle/>
                    <a:p>
                      <a:pPr marL="0" marR="0">
                        <a:lnSpc>
                          <a:spcPct val="115000"/>
                        </a:lnSpc>
                        <a:spcBef>
                          <a:spcPts val="0"/>
                        </a:spcBef>
                        <a:spcAft>
                          <a:spcPts val="0"/>
                        </a:spcAft>
                      </a:pPr>
                      <a:r>
                        <a:rPr lang="en-US" sz="2000" dirty="0">
                          <a:solidFill>
                            <a:schemeClr val="tx1"/>
                          </a:solidFill>
                          <a:effectLst/>
                        </a:rPr>
                        <a:t>TOTAL CHANGE RELATIVE TO EXPECTATIONS</a:t>
                      </a:r>
                      <a:endParaRPr lang="en-US" sz="2000" dirty="0">
                        <a:solidFill>
                          <a:schemeClr val="tx1"/>
                        </a:solidFill>
                        <a:effectLst/>
                        <a:latin typeface="Calibri"/>
                        <a:ea typeface="MS Mincho"/>
                        <a:cs typeface="Times New Roman"/>
                      </a:endParaRPr>
                    </a:p>
                  </a:txBody>
                  <a:tcPr marL="68580" marR="68580" marT="0" marB="0" anchor="b">
                    <a:solidFill>
                      <a:schemeClr val="bg1"/>
                    </a:solidFill>
                  </a:tcPr>
                </a:tc>
                <a:tc>
                  <a:txBody>
                    <a:bodyPr/>
                    <a:lstStyle/>
                    <a:p>
                      <a:pPr marL="0" marR="0" algn="ctr">
                        <a:lnSpc>
                          <a:spcPct val="115000"/>
                        </a:lnSpc>
                        <a:spcBef>
                          <a:spcPts val="0"/>
                        </a:spcBef>
                        <a:spcAft>
                          <a:spcPts val="0"/>
                        </a:spcAft>
                      </a:pPr>
                      <a:r>
                        <a:rPr lang="en-US" sz="2000" dirty="0">
                          <a:solidFill>
                            <a:schemeClr val="tx1"/>
                          </a:solidFill>
                          <a:effectLst/>
                        </a:rPr>
                        <a:t>-228,910</a:t>
                      </a:r>
                      <a:endParaRPr lang="en-US" sz="2000" dirty="0">
                        <a:solidFill>
                          <a:schemeClr val="tx1"/>
                        </a:solidFill>
                        <a:effectLst/>
                        <a:latin typeface="Calibri"/>
                        <a:ea typeface="MS Mincho"/>
                        <a:cs typeface="Times New Roman"/>
                      </a:endParaRPr>
                    </a:p>
                  </a:txBody>
                  <a:tcPr marL="68580" marR="68580" marT="0" marB="0" anchor="b">
                    <a:solidFill>
                      <a:schemeClr val="bg1"/>
                    </a:solidFill>
                  </a:tcPr>
                </a:tc>
                <a:tc>
                  <a:txBody>
                    <a:bodyPr/>
                    <a:lstStyle/>
                    <a:p>
                      <a:pPr marL="0" marR="0" algn="ctr">
                        <a:lnSpc>
                          <a:spcPct val="115000"/>
                        </a:lnSpc>
                        <a:spcBef>
                          <a:spcPts val="0"/>
                        </a:spcBef>
                        <a:spcAft>
                          <a:spcPts val="0"/>
                        </a:spcAft>
                      </a:pPr>
                      <a:r>
                        <a:rPr lang="en-US" sz="2000" dirty="0">
                          <a:solidFill>
                            <a:schemeClr val="tx1"/>
                          </a:solidFill>
                          <a:effectLst/>
                        </a:rPr>
                        <a:t> </a:t>
                      </a:r>
                      <a:endParaRPr lang="en-US" sz="2000" dirty="0">
                        <a:solidFill>
                          <a:schemeClr val="tx1"/>
                        </a:solidFill>
                        <a:effectLst/>
                        <a:latin typeface="Calibri"/>
                        <a:ea typeface="MS Mincho"/>
                        <a:cs typeface="Times New Roman"/>
                      </a:endParaRPr>
                    </a:p>
                  </a:txBody>
                  <a:tcPr marL="68580" marR="68580" marT="0" marB="0" anchor="b">
                    <a:solidFill>
                      <a:schemeClr val="bg1"/>
                    </a:solidFill>
                  </a:tcPr>
                </a:tc>
              </a:tr>
              <a:tr h="459567">
                <a:tc>
                  <a:txBody>
                    <a:bodyPr/>
                    <a:lstStyle/>
                    <a:p>
                      <a:pPr marL="0" marR="0">
                        <a:lnSpc>
                          <a:spcPct val="115000"/>
                        </a:lnSpc>
                        <a:spcBef>
                          <a:spcPts val="0"/>
                        </a:spcBef>
                        <a:spcAft>
                          <a:spcPts val="0"/>
                        </a:spcAft>
                      </a:pPr>
                      <a:r>
                        <a:rPr lang="en-US" sz="2000" dirty="0">
                          <a:solidFill>
                            <a:schemeClr val="tx1"/>
                          </a:solidFill>
                          <a:effectLst/>
                        </a:rPr>
                        <a:t> </a:t>
                      </a:r>
                      <a:endParaRPr lang="en-US" sz="2000" dirty="0">
                        <a:solidFill>
                          <a:schemeClr val="tx1"/>
                        </a:solidFill>
                        <a:effectLst/>
                        <a:latin typeface="Calibri"/>
                        <a:ea typeface="MS Mincho"/>
                        <a:cs typeface="Times New Roman"/>
                      </a:endParaRPr>
                    </a:p>
                  </a:txBody>
                  <a:tcPr marL="68580" marR="68580" marT="0" marB="0" anchor="b">
                    <a:solidFill>
                      <a:schemeClr val="bg1"/>
                    </a:solidFill>
                  </a:tcPr>
                </a:tc>
                <a:tc>
                  <a:txBody>
                    <a:bodyPr/>
                    <a:lstStyle/>
                    <a:p>
                      <a:pPr marL="0" marR="0" algn="ctr">
                        <a:lnSpc>
                          <a:spcPct val="115000"/>
                        </a:lnSpc>
                        <a:spcBef>
                          <a:spcPts val="0"/>
                        </a:spcBef>
                        <a:spcAft>
                          <a:spcPts val="0"/>
                        </a:spcAft>
                      </a:pPr>
                      <a:r>
                        <a:rPr lang="en-US" sz="2000" dirty="0">
                          <a:solidFill>
                            <a:schemeClr val="tx1"/>
                          </a:solidFill>
                          <a:effectLst/>
                        </a:rPr>
                        <a:t> </a:t>
                      </a:r>
                      <a:endParaRPr lang="en-US" sz="2000" dirty="0">
                        <a:solidFill>
                          <a:schemeClr val="tx1"/>
                        </a:solidFill>
                        <a:effectLst/>
                        <a:latin typeface="Calibri"/>
                        <a:ea typeface="MS Mincho"/>
                        <a:cs typeface="Times New Roman"/>
                      </a:endParaRPr>
                    </a:p>
                  </a:txBody>
                  <a:tcPr marL="68580" marR="68580" marT="0" marB="0" anchor="b">
                    <a:solidFill>
                      <a:schemeClr val="bg1"/>
                    </a:solidFill>
                  </a:tcPr>
                </a:tc>
                <a:tc>
                  <a:txBody>
                    <a:bodyPr/>
                    <a:lstStyle/>
                    <a:p>
                      <a:pPr marL="0" marR="0" algn="ctr">
                        <a:lnSpc>
                          <a:spcPct val="115000"/>
                        </a:lnSpc>
                        <a:spcBef>
                          <a:spcPts val="0"/>
                        </a:spcBef>
                        <a:spcAft>
                          <a:spcPts val="0"/>
                        </a:spcAft>
                      </a:pPr>
                      <a:r>
                        <a:rPr lang="en-US" sz="2000">
                          <a:solidFill>
                            <a:schemeClr val="tx1"/>
                          </a:solidFill>
                          <a:effectLst/>
                        </a:rPr>
                        <a:t> </a:t>
                      </a:r>
                      <a:endParaRPr lang="en-US" sz="2000">
                        <a:solidFill>
                          <a:schemeClr val="tx1"/>
                        </a:solidFill>
                        <a:effectLst/>
                        <a:latin typeface="Calibri"/>
                        <a:ea typeface="MS Mincho"/>
                        <a:cs typeface="Times New Roman"/>
                      </a:endParaRPr>
                    </a:p>
                  </a:txBody>
                  <a:tcPr marL="68580" marR="68580" marT="0" marB="0" anchor="b">
                    <a:solidFill>
                      <a:schemeClr val="bg1"/>
                    </a:solidFill>
                  </a:tcPr>
                </a:tc>
              </a:tr>
              <a:tr h="325998">
                <a:tc>
                  <a:txBody>
                    <a:bodyPr/>
                    <a:lstStyle/>
                    <a:p>
                      <a:pPr marL="0" marR="0">
                        <a:lnSpc>
                          <a:spcPct val="115000"/>
                        </a:lnSpc>
                        <a:spcBef>
                          <a:spcPts val="0"/>
                        </a:spcBef>
                        <a:spcAft>
                          <a:spcPts val="0"/>
                        </a:spcAft>
                      </a:pPr>
                      <a:r>
                        <a:rPr lang="en-US" sz="2000">
                          <a:solidFill>
                            <a:schemeClr val="tx1"/>
                          </a:solidFill>
                          <a:effectLst/>
                        </a:rPr>
                        <a:t>TREATMENTS</a:t>
                      </a:r>
                      <a:endParaRPr lang="en-US" sz="2000">
                        <a:solidFill>
                          <a:schemeClr val="tx1"/>
                        </a:solidFill>
                        <a:effectLst/>
                        <a:latin typeface="Calibri"/>
                        <a:ea typeface="MS Mincho"/>
                        <a:cs typeface="Times New Roman"/>
                      </a:endParaRPr>
                    </a:p>
                  </a:txBody>
                  <a:tcPr marL="68580" marR="68580" marT="0" marB="0" anchor="b">
                    <a:solidFill>
                      <a:schemeClr val="bg1"/>
                    </a:solidFill>
                  </a:tcPr>
                </a:tc>
                <a:tc>
                  <a:txBody>
                    <a:bodyPr/>
                    <a:lstStyle/>
                    <a:p>
                      <a:pPr marL="0" marR="0" algn="ctr">
                        <a:lnSpc>
                          <a:spcPct val="115000"/>
                        </a:lnSpc>
                        <a:spcBef>
                          <a:spcPts val="0"/>
                        </a:spcBef>
                        <a:spcAft>
                          <a:spcPts val="0"/>
                        </a:spcAft>
                      </a:pPr>
                      <a:r>
                        <a:rPr lang="en-US" sz="2000" dirty="0">
                          <a:solidFill>
                            <a:schemeClr val="tx1"/>
                          </a:solidFill>
                          <a:effectLst/>
                        </a:rPr>
                        <a:t>-117,521</a:t>
                      </a:r>
                      <a:endParaRPr lang="en-US" sz="2000" dirty="0">
                        <a:solidFill>
                          <a:schemeClr val="tx1"/>
                        </a:solidFill>
                        <a:effectLst/>
                        <a:latin typeface="Calibri"/>
                        <a:ea typeface="MS Mincho"/>
                        <a:cs typeface="Times New Roman"/>
                      </a:endParaRPr>
                    </a:p>
                  </a:txBody>
                  <a:tcPr marL="68580" marR="68580" marT="0" marB="0" anchor="b">
                    <a:solidFill>
                      <a:schemeClr val="bg1"/>
                    </a:solidFill>
                  </a:tcPr>
                </a:tc>
                <a:tc>
                  <a:txBody>
                    <a:bodyPr/>
                    <a:lstStyle/>
                    <a:p>
                      <a:pPr marL="0" marR="0" algn="ctr">
                        <a:lnSpc>
                          <a:spcPct val="115000"/>
                        </a:lnSpc>
                        <a:spcBef>
                          <a:spcPts val="0"/>
                        </a:spcBef>
                        <a:spcAft>
                          <a:spcPts val="0"/>
                        </a:spcAft>
                      </a:pPr>
                      <a:r>
                        <a:rPr lang="en-US" sz="2000" b="1" dirty="0">
                          <a:solidFill>
                            <a:schemeClr val="tx1"/>
                          </a:solidFill>
                          <a:effectLst/>
                        </a:rPr>
                        <a:t>51</a:t>
                      </a:r>
                      <a:r>
                        <a:rPr lang="en-US" sz="2000" b="1" dirty="0" smtClean="0">
                          <a:solidFill>
                            <a:schemeClr val="tx1"/>
                          </a:solidFill>
                          <a:effectLst/>
                        </a:rPr>
                        <a:t>%</a:t>
                      </a:r>
                      <a:endParaRPr lang="en-US" sz="2000" b="1" dirty="0">
                        <a:solidFill>
                          <a:schemeClr val="tx1"/>
                        </a:solidFill>
                        <a:effectLst/>
                        <a:latin typeface="Calibri"/>
                        <a:ea typeface="MS Mincho"/>
                        <a:cs typeface="Times New Roman"/>
                      </a:endParaRPr>
                    </a:p>
                  </a:txBody>
                  <a:tcPr marL="68580" marR="68580" marT="0" marB="0" anchor="b">
                    <a:solidFill>
                      <a:schemeClr val="bg1"/>
                    </a:solidFill>
                  </a:tcPr>
                </a:tc>
              </a:tr>
              <a:tr h="806351">
                <a:tc>
                  <a:txBody>
                    <a:bodyPr/>
                    <a:lstStyle/>
                    <a:p>
                      <a:pPr marL="0" marR="0">
                        <a:lnSpc>
                          <a:spcPct val="115000"/>
                        </a:lnSpc>
                        <a:spcBef>
                          <a:spcPts val="0"/>
                        </a:spcBef>
                        <a:spcAft>
                          <a:spcPts val="0"/>
                        </a:spcAft>
                      </a:pPr>
                      <a:endParaRPr lang="en-US" sz="2000" b="1" dirty="0" smtClean="0">
                        <a:solidFill>
                          <a:srgbClr val="000000"/>
                        </a:solidFill>
                        <a:effectLst/>
                        <a:latin typeface="Times New Roman"/>
                        <a:ea typeface="Times New Roman"/>
                        <a:cs typeface="Times New Roman"/>
                      </a:endParaRPr>
                    </a:p>
                    <a:p>
                      <a:pPr marL="0" marR="0">
                        <a:lnSpc>
                          <a:spcPct val="115000"/>
                        </a:lnSpc>
                        <a:spcBef>
                          <a:spcPts val="0"/>
                        </a:spcBef>
                        <a:spcAft>
                          <a:spcPts val="0"/>
                        </a:spcAft>
                      </a:pPr>
                      <a:endParaRPr lang="en-US" sz="2000" b="1" dirty="0" smtClean="0">
                        <a:solidFill>
                          <a:srgbClr val="000000"/>
                        </a:solidFill>
                        <a:effectLst/>
                        <a:latin typeface="Times New Roman"/>
                        <a:ea typeface="Times New Roman"/>
                        <a:cs typeface="Times New Roman"/>
                      </a:endParaRPr>
                    </a:p>
                    <a:p>
                      <a:pPr marL="0" marR="0">
                        <a:lnSpc>
                          <a:spcPct val="115000"/>
                        </a:lnSpc>
                        <a:spcBef>
                          <a:spcPts val="0"/>
                        </a:spcBef>
                        <a:spcAft>
                          <a:spcPts val="0"/>
                        </a:spcAft>
                      </a:pPr>
                      <a:r>
                        <a:rPr lang="en-US" sz="2000" b="1" dirty="0" smtClean="0">
                          <a:solidFill>
                            <a:srgbClr val="000000"/>
                          </a:solidFill>
                          <a:effectLst/>
                          <a:latin typeface="Times New Roman"/>
                          <a:ea typeface="Times New Roman"/>
                          <a:cs typeface="Times New Roman"/>
                        </a:rPr>
                        <a:t>RISK </a:t>
                      </a:r>
                      <a:r>
                        <a:rPr lang="en-US" sz="2000" b="1" dirty="0">
                          <a:solidFill>
                            <a:srgbClr val="000000"/>
                          </a:solidFill>
                          <a:effectLst/>
                          <a:latin typeface="Times New Roman"/>
                          <a:ea typeface="Times New Roman"/>
                          <a:cs typeface="Times New Roman"/>
                        </a:rPr>
                        <a:t>FACTORS</a:t>
                      </a:r>
                      <a:endParaRPr lang="en-US" sz="2000" dirty="0">
                        <a:effectLst/>
                        <a:latin typeface="Calibri"/>
                        <a:ea typeface="MS Mincho"/>
                        <a:cs typeface="Times New Roman"/>
                      </a:endParaRPr>
                    </a:p>
                  </a:txBody>
                  <a:tcPr marL="68580" marR="68580" marT="0" marB="0" anchor="b">
                    <a:solidFill>
                      <a:schemeClr val="bg1"/>
                    </a:solidFill>
                  </a:tcPr>
                </a:tc>
                <a:tc>
                  <a:txBody>
                    <a:bodyPr/>
                    <a:lstStyle/>
                    <a:p>
                      <a:pPr marL="0" marR="0" algn="ctr">
                        <a:lnSpc>
                          <a:spcPct val="115000"/>
                        </a:lnSpc>
                        <a:spcBef>
                          <a:spcPts val="0"/>
                        </a:spcBef>
                        <a:spcAft>
                          <a:spcPts val="0"/>
                        </a:spcAft>
                      </a:pPr>
                      <a:r>
                        <a:rPr lang="en-US" sz="2000" b="0" dirty="0">
                          <a:solidFill>
                            <a:srgbClr val="000000"/>
                          </a:solidFill>
                          <a:effectLst/>
                          <a:latin typeface="Times New Roman"/>
                          <a:ea typeface="Times New Roman"/>
                          <a:cs typeface="Times New Roman"/>
                        </a:rPr>
                        <a:t>-100,511</a:t>
                      </a:r>
                      <a:endParaRPr lang="en-US" sz="2000" b="0" dirty="0">
                        <a:effectLst/>
                        <a:latin typeface="Calibri"/>
                        <a:ea typeface="MS Mincho"/>
                        <a:cs typeface="Times New Roman"/>
                      </a:endParaRPr>
                    </a:p>
                  </a:txBody>
                  <a:tcPr marL="68580" marR="68580" marT="0" marB="0" anchor="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Times New Roman"/>
                          <a:ea typeface="Times New Roman"/>
                          <a:cs typeface="Times New Roman"/>
                        </a:rPr>
                        <a:t>44</a:t>
                      </a:r>
                      <a:r>
                        <a:rPr lang="en-US" sz="2000" b="1" dirty="0" smtClean="0">
                          <a:solidFill>
                            <a:srgbClr val="000000"/>
                          </a:solidFill>
                          <a:effectLst/>
                          <a:latin typeface="Times New Roman"/>
                          <a:ea typeface="Times New Roman"/>
                          <a:cs typeface="Times New Roman"/>
                        </a:rPr>
                        <a:t>%</a:t>
                      </a:r>
                      <a:endParaRPr lang="en-US" sz="2000" dirty="0">
                        <a:effectLst/>
                        <a:latin typeface="Calibri"/>
                        <a:ea typeface="MS Mincho"/>
                        <a:cs typeface="Times New Roman"/>
                      </a:endParaRPr>
                    </a:p>
                  </a:txBody>
                  <a:tcPr marL="68580" marR="68580" marT="0" marB="0" anchor="b">
                    <a:solidFill>
                      <a:schemeClr val="bg1"/>
                    </a:solidFill>
                  </a:tcPr>
                </a:tc>
              </a:tr>
              <a:tr h="784838">
                <a:tc>
                  <a:txBody>
                    <a:bodyPr/>
                    <a:lstStyle/>
                    <a:p>
                      <a:pPr marL="0" marR="0">
                        <a:lnSpc>
                          <a:spcPct val="115000"/>
                        </a:lnSpc>
                        <a:spcBef>
                          <a:spcPts val="0"/>
                        </a:spcBef>
                        <a:spcAft>
                          <a:spcPts val="0"/>
                        </a:spcAft>
                      </a:pPr>
                      <a:endParaRPr lang="en-US" sz="2000" dirty="0" smtClean="0">
                        <a:effectLst/>
                        <a:latin typeface="Calibri"/>
                        <a:ea typeface="MS Mincho"/>
                        <a:cs typeface="Times New Roman"/>
                      </a:endParaRPr>
                    </a:p>
                    <a:p>
                      <a:pPr marL="0" marR="0">
                        <a:lnSpc>
                          <a:spcPct val="115000"/>
                        </a:lnSpc>
                        <a:spcBef>
                          <a:spcPts val="0"/>
                        </a:spcBef>
                        <a:spcAft>
                          <a:spcPts val="0"/>
                        </a:spcAft>
                      </a:pPr>
                      <a:endParaRPr lang="en-US" sz="2000" dirty="0" smtClean="0">
                        <a:solidFill>
                          <a:schemeClr val="tx1"/>
                        </a:solidFill>
                        <a:effectLst/>
                        <a:latin typeface="Calibri"/>
                        <a:ea typeface="MS Mincho"/>
                        <a:cs typeface="Times New Roman"/>
                      </a:endParaRPr>
                    </a:p>
                    <a:p>
                      <a:pPr marL="0" marR="0" algn="l" defTabSz="914400" rtl="0" eaLnBrk="1" latinLnBrk="0" hangingPunct="1">
                        <a:lnSpc>
                          <a:spcPct val="115000"/>
                        </a:lnSpc>
                        <a:spcBef>
                          <a:spcPts val="0"/>
                        </a:spcBef>
                        <a:spcAft>
                          <a:spcPts val="0"/>
                        </a:spcAft>
                      </a:pPr>
                      <a:r>
                        <a:rPr lang="en-US" sz="2000" b="1" kern="1200" dirty="0" smtClean="0">
                          <a:solidFill>
                            <a:srgbClr val="000000"/>
                          </a:solidFill>
                          <a:effectLst/>
                          <a:latin typeface="Times New Roman"/>
                          <a:ea typeface="Times New Roman"/>
                          <a:cs typeface="Times New Roman"/>
                        </a:rPr>
                        <a:t>UNEXPLAINED</a:t>
                      </a:r>
                      <a:endParaRPr lang="en-US" sz="2000" b="1" kern="1200" dirty="0">
                        <a:solidFill>
                          <a:srgbClr val="000000"/>
                        </a:solidFill>
                        <a:effectLst/>
                        <a:latin typeface="Times New Roman"/>
                        <a:ea typeface="Times New Roman"/>
                        <a:cs typeface="Times New Roman"/>
                      </a:endParaRPr>
                    </a:p>
                  </a:txBody>
                  <a:tcPr marL="68580" marR="68580" marT="0" marB="0" anchor="b">
                    <a:solidFill>
                      <a:schemeClr val="bg1"/>
                    </a:solidFill>
                  </a:tcPr>
                </a:tc>
                <a:tc>
                  <a:txBody>
                    <a:bodyPr/>
                    <a:lstStyle/>
                    <a:p>
                      <a:pPr marL="0" marR="0" algn="ctr">
                        <a:lnSpc>
                          <a:spcPct val="115000"/>
                        </a:lnSpc>
                        <a:spcBef>
                          <a:spcPts val="0"/>
                        </a:spcBef>
                        <a:spcAft>
                          <a:spcPts val="0"/>
                        </a:spcAft>
                      </a:pPr>
                      <a:r>
                        <a:rPr lang="en-US" sz="2000" b="0" dirty="0" smtClean="0">
                          <a:effectLst/>
                          <a:latin typeface="Calibri"/>
                          <a:ea typeface="MS Mincho"/>
                          <a:cs typeface="Times New Roman"/>
                        </a:rPr>
                        <a:t>-10,898 </a:t>
                      </a:r>
                      <a:endParaRPr lang="en-US" sz="2000" b="0" dirty="0">
                        <a:effectLst/>
                        <a:latin typeface="Calibri"/>
                        <a:ea typeface="MS Mincho"/>
                        <a:cs typeface="Times New Roman"/>
                      </a:endParaRPr>
                    </a:p>
                  </a:txBody>
                  <a:tcPr marL="68580" marR="68580" marT="0" marB="0" anchor="b">
                    <a:solidFill>
                      <a:schemeClr val="bg1"/>
                    </a:solidFill>
                  </a:tcPr>
                </a:tc>
                <a:tc>
                  <a:txBody>
                    <a:bodyPr/>
                    <a:lstStyle/>
                    <a:p>
                      <a:pPr marL="0" marR="0" algn="ctr">
                        <a:lnSpc>
                          <a:spcPct val="115000"/>
                        </a:lnSpc>
                        <a:spcBef>
                          <a:spcPts val="0"/>
                        </a:spcBef>
                        <a:spcAft>
                          <a:spcPts val="0"/>
                        </a:spcAft>
                      </a:pPr>
                      <a:r>
                        <a:rPr lang="en-US" sz="2000" b="1" dirty="0" smtClean="0">
                          <a:effectLst/>
                          <a:latin typeface="Calibri"/>
                          <a:ea typeface="MS Mincho"/>
                          <a:cs typeface="Times New Roman"/>
                        </a:rPr>
                        <a:t>5%</a:t>
                      </a:r>
                      <a:endParaRPr lang="en-US" sz="2000" b="1" dirty="0">
                        <a:effectLst/>
                        <a:latin typeface="Calibri"/>
                        <a:ea typeface="MS Mincho"/>
                        <a:cs typeface="Times New Roman"/>
                      </a:endParaRPr>
                    </a:p>
                  </a:txBody>
                  <a:tcPr marL="68580" marR="68580" marT="0" marB="0" anchor="b">
                    <a:solidFill>
                      <a:schemeClr val="bg1"/>
                    </a:solidFill>
                  </a:tcPr>
                </a:tc>
              </a:tr>
            </a:tbl>
          </a:graphicData>
        </a:graphic>
      </p:graphicFrame>
    </p:spTree>
    <p:extLst>
      <p:ext uri="{BB962C8B-B14F-4D97-AF65-F5344CB8AC3E}">
        <p14:creationId xmlns:p14="http://schemas.microsoft.com/office/powerpoint/2010/main" val="2390995897"/>
      </p:ext>
    </p:extLst>
  </p:cSld>
  <p:clrMapOvr>
    <a:masterClrMapping/>
  </p:clrMapOvr>
  <p:transition>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564197" y="1155065"/>
          <a:ext cx="8015605" cy="454787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219200" y="304800"/>
            <a:ext cx="7010400" cy="646331"/>
          </a:xfrm>
          <a:prstGeom prst="rect">
            <a:avLst/>
          </a:prstGeom>
        </p:spPr>
        <p:txBody>
          <a:bodyPr wrap="square">
            <a:spAutoFit/>
          </a:bodyPr>
          <a:lstStyle/>
          <a:p>
            <a:r>
              <a:rPr lang="en-US" b="1" dirty="0"/>
              <a:t>Figure 13: Ischemic heart disease mortality rates per 100,000: Actual vs. simulated in elderly Medicare beneficiaries</a:t>
            </a:r>
            <a:endParaRPr lang="en-US" dirty="0"/>
          </a:p>
        </p:txBody>
      </p:sp>
    </p:spTree>
    <p:extLst>
      <p:ext uri="{BB962C8B-B14F-4D97-AF65-F5344CB8AC3E}">
        <p14:creationId xmlns:p14="http://schemas.microsoft.com/office/powerpoint/2010/main" val="1110877003"/>
      </p:ext>
    </p:extLst>
  </p:cSld>
  <p:clrMapOvr>
    <a:masterClrMapping/>
  </p:clrMapOvr>
  <p:transition>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20428129"/>
              </p:ext>
            </p:extLst>
          </p:nvPr>
        </p:nvGraphicFramePr>
        <p:xfrm>
          <a:off x="680085" y="990600"/>
          <a:ext cx="7783830" cy="4406265"/>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914400" y="146858"/>
            <a:ext cx="7696200" cy="923330"/>
          </a:xfrm>
          <a:prstGeom prst="rect">
            <a:avLst/>
          </a:prstGeom>
        </p:spPr>
        <p:txBody>
          <a:bodyPr wrap="square">
            <a:spAutoFit/>
          </a:bodyPr>
          <a:lstStyle/>
          <a:p>
            <a:r>
              <a:rPr lang="en-US" b="1" dirty="0"/>
              <a:t>Figure 14:  Estimated deaths prevented or postponed in the elderly United States population: Treatment effect in elderly </a:t>
            </a:r>
            <a:endParaRPr lang="en-US" dirty="0"/>
          </a:p>
          <a:p>
            <a:r>
              <a:rPr lang="en-US" b="1" dirty="0"/>
              <a:t>Medicare beneficiaries</a:t>
            </a:r>
            <a:endParaRPr lang="en-US" dirty="0">
              <a:effectLst/>
            </a:endParaRPr>
          </a:p>
        </p:txBody>
      </p:sp>
    </p:spTree>
    <p:extLst>
      <p:ext uri="{BB962C8B-B14F-4D97-AF65-F5344CB8AC3E}">
        <p14:creationId xmlns:p14="http://schemas.microsoft.com/office/powerpoint/2010/main" val="2842389343"/>
      </p:ext>
    </p:extLst>
  </p:cSld>
  <p:clrMapOvr>
    <a:masterClrMapping/>
  </p:clrMapOvr>
  <p:transition>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516890" y="1440180"/>
          <a:ext cx="8110220" cy="397764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914400" y="228600"/>
            <a:ext cx="7315200" cy="646331"/>
          </a:xfrm>
          <a:prstGeom prst="rect">
            <a:avLst/>
          </a:prstGeom>
        </p:spPr>
        <p:txBody>
          <a:bodyPr wrap="square">
            <a:spAutoFit/>
          </a:bodyPr>
          <a:lstStyle/>
          <a:p>
            <a:r>
              <a:rPr lang="en-US" b="1" dirty="0"/>
              <a:t>Figure 15:  Estimated deaths prevented or postponed by risk factor changes in elderly Medicare beneficiaries</a:t>
            </a:r>
            <a:endParaRPr lang="en-US" dirty="0">
              <a:effectLst/>
            </a:endParaRPr>
          </a:p>
        </p:txBody>
      </p:sp>
    </p:spTree>
    <p:extLst>
      <p:ext uri="{BB962C8B-B14F-4D97-AF65-F5344CB8AC3E}">
        <p14:creationId xmlns:p14="http://schemas.microsoft.com/office/powerpoint/2010/main" val="1204855207"/>
      </p:ext>
    </p:extLst>
  </p:cSld>
  <p:clrMapOvr>
    <a:masterClrMapping/>
  </p:clrMapOvr>
  <p:transition>
    <p:wipe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a:t>In the case of cardiovascular disease, we use a well-validated model to identify the role of medical treatments versus social factors in improved health.  </a:t>
            </a:r>
            <a:endParaRPr lang="en-US" dirty="0" smtClean="0"/>
          </a:p>
          <a:p>
            <a:r>
              <a:rPr lang="en-US" dirty="0" smtClean="0"/>
              <a:t>These </a:t>
            </a:r>
            <a:r>
              <a:rPr lang="en-US" dirty="0"/>
              <a:t>results show that a bit under half of the mortality reduction from cardiovascular disease is a result of improved medical treatments, translating into about 0.26 years of disability-free life, or roughly 15 percent of the overall increase in disability-free life expectancy</a:t>
            </a:r>
          </a:p>
        </p:txBody>
      </p:sp>
    </p:spTree>
    <p:extLst>
      <p:ext uri="{BB962C8B-B14F-4D97-AF65-F5344CB8AC3E}">
        <p14:creationId xmlns:p14="http://schemas.microsoft.com/office/powerpoint/2010/main" val="615117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Medicare Current Beneficiary Survey, 1991-2009</a:t>
            </a:r>
          </a:p>
          <a:p>
            <a:pPr lvl="1"/>
            <a:r>
              <a:rPr lang="en-US" dirty="0" smtClean="0"/>
              <a:t>Focus on elderly only</a:t>
            </a:r>
          </a:p>
          <a:p>
            <a:pPr lvl="1"/>
            <a:r>
              <a:rPr lang="en-US" dirty="0" smtClean="0"/>
              <a:t>N ~ 12,000 / year; total N ~ 250,000</a:t>
            </a:r>
          </a:p>
          <a:p>
            <a:pPr lvl="1"/>
            <a:r>
              <a:rPr lang="en-US" dirty="0" smtClean="0"/>
              <a:t>Reweighted to 2000 population distribution by age, sex, and race</a:t>
            </a:r>
          </a:p>
          <a:p>
            <a:pPr lvl="1"/>
            <a:r>
              <a:rPr lang="en-US" i="1" dirty="0" smtClean="0"/>
              <a:t>All </a:t>
            </a:r>
            <a:r>
              <a:rPr lang="en-US" dirty="0" smtClean="0"/>
              <a:t>deaths recorded, even after the survey has ended.</a:t>
            </a:r>
            <a:endParaRPr lang="en-US" i="1" dirty="0"/>
          </a:p>
          <a:p>
            <a:pPr lvl="1"/>
            <a:r>
              <a:rPr lang="en-US" dirty="0" smtClean="0"/>
              <a:t>Multiple dimensions of health</a:t>
            </a:r>
          </a:p>
          <a:p>
            <a:pPr lvl="2"/>
            <a:r>
              <a:rPr lang="en-US" dirty="0" smtClean="0"/>
              <a:t>Diseases: different disablement processes</a:t>
            </a:r>
          </a:p>
          <a:p>
            <a:pPr lvl="2"/>
            <a:r>
              <a:rPr lang="en-US" dirty="0" smtClean="0"/>
              <a:t>Functioning:  ADL/IADL limitations</a:t>
            </a:r>
          </a:p>
          <a:p>
            <a:pPr lvl="2"/>
            <a:endParaRPr lang="en-US" dirty="0"/>
          </a:p>
          <a:p>
            <a:r>
              <a:rPr lang="en-US" dirty="0" smtClean="0"/>
              <a:t>NCHS life tables</a:t>
            </a:r>
          </a:p>
        </p:txBody>
      </p:sp>
    </p:spTree>
    <p:extLst>
      <p:ext uri="{BB962C8B-B14F-4D97-AF65-F5344CB8AC3E}">
        <p14:creationId xmlns:p14="http://schemas.microsoft.com/office/powerpoint/2010/main" val="2679613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Vision problems in the elderly</a:t>
            </a:r>
            <a:endParaRPr lang="en-US" dirty="0"/>
          </a:p>
        </p:txBody>
      </p:sp>
      <p:sp>
        <p:nvSpPr>
          <p:cNvPr id="3" name="Content Placeholder 2"/>
          <p:cNvSpPr>
            <a:spLocks noGrp="1"/>
          </p:cNvSpPr>
          <p:nvPr>
            <p:ph idx="1"/>
          </p:nvPr>
        </p:nvSpPr>
        <p:spPr/>
        <p:txBody>
          <a:bodyPr/>
          <a:lstStyle/>
          <a:p>
            <a:r>
              <a:rPr lang="en-US" dirty="0" smtClean="0"/>
              <a:t>Cataracts</a:t>
            </a:r>
          </a:p>
          <a:p>
            <a:r>
              <a:rPr lang="en-US" dirty="0" smtClean="0"/>
              <a:t>Macular degeneration</a:t>
            </a:r>
          </a:p>
          <a:p>
            <a:r>
              <a:rPr lang="en-US" dirty="0" smtClean="0"/>
              <a:t>Glaucoma</a:t>
            </a:r>
          </a:p>
          <a:p>
            <a:r>
              <a:rPr lang="en-US" dirty="0" smtClean="0"/>
              <a:t>Diabetic retinopathy</a:t>
            </a:r>
          </a:p>
          <a:p>
            <a:endParaRPr lang="en-US" dirty="0"/>
          </a:p>
          <a:p>
            <a:r>
              <a:rPr lang="en-US" dirty="0" smtClean="0"/>
              <a:t>To measure impact of treatments on vision problems, graph the two</a:t>
            </a:r>
            <a:endParaRPr lang="en-US" dirty="0"/>
          </a:p>
        </p:txBody>
      </p:sp>
    </p:spTree>
    <p:extLst>
      <p:ext uri="{BB962C8B-B14F-4D97-AF65-F5344CB8AC3E}">
        <p14:creationId xmlns:p14="http://schemas.microsoft.com/office/powerpoint/2010/main" val="3268150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17969616"/>
              </p:ext>
            </p:extLst>
          </p:nvPr>
        </p:nvGraphicFramePr>
        <p:xfrm>
          <a:off x="733425" y="585787"/>
          <a:ext cx="7677150" cy="568642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676400" y="2209800"/>
            <a:ext cx="3886200" cy="646331"/>
          </a:xfrm>
          <a:prstGeom prst="rect">
            <a:avLst/>
          </a:prstGeom>
          <a:noFill/>
        </p:spPr>
        <p:txBody>
          <a:bodyPr wrap="square" rtlCol="0">
            <a:spAutoFit/>
          </a:bodyPr>
          <a:lstStyle/>
          <a:p>
            <a:r>
              <a:rPr lang="en-US" i="1" dirty="0" smtClean="0"/>
              <a:t>Approximately equal and opposite, in magnitude and timing</a:t>
            </a:r>
            <a:endParaRPr lang="en-US" i="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365378" y="43934"/>
            <a:ext cx="824522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5192713" algn="l"/>
              </a:tabLst>
            </a:pPr>
            <a:r>
              <a:rPr lang="en-US" sz="2000" b="1" dirty="0" smtClean="0">
                <a:solidFill>
                  <a:prstClr val="black"/>
                </a:solidFill>
              </a:rPr>
              <a:t>Table 6: Effectiveness and Use of Cataract Surgery on vision problem and disability </a:t>
            </a:r>
          </a:p>
          <a:p>
            <a:pPr marL="0" marR="0" lvl="0" indent="0" algn="ctr" defTabSz="914400" rtl="0" eaLnBrk="0" fontAlgn="base" latinLnBrk="0" hangingPunct="0">
              <a:lnSpc>
                <a:spcPct val="100000"/>
              </a:lnSpc>
              <a:spcBef>
                <a:spcPct val="0"/>
              </a:spcBef>
              <a:spcAft>
                <a:spcPct val="0"/>
              </a:spcAft>
              <a:buClrTx/>
              <a:buSzTx/>
              <a:buFontTx/>
              <a:buNone/>
              <a:tabLst>
                <a:tab pos="5192713" algn="l"/>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047149446"/>
              </p:ext>
            </p:extLst>
          </p:nvPr>
        </p:nvGraphicFramePr>
        <p:xfrm>
          <a:off x="533401" y="975360"/>
          <a:ext cx="8077200" cy="5364480"/>
        </p:xfrm>
        <a:graphic>
          <a:graphicData uri="http://schemas.openxmlformats.org/drawingml/2006/table">
            <a:tbl>
              <a:tblPr/>
              <a:tblGrid>
                <a:gridCol w="903163"/>
                <a:gridCol w="819890"/>
                <a:gridCol w="819890"/>
                <a:gridCol w="819890"/>
                <a:gridCol w="794490"/>
                <a:gridCol w="25400"/>
                <a:gridCol w="819890"/>
                <a:gridCol w="819890"/>
                <a:gridCol w="819890"/>
                <a:gridCol w="1434807"/>
              </a:tblGrid>
              <a:tr h="212575">
                <a:tc gridSpan="7">
                  <a:txBody>
                    <a:bodyPr/>
                    <a:lstStyle/>
                    <a:p>
                      <a:pPr marL="0" algn="l" defTabSz="914400" rtl="0" eaLnBrk="1" fontAlgn="t" latinLnBrk="0" hangingPunct="1"/>
                      <a:r>
                        <a:rPr lang="en-US" sz="1600" b="1" i="0" u="none" strike="noStrike" kern="1200" dirty="0">
                          <a:solidFill>
                            <a:srgbClr val="000000"/>
                          </a:solidFill>
                          <a:latin typeface="Calibri"/>
                          <a:ea typeface="+mn-ea"/>
                          <a:cs typeface="+mn-cs"/>
                        </a:rPr>
                        <a:t>Findings</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algn="l" defTabSz="914400" rtl="0" eaLnBrk="1" fontAlgn="t" latinLnBrk="0" hangingPunct="1"/>
                      <a:r>
                        <a:rPr lang="en-US" sz="1600" b="1" i="0" u="none" strike="noStrike" kern="1200" dirty="0">
                          <a:solidFill>
                            <a:srgbClr val="000000"/>
                          </a:solidFill>
                          <a:latin typeface="Calibri"/>
                          <a:ea typeface="+mn-ea"/>
                          <a:cs typeface="+mn-cs"/>
                        </a:rPr>
                        <a:t>Study</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r>
                        <a:rPr lang="en-US" sz="1000" b="0" i="0" u="none" strike="noStrike">
                          <a:solidFill>
                            <a:srgbClr val="000000"/>
                          </a:solidFill>
                          <a:latin typeface="Calibri"/>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r>
              <a:tr h="223204">
                <a:tc>
                  <a:txBody>
                    <a:bodyPr/>
                    <a:lstStyle/>
                    <a:p>
                      <a:pPr algn="l" fontAlgn="b"/>
                      <a:r>
                        <a:rPr lang="en-US" sz="1600" b="0" i="0" u="none" strike="noStrike">
                          <a:solidFill>
                            <a:srgbClr val="000000"/>
                          </a:solidFill>
                          <a:latin typeface="Calibri"/>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600" b="0" i="0" u="none" strike="noStrike">
                          <a:solidFill>
                            <a:srgbClr val="000000"/>
                          </a:solidFill>
                          <a:latin typeface="Calibri"/>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600" b="0" i="0" u="none" strike="noStrike">
                          <a:solidFill>
                            <a:srgbClr val="000000"/>
                          </a:solidFill>
                          <a:latin typeface="Calibri"/>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600" b="0" i="0" u="none" strike="noStrike">
                          <a:solidFill>
                            <a:srgbClr val="000000"/>
                          </a:solidFill>
                          <a:latin typeface="Calibri"/>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gridSpan="2">
                  <a:txBody>
                    <a:bodyPr/>
                    <a:lstStyle/>
                    <a:p>
                      <a:pPr algn="l" fontAlgn="b"/>
                      <a:r>
                        <a:rPr lang="en-US" sz="1600" b="0" i="0" u="none" strike="noStrike">
                          <a:solidFill>
                            <a:srgbClr val="000000"/>
                          </a:solidFill>
                          <a:latin typeface="Calibri"/>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algn="l" fontAlgn="b"/>
                      <a:r>
                        <a:rPr lang="en-US" sz="1600" b="0" i="0" u="none" strike="noStrike">
                          <a:solidFill>
                            <a:srgbClr val="000000"/>
                          </a:solidFill>
                          <a:latin typeface="Calibri"/>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600" b="0" i="0" u="none" strike="noStrike">
                          <a:solidFill>
                            <a:srgbClr val="000000"/>
                          </a:solidFill>
                          <a:latin typeface="Calibri"/>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600" b="0" i="0" u="none" strike="noStrike">
                          <a:solidFill>
                            <a:srgbClr val="000000"/>
                          </a:solidFill>
                          <a:latin typeface="Calibri"/>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600" b="0" i="0" u="none" strike="noStrike">
                          <a:solidFill>
                            <a:srgbClr val="000000"/>
                          </a:solidFill>
                          <a:latin typeface="Calibri"/>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r>
              <a:tr h="212575">
                <a:tc gridSpan="4">
                  <a:txBody>
                    <a:bodyPr/>
                    <a:lstStyle/>
                    <a:p>
                      <a:pPr algn="l" fontAlgn="t"/>
                      <a:r>
                        <a:rPr lang="nl-NL" sz="1600" b="0" i="0" u="none" strike="noStrike" dirty="0" smtClean="0">
                          <a:solidFill>
                            <a:srgbClr val="000000"/>
                          </a:solidFill>
                          <a:latin typeface="Calibri"/>
                        </a:rPr>
                        <a:t>Improvement </a:t>
                      </a:r>
                      <a:r>
                        <a:rPr lang="nl-NL" sz="1600" b="0" i="0" u="none" strike="noStrike" dirty="0">
                          <a:solidFill>
                            <a:srgbClr val="000000"/>
                          </a:solidFill>
                          <a:latin typeface="Calibri"/>
                        </a:rPr>
                        <a:t>in Snellen visual acuity</a:t>
                      </a:r>
                    </a:p>
                  </a:txBody>
                  <a:tcPr marL="0" marR="0" marT="0" marB="0">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t"/>
                      <a:r>
                        <a:rPr lang="en-US" sz="1600" b="0" i="0" u="none" strike="noStrike" dirty="0">
                          <a:solidFill>
                            <a:srgbClr val="000000"/>
                          </a:solidFill>
                          <a:latin typeface="Calibri"/>
                        </a:rPr>
                        <a:t> </a:t>
                      </a:r>
                    </a:p>
                  </a:txBody>
                  <a:tcPr marL="0" marR="0" marT="0" marB="0">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16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rowSpan="3" gridSpan="3">
                  <a:txBody>
                    <a:bodyPr/>
                    <a:lstStyle/>
                    <a:p>
                      <a:pPr algn="l" fontAlgn="t"/>
                      <a:r>
                        <a:rPr lang="da-DK" sz="1600" b="0" i="0" u="none" strike="noStrike" dirty="0">
                          <a:solidFill>
                            <a:srgbClr val="000000"/>
                          </a:solidFill>
                          <a:latin typeface="Calibri"/>
                        </a:rPr>
                        <a:t>Steinberg  et </a:t>
                      </a:r>
                      <a:r>
                        <a:rPr lang="da-DK" sz="1600" b="0" i="0" u="none" strike="noStrike" dirty="0" smtClean="0">
                          <a:solidFill>
                            <a:srgbClr val="000000"/>
                          </a:solidFill>
                          <a:latin typeface="Calibri"/>
                        </a:rPr>
                        <a:t>al. (1994) </a:t>
                      </a:r>
                    </a:p>
                    <a:p>
                      <a:pPr algn="l" fontAlgn="t"/>
                      <a:r>
                        <a:rPr lang="da-DK" sz="1600" b="0" i="0" u="none" strike="noStrike" dirty="0" smtClean="0">
                          <a:solidFill>
                            <a:srgbClr val="000000"/>
                          </a:solidFill>
                          <a:latin typeface="Calibri"/>
                        </a:rPr>
                        <a:t>Mangione </a:t>
                      </a:r>
                      <a:r>
                        <a:rPr lang="da-DK" sz="1600" b="0" i="0" u="none" strike="noStrike" dirty="0">
                          <a:solidFill>
                            <a:srgbClr val="000000"/>
                          </a:solidFill>
                          <a:latin typeface="Calibri"/>
                        </a:rPr>
                        <a:t>et al. </a:t>
                      </a:r>
                      <a:r>
                        <a:rPr lang="da-DK" sz="1600" b="0" i="0" u="none" strike="noStrike" dirty="0" smtClean="0">
                          <a:solidFill>
                            <a:srgbClr val="000000"/>
                          </a:solidFill>
                          <a:latin typeface="Calibri"/>
                        </a:rPr>
                        <a:t>(1994)</a:t>
                      </a:r>
                    </a:p>
                    <a:p>
                      <a:pPr algn="l" fontAlgn="t"/>
                      <a:r>
                        <a:rPr lang="da-DK" sz="1600" b="0" i="0" u="none" strike="noStrike" dirty="0" smtClean="0">
                          <a:solidFill>
                            <a:srgbClr val="000000"/>
                          </a:solidFill>
                          <a:latin typeface="Calibri"/>
                        </a:rPr>
                        <a:t>Javitt </a:t>
                      </a:r>
                      <a:r>
                        <a:rPr lang="da-DK" sz="1600" b="0" i="0" u="none" strike="noStrike" dirty="0">
                          <a:solidFill>
                            <a:srgbClr val="000000"/>
                          </a:solidFill>
                          <a:latin typeface="Calibri"/>
                        </a:rPr>
                        <a:t>et al</a:t>
                      </a:r>
                      <a:r>
                        <a:rPr lang="da-DK" sz="1600" b="0" i="0" u="none" strike="noStrike" dirty="0" smtClean="0">
                          <a:solidFill>
                            <a:srgbClr val="000000"/>
                          </a:solidFill>
                          <a:latin typeface="Calibri"/>
                        </a:rPr>
                        <a:t>. (1993)</a:t>
                      </a:r>
                    </a:p>
                    <a:p>
                      <a:pPr algn="l" fontAlgn="t"/>
                      <a:endParaRPr lang="da-DK" sz="1600" b="0" i="0" u="none" strike="noStrike" dirty="0">
                        <a:solidFill>
                          <a:srgbClr val="000000"/>
                        </a:solidFill>
                        <a:latin typeface="Calibri"/>
                      </a:endParaRPr>
                    </a:p>
                  </a:txBody>
                  <a:tcPr marL="0" marR="0" marT="0" marB="0">
                    <a:lnL>
                      <a:noFill/>
                    </a:lnL>
                    <a:lnR>
                      <a:noFill/>
                    </a:lnR>
                    <a:lnT>
                      <a:noFill/>
                    </a:lnT>
                    <a:lnB>
                      <a:noFill/>
                    </a:lnB>
                    <a:solidFill>
                      <a:srgbClr val="FFFFFF"/>
                    </a:solidFill>
                  </a:tcPr>
                </a:tc>
                <a:tc rowSpan="3" hMerge="1">
                  <a:txBody>
                    <a:bodyPr/>
                    <a:lstStyle/>
                    <a:p>
                      <a:endParaRPr lang="en-US"/>
                    </a:p>
                  </a:txBody>
                  <a:tcPr/>
                </a:tc>
                <a:tc rowSpan="3" hMerge="1">
                  <a:txBody>
                    <a:bodyPr/>
                    <a:lstStyle/>
                    <a:p>
                      <a:endParaRPr lang="en-US"/>
                    </a:p>
                  </a:txBody>
                  <a:tcPr/>
                </a:tc>
              </a:tr>
              <a:tr h="212575">
                <a:tc>
                  <a:txBody>
                    <a:bodyPr/>
                    <a:lstStyle/>
                    <a:p>
                      <a:pPr algn="l" fontAlgn="t"/>
                      <a:r>
                        <a:rPr lang="en-US" sz="1600" b="0" i="0" u="none" strike="noStrike" dirty="0">
                          <a:solidFill>
                            <a:srgbClr val="000000"/>
                          </a:solidFill>
                          <a:latin typeface="Calibri"/>
                        </a:rPr>
                        <a:t> </a:t>
                      </a:r>
                    </a:p>
                  </a:txBody>
                  <a:tcPr marL="0" marR="0" marT="0" marB="0">
                    <a:lnL>
                      <a:noFill/>
                    </a:lnL>
                    <a:lnR>
                      <a:noFill/>
                    </a:lnR>
                    <a:lnT>
                      <a:noFill/>
                    </a:lnT>
                    <a:lnB>
                      <a:noFill/>
                    </a:lnB>
                    <a:solidFill>
                      <a:srgbClr val="FFFFFF"/>
                    </a:solidFill>
                  </a:tcPr>
                </a:tc>
                <a:tc>
                  <a:txBody>
                    <a:bodyPr/>
                    <a:lstStyle/>
                    <a:p>
                      <a:pPr algn="l" fontAlgn="t"/>
                      <a:r>
                        <a:rPr lang="en-US" sz="1600" b="0" i="0" u="none" strike="noStrike" dirty="0">
                          <a:solidFill>
                            <a:srgbClr val="000000"/>
                          </a:solidFill>
                          <a:latin typeface="Calibri"/>
                        </a:rPr>
                        <a:t> </a:t>
                      </a:r>
                    </a:p>
                  </a:txBody>
                  <a:tcPr marL="0" marR="0" marT="0" marB="0">
                    <a:lnL>
                      <a:noFill/>
                    </a:lnL>
                    <a:lnR>
                      <a:noFill/>
                    </a:lnR>
                    <a:lnT>
                      <a:noFill/>
                    </a:lnT>
                    <a:lnB>
                      <a:noFill/>
                    </a:lnB>
                    <a:solidFill>
                      <a:srgbClr val="FFFFFF"/>
                    </a:solidFill>
                  </a:tcPr>
                </a:tc>
                <a:tc>
                  <a:txBody>
                    <a:bodyPr/>
                    <a:lstStyle/>
                    <a:p>
                      <a:pPr algn="l" fontAlgn="t"/>
                      <a:r>
                        <a:rPr lang="en-US" sz="1600" b="0" i="0" u="none" strike="noStrike" dirty="0">
                          <a:solidFill>
                            <a:srgbClr val="000000"/>
                          </a:solidFill>
                          <a:latin typeface="Calibri"/>
                        </a:rPr>
                        <a:t> </a:t>
                      </a:r>
                    </a:p>
                  </a:txBody>
                  <a:tcPr marL="0" marR="0" marT="0" marB="0">
                    <a:lnL>
                      <a:noFill/>
                    </a:lnL>
                    <a:lnR>
                      <a:noFill/>
                    </a:lnR>
                    <a:lnT>
                      <a:noFill/>
                    </a:lnT>
                    <a:lnB>
                      <a:noFill/>
                    </a:lnB>
                    <a:solidFill>
                      <a:srgbClr val="FFFFFF"/>
                    </a:solidFill>
                  </a:tcPr>
                </a:tc>
                <a:tc>
                  <a:txBody>
                    <a:bodyPr/>
                    <a:lstStyle/>
                    <a:p>
                      <a:pPr algn="l" fontAlgn="t"/>
                      <a:r>
                        <a:rPr lang="en-US" sz="1600" b="0" i="0" u="none" strike="noStrike" dirty="0">
                          <a:solidFill>
                            <a:srgbClr val="000000"/>
                          </a:solidFill>
                          <a:latin typeface="Calibri"/>
                        </a:rPr>
                        <a:t> </a:t>
                      </a:r>
                    </a:p>
                  </a:txBody>
                  <a:tcPr marL="0" marR="0" marT="0" marB="0">
                    <a:lnL>
                      <a:noFill/>
                    </a:lnL>
                    <a:lnR>
                      <a:noFill/>
                    </a:lnR>
                    <a:lnT>
                      <a:noFill/>
                    </a:lnT>
                    <a:lnB>
                      <a:noFill/>
                    </a:lnB>
                    <a:solidFill>
                      <a:srgbClr val="FFFFFF"/>
                    </a:solidFill>
                  </a:tcPr>
                </a:tc>
                <a:tc gridSpan="2">
                  <a:txBody>
                    <a:bodyPr/>
                    <a:lstStyle/>
                    <a:p>
                      <a:pPr algn="l" fontAlgn="t"/>
                      <a:r>
                        <a:rPr lang="en-US" sz="1600" b="0" i="0" u="none" strike="noStrike" dirty="0">
                          <a:solidFill>
                            <a:srgbClr val="000000"/>
                          </a:solidFill>
                          <a:latin typeface="Calibri"/>
                        </a:rPr>
                        <a:t> </a:t>
                      </a:r>
                    </a:p>
                  </a:txBody>
                  <a:tcPr marL="0" marR="0" marT="0" marB="0">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16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212575">
                <a:tc>
                  <a:txBody>
                    <a:bodyPr/>
                    <a:lstStyle/>
                    <a:p>
                      <a:pPr algn="l" fontAlgn="t"/>
                      <a:r>
                        <a:rPr lang="en-US" sz="1600" b="0" i="0" u="none" strike="noStrike">
                          <a:solidFill>
                            <a:srgbClr val="000000"/>
                          </a:solidFill>
                          <a:latin typeface="Calibri"/>
                        </a:rPr>
                        <a:t> </a:t>
                      </a:r>
                    </a:p>
                  </a:txBody>
                  <a:tcPr marL="0" marR="0" marT="0" marB="0">
                    <a:lnL>
                      <a:noFill/>
                    </a:lnL>
                    <a:lnR>
                      <a:noFill/>
                    </a:lnR>
                    <a:lnT>
                      <a:noFill/>
                    </a:lnT>
                    <a:lnB>
                      <a:noFill/>
                    </a:lnB>
                    <a:solidFill>
                      <a:srgbClr val="FFFFFF"/>
                    </a:solidFill>
                  </a:tcPr>
                </a:tc>
                <a:tc>
                  <a:txBody>
                    <a:bodyPr/>
                    <a:lstStyle/>
                    <a:p>
                      <a:pPr algn="l" fontAlgn="t"/>
                      <a:r>
                        <a:rPr lang="en-US" sz="1600" b="0" i="0" u="none" strike="noStrike" dirty="0">
                          <a:solidFill>
                            <a:srgbClr val="000000"/>
                          </a:solidFill>
                          <a:latin typeface="Calibri"/>
                        </a:rPr>
                        <a:t> </a:t>
                      </a:r>
                    </a:p>
                  </a:txBody>
                  <a:tcPr marL="0" marR="0" marT="0" marB="0">
                    <a:lnL>
                      <a:noFill/>
                    </a:lnL>
                    <a:lnR>
                      <a:noFill/>
                    </a:lnR>
                    <a:lnT>
                      <a:noFill/>
                    </a:lnT>
                    <a:lnB>
                      <a:noFill/>
                    </a:lnB>
                    <a:solidFill>
                      <a:srgbClr val="FFFFFF"/>
                    </a:solidFill>
                  </a:tcPr>
                </a:tc>
                <a:tc>
                  <a:txBody>
                    <a:bodyPr/>
                    <a:lstStyle/>
                    <a:p>
                      <a:pPr algn="l" fontAlgn="t"/>
                      <a:r>
                        <a:rPr lang="en-US" sz="1600" b="0" i="0" u="none" strike="noStrike">
                          <a:solidFill>
                            <a:srgbClr val="000000"/>
                          </a:solidFill>
                          <a:latin typeface="Calibri"/>
                        </a:rPr>
                        <a:t> </a:t>
                      </a:r>
                    </a:p>
                  </a:txBody>
                  <a:tcPr marL="0" marR="0" marT="0" marB="0">
                    <a:lnL>
                      <a:noFill/>
                    </a:lnL>
                    <a:lnR>
                      <a:noFill/>
                    </a:lnR>
                    <a:lnT>
                      <a:noFill/>
                    </a:lnT>
                    <a:lnB>
                      <a:noFill/>
                    </a:lnB>
                    <a:solidFill>
                      <a:srgbClr val="FFFFFF"/>
                    </a:solidFill>
                  </a:tcPr>
                </a:tc>
                <a:tc>
                  <a:txBody>
                    <a:bodyPr/>
                    <a:lstStyle/>
                    <a:p>
                      <a:pPr algn="l" fontAlgn="t"/>
                      <a:r>
                        <a:rPr lang="en-US" sz="1600" b="0" i="0" u="none" strike="noStrike">
                          <a:solidFill>
                            <a:srgbClr val="000000"/>
                          </a:solidFill>
                          <a:latin typeface="Calibri"/>
                        </a:rPr>
                        <a:t> </a:t>
                      </a:r>
                    </a:p>
                  </a:txBody>
                  <a:tcPr marL="0" marR="0" marT="0" marB="0">
                    <a:lnL>
                      <a:noFill/>
                    </a:lnL>
                    <a:lnR>
                      <a:noFill/>
                    </a:lnR>
                    <a:lnT>
                      <a:noFill/>
                    </a:lnT>
                    <a:lnB>
                      <a:noFill/>
                    </a:lnB>
                    <a:solidFill>
                      <a:srgbClr val="FFFFFF"/>
                    </a:solidFill>
                  </a:tcPr>
                </a:tc>
                <a:tc gridSpan="2">
                  <a:txBody>
                    <a:bodyPr/>
                    <a:lstStyle/>
                    <a:p>
                      <a:pPr algn="l" fontAlgn="t"/>
                      <a:r>
                        <a:rPr lang="en-US" sz="1600" b="0" i="0" u="none" strike="noStrike">
                          <a:solidFill>
                            <a:srgbClr val="000000"/>
                          </a:solidFill>
                          <a:latin typeface="Calibri"/>
                        </a:rPr>
                        <a:t> </a:t>
                      </a:r>
                    </a:p>
                  </a:txBody>
                  <a:tcPr marL="0" marR="0" marT="0" marB="0">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16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212575">
                <a:tc rowSpan="2" gridSpan="6">
                  <a:txBody>
                    <a:bodyPr/>
                    <a:lstStyle/>
                    <a:p>
                      <a:pPr algn="l" fontAlgn="t"/>
                      <a:r>
                        <a:rPr lang="en-US" sz="1600" b="0" i="0" u="none" strike="noStrike" dirty="0" smtClean="0">
                          <a:solidFill>
                            <a:srgbClr val="000000"/>
                          </a:solidFill>
                          <a:latin typeface="Calibri"/>
                        </a:rPr>
                        <a:t>Improvement </a:t>
                      </a:r>
                      <a:r>
                        <a:rPr lang="en-US" sz="1600" b="0" i="0" u="none" strike="noStrike" dirty="0">
                          <a:solidFill>
                            <a:srgbClr val="000000"/>
                          </a:solidFill>
                          <a:latin typeface="Calibri"/>
                        </a:rPr>
                        <a:t>in self-reported trouble with vision</a:t>
                      </a:r>
                    </a:p>
                  </a:txBody>
                  <a:tcPr marL="0" marR="0" marT="0" marB="0">
                    <a:lnL>
                      <a:noFill/>
                    </a:lnL>
                    <a:lnR>
                      <a:noFill/>
                    </a:lnR>
                    <a:lnT>
                      <a:noFill/>
                    </a:lnT>
                    <a:lnB>
                      <a:noFill/>
                    </a:lnB>
                    <a:solidFill>
                      <a:srgbClr val="FFFF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l" fontAlgn="b"/>
                      <a:r>
                        <a:rPr lang="en-US" sz="16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gridSpan="3">
                  <a:txBody>
                    <a:bodyPr/>
                    <a:lstStyle/>
                    <a:p>
                      <a:pPr algn="l" fontAlgn="b"/>
                      <a:r>
                        <a:rPr lang="en-US" sz="1600" b="0" i="0" u="none" strike="noStrike" dirty="0">
                          <a:solidFill>
                            <a:srgbClr val="000000"/>
                          </a:solidFill>
                          <a:latin typeface="Calibri"/>
                        </a:rPr>
                        <a:t>Steinberg  et al</a:t>
                      </a:r>
                      <a:r>
                        <a:rPr lang="en-US" sz="1600" b="0" i="0" u="none" strike="noStrike" dirty="0" smtClean="0">
                          <a:solidFill>
                            <a:srgbClr val="000000"/>
                          </a:solidFill>
                          <a:latin typeface="Calibri"/>
                        </a:rPr>
                        <a:t>. (1994)</a:t>
                      </a:r>
                      <a:endParaRPr lang="en-US" sz="1600" b="0" i="0" u="none" strike="noStrike" dirty="0">
                        <a:solidFill>
                          <a:srgbClr val="000000"/>
                        </a:solidFill>
                        <a:latin typeface="Calibri"/>
                      </a:endParaRP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r>
              <a:tr h="212575">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r>
                        <a:rPr lang="en-US" sz="16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a:txBody>
                    <a:bodyPr/>
                    <a:lstStyle/>
                    <a:p>
                      <a:pPr algn="l" fontAlgn="b"/>
                      <a:r>
                        <a:rPr lang="en-US" sz="16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a:txBody>
                    <a:bodyPr/>
                    <a:lstStyle/>
                    <a:p>
                      <a:pPr algn="l" fontAlgn="b"/>
                      <a:r>
                        <a:rPr lang="en-US" sz="16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a:txBody>
                    <a:bodyPr/>
                    <a:lstStyle/>
                    <a:p>
                      <a:pPr algn="l" fontAlgn="b"/>
                      <a:r>
                        <a:rPr lang="en-US" sz="16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r>
              <a:tr h="212575">
                <a:tc>
                  <a:txBody>
                    <a:bodyPr/>
                    <a:lstStyle/>
                    <a:p>
                      <a:pPr algn="l" fontAlgn="t"/>
                      <a:r>
                        <a:rPr lang="en-US" sz="1600" b="0" i="0" u="none" strike="noStrike">
                          <a:solidFill>
                            <a:srgbClr val="000000"/>
                          </a:solidFill>
                          <a:latin typeface="Calibri"/>
                        </a:rPr>
                        <a:t> </a:t>
                      </a:r>
                    </a:p>
                  </a:txBody>
                  <a:tcPr marL="0" marR="0" marT="0" marB="0">
                    <a:lnL>
                      <a:noFill/>
                    </a:lnL>
                    <a:lnR>
                      <a:noFill/>
                    </a:lnR>
                    <a:lnT>
                      <a:noFill/>
                    </a:lnT>
                    <a:lnB>
                      <a:noFill/>
                    </a:lnB>
                    <a:solidFill>
                      <a:srgbClr val="FFFFFF"/>
                    </a:solidFill>
                  </a:tcPr>
                </a:tc>
                <a:tc>
                  <a:txBody>
                    <a:bodyPr/>
                    <a:lstStyle/>
                    <a:p>
                      <a:pPr algn="l" fontAlgn="t"/>
                      <a:r>
                        <a:rPr lang="en-US" sz="1600" b="0" i="0" u="none" strike="noStrike">
                          <a:solidFill>
                            <a:srgbClr val="000000"/>
                          </a:solidFill>
                          <a:latin typeface="Calibri"/>
                        </a:rPr>
                        <a:t> </a:t>
                      </a:r>
                    </a:p>
                  </a:txBody>
                  <a:tcPr marL="0" marR="0" marT="0" marB="0">
                    <a:lnL>
                      <a:noFill/>
                    </a:lnL>
                    <a:lnR>
                      <a:noFill/>
                    </a:lnR>
                    <a:lnT>
                      <a:noFill/>
                    </a:lnT>
                    <a:lnB>
                      <a:noFill/>
                    </a:lnB>
                    <a:solidFill>
                      <a:srgbClr val="FFFFFF"/>
                    </a:solidFill>
                  </a:tcPr>
                </a:tc>
                <a:tc>
                  <a:txBody>
                    <a:bodyPr/>
                    <a:lstStyle/>
                    <a:p>
                      <a:pPr algn="l" fontAlgn="t"/>
                      <a:r>
                        <a:rPr lang="en-US" sz="1600" b="0" i="0" u="none" strike="noStrike">
                          <a:solidFill>
                            <a:srgbClr val="000000"/>
                          </a:solidFill>
                          <a:latin typeface="Calibri"/>
                        </a:rPr>
                        <a:t> </a:t>
                      </a:r>
                    </a:p>
                  </a:txBody>
                  <a:tcPr marL="0" marR="0" marT="0" marB="0">
                    <a:lnL>
                      <a:noFill/>
                    </a:lnL>
                    <a:lnR>
                      <a:noFill/>
                    </a:lnR>
                    <a:lnT>
                      <a:noFill/>
                    </a:lnT>
                    <a:lnB>
                      <a:noFill/>
                    </a:lnB>
                    <a:solidFill>
                      <a:srgbClr val="FFFFFF"/>
                    </a:solidFill>
                  </a:tcPr>
                </a:tc>
                <a:tc>
                  <a:txBody>
                    <a:bodyPr/>
                    <a:lstStyle/>
                    <a:p>
                      <a:pPr algn="l" fontAlgn="t"/>
                      <a:r>
                        <a:rPr lang="en-US" sz="1600" b="0" i="0" u="none" strike="noStrike">
                          <a:solidFill>
                            <a:srgbClr val="000000"/>
                          </a:solidFill>
                          <a:latin typeface="Calibri"/>
                        </a:rPr>
                        <a:t> </a:t>
                      </a:r>
                    </a:p>
                  </a:txBody>
                  <a:tcPr marL="0" marR="0" marT="0" marB="0">
                    <a:lnL>
                      <a:noFill/>
                    </a:lnL>
                    <a:lnR>
                      <a:noFill/>
                    </a:lnR>
                    <a:lnT>
                      <a:noFill/>
                    </a:lnT>
                    <a:lnB>
                      <a:noFill/>
                    </a:lnB>
                    <a:solidFill>
                      <a:srgbClr val="FFFFFF"/>
                    </a:solidFill>
                  </a:tcPr>
                </a:tc>
                <a:tc gridSpan="2">
                  <a:txBody>
                    <a:bodyPr/>
                    <a:lstStyle/>
                    <a:p>
                      <a:pPr algn="l" fontAlgn="t"/>
                      <a:r>
                        <a:rPr lang="en-US" sz="1600" b="0" i="0" u="none" strike="noStrike">
                          <a:solidFill>
                            <a:srgbClr val="000000"/>
                          </a:solidFill>
                          <a:latin typeface="Calibri"/>
                        </a:rPr>
                        <a:t> </a:t>
                      </a:r>
                    </a:p>
                  </a:txBody>
                  <a:tcPr marL="0" marR="0" marT="0" marB="0">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16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a:txBody>
                    <a:bodyPr/>
                    <a:lstStyle/>
                    <a:p>
                      <a:pPr algn="l" fontAlgn="b"/>
                      <a:r>
                        <a:rPr lang="en-US" sz="16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a:txBody>
                    <a:bodyPr/>
                    <a:lstStyle/>
                    <a:p>
                      <a:pPr algn="l" fontAlgn="b"/>
                      <a:r>
                        <a:rPr lang="en-US" sz="16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a:txBody>
                    <a:bodyPr/>
                    <a:lstStyle/>
                    <a:p>
                      <a:pPr algn="l" fontAlgn="b"/>
                      <a:r>
                        <a:rPr lang="en-US" sz="16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r>
              <a:tr h="212575">
                <a:tc rowSpan="2" gridSpan="6">
                  <a:txBody>
                    <a:bodyPr/>
                    <a:lstStyle/>
                    <a:p>
                      <a:pPr algn="l" fontAlgn="t"/>
                      <a:r>
                        <a:rPr lang="en-US" sz="1600" b="0" i="0" u="none" strike="noStrike" dirty="0">
                          <a:solidFill>
                            <a:srgbClr val="000000"/>
                          </a:solidFill>
                          <a:latin typeface="Calibri"/>
                        </a:rPr>
                        <a:t>Improvements in VF-14 score </a:t>
                      </a:r>
                    </a:p>
                  </a:txBody>
                  <a:tcPr marL="0" marR="0" marT="0" marB="0">
                    <a:lnL>
                      <a:noFill/>
                    </a:lnL>
                    <a:lnR>
                      <a:noFill/>
                    </a:lnR>
                    <a:lnT>
                      <a:noFill/>
                    </a:lnT>
                    <a:lnB>
                      <a:noFill/>
                    </a:lnB>
                    <a:solidFill>
                      <a:srgbClr val="FFFF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l" fontAlgn="b"/>
                      <a:r>
                        <a:rPr lang="en-US" sz="16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rowSpan="3" gridSpan="3">
                  <a:txBody>
                    <a:bodyPr/>
                    <a:lstStyle/>
                    <a:p>
                      <a:pPr algn="l" fontAlgn="t"/>
                      <a:r>
                        <a:rPr lang="da-DK" sz="1600" b="0" i="0" u="none" strike="noStrike" dirty="0">
                          <a:solidFill>
                            <a:srgbClr val="000000"/>
                          </a:solidFill>
                          <a:latin typeface="Calibri"/>
                        </a:rPr>
                        <a:t>Steinberg  et al</a:t>
                      </a:r>
                      <a:r>
                        <a:rPr lang="da-DK" sz="1600" b="0" i="0" u="none" strike="noStrike" dirty="0" smtClean="0">
                          <a:solidFill>
                            <a:srgbClr val="000000"/>
                          </a:solidFill>
                          <a:latin typeface="Calibri"/>
                        </a:rPr>
                        <a:t>. (1994)</a:t>
                      </a:r>
                    </a:p>
                    <a:p>
                      <a:pPr algn="l" fontAlgn="t"/>
                      <a:r>
                        <a:rPr lang="da-DK" sz="1600" b="0" i="0" u="none" strike="noStrike" dirty="0" smtClean="0">
                          <a:solidFill>
                            <a:srgbClr val="000000"/>
                          </a:solidFill>
                          <a:latin typeface="Calibri"/>
                        </a:rPr>
                        <a:t> </a:t>
                      </a:r>
                      <a:r>
                        <a:rPr lang="da-DK" sz="1600" b="0" i="0" u="none" strike="noStrike" dirty="0">
                          <a:solidFill>
                            <a:srgbClr val="000000"/>
                          </a:solidFill>
                          <a:latin typeface="Calibri"/>
                        </a:rPr>
                        <a:t>Owsley et al. </a:t>
                      </a:r>
                      <a:r>
                        <a:rPr lang="da-DK" sz="1600" b="0" i="0" u="none" strike="noStrike" dirty="0" smtClean="0">
                          <a:solidFill>
                            <a:srgbClr val="000000"/>
                          </a:solidFill>
                          <a:latin typeface="Calibri"/>
                        </a:rPr>
                        <a:t>(2007)</a:t>
                      </a:r>
                      <a:endParaRPr lang="da-DK" sz="1600" b="0" i="0" u="none" strike="noStrike" dirty="0">
                        <a:solidFill>
                          <a:srgbClr val="000000"/>
                        </a:solidFill>
                        <a:latin typeface="Calibri"/>
                      </a:endParaRPr>
                    </a:p>
                  </a:txBody>
                  <a:tcPr marL="0" marR="0" marT="0" marB="0">
                    <a:lnL>
                      <a:noFill/>
                    </a:lnL>
                    <a:lnR>
                      <a:noFill/>
                    </a:lnR>
                    <a:lnT>
                      <a:noFill/>
                    </a:lnT>
                    <a:lnB>
                      <a:noFill/>
                    </a:lnB>
                    <a:solidFill>
                      <a:srgbClr val="FFFFFF"/>
                    </a:solidFill>
                  </a:tcPr>
                </a:tc>
                <a:tc rowSpan="3" hMerge="1">
                  <a:txBody>
                    <a:bodyPr/>
                    <a:lstStyle/>
                    <a:p>
                      <a:endParaRPr lang="en-US"/>
                    </a:p>
                  </a:txBody>
                  <a:tcPr/>
                </a:tc>
                <a:tc rowSpan="3" hMerge="1">
                  <a:txBody>
                    <a:bodyPr/>
                    <a:lstStyle/>
                    <a:p>
                      <a:endParaRPr lang="en-US"/>
                    </a:p>
                  </a:txBody>
                  <a:tcPr/>
                </a:tc>
              </a:tr>
              <a:tr h="223204">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r>
                        <a:rPr lang="en-US" sz="16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223204">
                <a:tc>
                  <a:txBody>
                    <a:bodyPr/>
                    <a:lstStyle/>
                    <a:p>
                      <a:pPr algn="l" fontAlgn="b"/>
                      <a:r>
                        <a:rPr lang="en-US" sz="16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a:txBody>
                    <a:bodyPr/>
                    <a:lstStyle/>
                    <a:p>
                      <a:pPr algn="l" fontAlgn="b"/>
                      <a:r>
                        <a:rPr lang="en-US" sz="16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a:txBody>
                    <a:bodyPr/>
                    <a:lstStyle/>
                    <a:p>
                      <a:pPr algn="l" fontAlgn="b"/>
                      <a:r>
                        <a:rPr lang="en-US" sz="16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a:txBody>
                    <a:bodyPr/>
                    <a:lstStyle/>
                    <a:p>
                      <a:pPr algn="l" fontAlgn="b"/>
                      <a:r>
                        <a:rPr lang="en-US" sz="16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gridSpan="2">
                  <a:txBody>
                    <a:bodyPr/>
                    <a:lstStyle/>
                    <a:p>
                      <a:pPr algn="l" fontAlgn="b"/>
                      <a:r>
                        <a:rPr lang="en-US" sz="16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16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212575">
                <a:tc>
                  <a:txBody>
                    <a:bodyPr/>
                    <a:lstStyle/>
                    <a:p>
                      <a:pPr algn="l" fontAlgn="b"/>
                      <a:r>
                        <a:rPr lang="en-US" sz="16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a:txBody>
                    <a:bodyPr/>
                    <a:lstStyle/>
                    <a:p>
                      <a:pPr algn="l" fontAlgn="b"/>
                      <a:r>
                        <a:rPr lang="en-US" sz="16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a:txBody>
                    <a:bodyPr/>
                    <a:lstStyle/>
                    <a:p>
                      <a:pPr algn="l" fontAlgn="b"/>
                      <a:r>
                        <a:rPr lang="en-US" sz="16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a:txBody>
                    <a:bodyPr/>
                    <a:lstStyle/>
                    <a:p>
                      <a:pPr algn="l" fontAlgn="b"/>
                      <a:r>
                        <a:rPr lang="en-US" sz="16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gridSpan="2">
                  <a:txBody>
                    <a:bodyPr/>
                    <a:lstStyle/>
                    <a:p>
                      <a:pPr algn="l" fontAlgn="b"/>
                      <a:r>
                        <a:rPr lang="en-US" sz="16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16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a:txBody>
                    <a:bodyPr/>
                    <a:lstStyle/>
                    <a:p>
                      <a:pPr algn="l" fontAlgn="b"/>
                      <a:r>
                        <a:rPr lang="en-US" sz="16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a:txBody>
                    <a:bodyPr/>
                    <a:lstStyle/>
                    <a:p>
                      <a:pPr algn="l" fontAlgn="b"/>
                      <a:r>
                        <a:rPr lang="en-US" sz="16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a:txBody>
                    <a:bodyPr/>
                    <a:lstStyle/>
                    <a:p>
                      <a:pPr algn="l" fontAlgn="b"/>
                      <a:r>
                        <a:rPr lang="en-US" sz="16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r>
              <a:tr h="425150">
                <a:tc gridSpan="6">
                  <a:txBody>
                    <a:bodyPr/>
                    <a:lstStyle/>
                    <a:p>
                      <a:pPr algn="l" fontAlgn="t"/>
                      <a:r>
                        <a:rPr lang="en-US" sz="1600" b="0" i="0" u="none" strike="noStrike" dirty="0">
                          <a:solidFill>
                            <a:srgbClr val="000000"/>
                          </a:solidFill>
                          <a:latin typeface="Calibri"/>
                        </a:rPr>
                        <a:t>Improvements in NEI-VFQ25  score </a:t>
                      </a:r>
                    </a:p>
                  </a:txBody>
                  <a:tcPr marL="0" marR="0"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600" b="0" i="0" u="none" strike="noStrike" dirty="0">
                          <a:solidFill>
                            <a:srgbClr val="000000"/>
                          </a:solidFill>
                          <a:latin typeface="Calibri"/>
                        </a:rPr>
                        <a:t> </a:t>
                      </a:r>
                      <a:endParaRPr lang="en-US" sz="1600" b="0" i="0" u="none" strike="noStrike" dirty="0" smtClean="0">
                        <a:solidFill>
                          <a:srgbClr val="000000"/>
                        </a:solidFill>
                        <a:latin typeface="Calibri"/>
                      </a:endParaRPr>
                    </a:p>
                    <a:p>
                      <a:pPr algn="l" fontAlgn="b"/>
                      <a:r>
                        <a:rPr lang="en-US" sz="1600" b="0" i="0" u="none" strike="noStrike" dirty="0">
                          <a:solidFill>
                            <a:srgbClr val="000000"/>
                          </a:solidFill>
                          <a:latin typeface="Calibri"/>
                        </a:rPr>
                        <a:t> </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gridSpan="3">
                  <a:txBody>
                    <a:bodyPr/>
                    <a:lstStyle/>
                    <a:p>
                      <a:pPr algn="l" fontAlgn="t"/>
                      <a:r>
                        <a:rPr lang="en-US" sz="1600" b="0" i="0" u="none" strike="noStrike" dirty="0" err="1">
                          <a:solidFill>
                            <a:srgbClr val="000000"/>
                          </a:solidFill>
                          <a:latin typeface="Calibri"/>
                        </a:rPr>
                        <a:t>Groessl</a:t>
                      </a:r>
                      <a:r>
                        <a:rPr lang="en-US" sz="1600" b="0" i="0" u="none" strike="noStrike" dirty="0">
                          <a:solidFill>
                            <a:srgbClr val="000000"/>
                          </a:solidFill>
                          <a:latin typeface="Calibri"/>
                        </a:rPr>
                        <a:t> et </a:t>
                      </a:r>
                      <a:r>
                        <a:rPr lang="en-US" sz="1600" b="0" i="0" u="none" strike="noStrike" dirty="0" smtClean="0">
                          <a:solidFill>
                            <a:srgbClr val="000000"/>
                          </a:solidFill>
                          <a:latin typeface="Calibri"/>
                        </a:rPr>
                        <a:t>al. (2013)</a:t>
                      </a:r>
                      <a:endParaRPr lang="en-US" sz="1600" b="0" i="0" u="none" strike="noStrike" dirty="0">
                        <a:solidFill>
                          <a:srgbClr val="000000"/>
                        </a:solidFill>
                        <a:latin typeface="Calibri"/>
                      </a:endParaRPr>
                    </a:p>
                  </a:txBody>
                  <a:tcPr marL="0" marR="0"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r h="212575">
                <a:tc rowSpan="2" gridSpan="7">
                  <a:txBody>
                    <a:bodyPr/>
                    <a:lstStyle/>
                    <a:p>
                      <a:pPr algn="l" fontAlgn="t"/>
                      <a:r>
                        <a:rPr lang="en-US" sz="1600" b="0" i="0" u="none" strike="noStrike" dirty="0" err="1">
                          <a:solidFill>
                            <a:srgbClr val="000000"/>
                          </a:solidFill>
                          <a:latin typeface="Calibri"/>
                        </a:rPr>
                        <a:t>EuroQoL</a:t>
                      </a:r>
                      <a:r>
                        <a:rPr lang="en-US" sz="1600" b="0" i="0" u="none" strike="noStrike" dirty="0">
                          <a:solidFill>
                            <a:srgbClr val="000000"/>
                          </a:solidFill>
                          <a:latin typeface="Calibri"/>
                        </a:rPr>
                        <a:t> – EQ-5D  </a:t>
                      </a:r>
                      <a:r>
                        <a:rPr lang="en-US" sz="1600" b="0" i="0" u="none" strike="noStrike" dirty="0" smtClean="0">
                          <a:solidFill>
                            <a:srgbClr val="000000"/>
                          </a:solidFill>
                          <a:latin typeface="Calibri"/>
                        </a:rPr>
                        <a:t>shows </a:t>
                      </a:r>
                      <a:r>
                        <a:rPr lang="en-US" sz="1600" b="0" i="0" u="none" strike="noStrike" dirty="0">
                          <a:solidFill>
                            <a:srgbClr val="000000"/>
                          </a:solidFill>
                          <a:latin typeface="Calibri"/>
                        </a:rPr>
                        <a:t>insignificant change</a:t>
                      </a:r>
                    </a:p>
                  </a:txBody>
                  <a:tcPr marL="0" marR="0" marT="0" marB="0">
                    <a:lnL>
                      <a:noFill/>
                    </a:lnL>
                    <a:lnR>
                      <a:noFill/>
                    </a:lnR>
                    <a:lnT w="12700" cap="flat" cmpd="sng" algn="ctr">
                      <a:solidFill>
                        <a:schemeClr val="tx1"/>
                      </a:solidFill>
                      <a:prstDash val="solid"/>
                      <a:round/>
                      <a:headEnd type="none" w="med" len="med"/>
                      <a:tailEnd type="none" w="med" len="med"/>
                    </a:lnT>
                    <a:lnB>
                      <a:noFill/>
                    </a:lnB>
                    <a:solidFill>
                      <a:srgbClr val="FFFF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2">
                  <a:txBody>
                    <a:bodyPr/>
                    <a:lstStyle/>
                    <a:p>
                      <a:pPr algn="l" fontAlgn="b"/>
                      <a:r>
                        <a:rPr lang="en-US" sz="1600" b="0" i="0" u="none" strike="noStrike" dirty="0">
                          <a:solidFill>
                            <a:srgbClr val="000000"/>
                          </a:solidFill>
                          <a:latin typeface="Calibri"/>
                        </a:rPr>
                        <a:t> Foss et al. (2006)</a:t>
                      </a:r>
                    </a:p>
                  </a:txBody>
                  <a:tcPr marL="0" marR="0" marT="0"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algn="l" fontAlgn="b"/>
                      <a:r>
                        <a:rPr lang="en-US" sz="1600" b="0" i="0" u="none" strike="noStrike" dirty="0">
                          <a:solidFill>
                            <a:srgbClr val="000000"/>
                          </a:solidFill>
                          <a:latin typeface="Calibri"/>
                        </a:rPr>
                        <a:t> </a:t>
                      </a:r>
                    </a:p>
                  </a:txBody>
                  <a:tcPr marL="0" marR="0" marT="0"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r>
              <a:tr h="212575">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r>
                        <a:rPr lang="en-US" sz="16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a:txBody>
                    <a:bodyPr/>
                    <a:lstStyle/>
                    <a:p>
                      <a:pPr algn="l" fontAlgn="b"/>
                      <a:r>
                        <a:rPr lang="en-US" sz="16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a:txBody>
                    <a:bodyPr/>
                    <a:lstStyle/>
                    <a:p>
                      <a:pPr algn="l" fontAlgn="b"/>
                      <a:r>
                        <a:rPr lang="en-US" sz="16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r>
              <a:tr h="212575">
                <a:tc gridSpan="5">
                  <a:txBody>
                    <a:bodyPr/>
                    <a:lstStyle/>
                    <a:p>
                      <a:pPr algn="l" fontAlgn="b"/>
                      <a:r>
                        <a:rPr lang="en-US" sz="1600" b="0" i="0" u="none" strike="noStrike" dirty="0">
                          <a:solidFill>
                            <a:srgbClr val="000000"/>
                          </a:solidFill>
                          <a:latin typeface="Calibri"/>
                        </a:rPr>
                        <a:t>SF-12 shows </a:t>
                      </a:r>
                      <a:r>
                        <a:rPr lang="en-US" sz="1600" b="0" i="0" u="none" strike="noStrike" dirty="0" smtClean="0">
                          <a:solidFill>
                            <a:srgbClr val="000000"/>
                          </a:solidFill>
                          <a:latin typeface="Calibri"/>
                        </a:rPr>
                        <a:t>insignificant  change</a:t>
                      </a:r>
                    </a:p>
                    <a:p>
                      <a:pPr algn="l" fontAlgn="b"/>
                      <a:endParaRPr lang="en-US" sz="1600" b="0" i="0" u="none" strike="noStrike" dirty="0">
                        <a:solidFill>
                          <a:srgbClr val="000000"/>
                        </a:solidFill>
                        <a:latin typeface="Calibri"/>
                      </a:endParaRP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600" b="0" i="0" u="none" strike="noStrike">
                        <a:solidFill>
                          <a:srgbClr val="000000"/>
                        </a:solidFill>
                        <a:latin typeface="Calibri"/>
                      </a:endParaRPr>
                    </a:p>
                  </a:txBody>
                  <a:tcPr marL="0" marR="0" marT="0" marB="0" anchor="b">
                    <a:lnL>
                      <a:noFill/>
                    </a:lnL>
                    <a:lnR>
                      <a:noFill/>
                    </a:lnR>
                    <a:lnT>
                      <a:noFill/>
                    </a:lnT>
                    <a:lnB>
                      <a:noFill/>
                    </a:lnB>
                    <a:solidFill>
                      <a:srgbClr val="FFFFFF"/>
                    </a:solidFill>
                  </a:tcPr>
                </a:tc>
                <a:tc>
                  <a:txBody>
                    <a:bodyPr/>
                    <a:lstStyle/>
                    <a:p>
                      <a:pPr algn="l" fontAlgn="b"/>
                      <a:endParaRPr lang="en-US" sz="1600" b="0" i="0" u="none" strike="noStrike" dirty="0">
                        <a:solidFill>
                          <a:srgbClr val="000000"/>
                        </a:solidFill>
                        <a:latin typeface="Calibri"/>
                      </a:endParaRPr>
                    </a:p>
                  </a:txBody>
                  <a:tcPr marL="0" marR="0" marT="0" marB="0" anchor="b">
                    <a:lnL>
                      <a:noFill/>
                    </a:lnL>
                    <a:lnR>
                      <a:noFill/>
                    </a:lnR>
                    <a:lnT>
                      <a:noFill/>
                    </a:lnT>
                    <a:lnB>
                      <a:noFill/>
                    </a:lnB>
                    <a:solidFill>
                      <a:srgbClr val="FFFFFF"/>
                    </a:solidFill>
                  </a:tcPr>
                </a:tc>
                <a:tc>
                  <a:txBody>
                    <a:bodyPr/>
                    <a:lstStyle/>
                    <a:p>
                      <a:pPr algn="l" fontAlgn="b"/>
                      <a:r>
                        <a:rPr lang="en-US" sz="1600" b="0" i="0" u="none" strike="noStrike" dirty="0">
                          <a:solidFill>
                            <a:srgbClr val="000000"/>
                          </a:solidFill>
                          <a:latin typeface="Calibri"/>
                        </a:rPr>
                        <a:t> </a:t>
                      </a:r>
                    </a:p>
                  </a:txBody>
                  <a:tcPr marL="0" marR="0" marT="0" marB="0" anchor="b">
                    <a:lnL>
                      <a:noFill/>
                    </a:lnL>
                    <a:lnR>
                      <a:noFill/>
                    </a:lnR>
                    <a:lnT>
                      <a:noFill/>
                    </a:lnT>
                    <a:lnB>
                      <a:noFill/>
                    </a:lnB>
                    <a:solidFill>
                      <a:srgbClr val="FFFFFF"/>
                    </a:solidFill>
                  </a:tcPr>
                </a:tc>
                <a:tc gridSpan="3">
                  <a:txBody>
                    <a:bodyPr/>
                    <a:lstStyle/>
                    <a:p>
                      <a:pPr algn="l" fontAlgn="b"/>
                      <a:r>
                        <a:rPr lang="en-US" sz="1600" b="0" i="0" u="none" strike="noStrike" dirty="0" err="1" smtClean="0">
                          <a:solidFill>
                            <a:srgbClr val="000000"/>
                          </a:solidFill>
                          <a:latin typeface="Calibri"/>
                        </a:rPr>
                        <a:t>Castells</a:t>
                      </a:r>
                      <a:r>
                        <a:rPr lang="en-US" sz="1600" b="0" i="0" u="none" strike="noStrike" dirty="0" smtClean="0">
                          <a:solidFill>
                            <a:srgbClr val="000000"/>
                          </a:solidFill>
                          <a:latin typeface="Calibri"/>
                        </a:rPr>
                        <a:t> </a:t>
                      </a:r>
                      <a:r>
                        <a:rPr lang="en-US" sz="1600" b="0" i="0" u="none" strike="noStrike" dirty="0">
                          <a:solidFill>
                            <a:srgbClr val="000000"/>
                          </a:solidFill>
                          <a:latin typeface="Calibri"/>
                        </a:rPr>
                        <a:t>et al. (2006)</a:t>
                      </a:r>
                    </a:p>
                    <a:p>
                      <a:pPr algn="l" fontAlgn="b"/>
                      <a:r>
                        <a:rPr lang="en-US" sz="1600" b="0" i="0" u="none" strike="noStrike" dirty="0">
                          <a:solidFill>
                            <a:srgbClr val="000000"/>
                          </a:solidFill>
                          <a:latin typeface="Calibri"/>
                        </a:rPr>
                        <a:t> </a:t>
                      </a: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pPr algn="l" fontAlgn="b"/>
                      <a:endParaRPr lang="en-US" sz="1600" b="0" i="0" u="none" strike="noStrike" dirty="0">
                        <a:solidFill>
                          <a:srgbClr val="000000"/>
                        </a:solidFill>
                        <a:latin typeface="Calibri"/>
                      </a:endParaRPr>
                    </a:p>
                  </a:txBody>
                  <a:tcPr marL="0" marR="0" marT="0" marB="0" anchor="b">
                    <a:lnL>
                      <a:noFill/>
                    </a:lnL>
                    <a:lnR>
                      <a:noFill/>
                    </a:lnR>
                    <a:lnT>
                      <a:noFill/>
                    </a:lnT>
                    <a:lnB>
                      <a:noFill/>
                    </a:lnB>
                    <a:solidFill>
                      <a:srgbClr val="FFFFFF"/>
                    </a:solidFill>
                  </a:tcPr>
                </a:tc>
              </a:tr>
              <a:tr h="212575">
                <a:tc>
                  <a:txBody>
                    <a:bodyPr/>
                    <a:lstStyle/>
                    <a:p>
                      <a:pPr algn="l" fontAlgn="b"/>
                      <a:r>
                        <a:rPr lang="en-US" sz="1600" b="0" i="0" u="none" strike="noStrike" dirty="0">
                          <a:solidFill>
                            <a:srgbClr val="000000"/>
                          </a:solidFill>
                          <a:latin typeface="Calibri"/>
                        </a:rPr>
                        <a:t> </a:t>
                      </a:r>
                    </a:p>
                  </a:txBody>
                  <a:tcPr marL="0" marR="0" marT="0" marB="0" anchor="b">
                    <a:lnL>
                      <a:noFill/>
                    </a:lnL>
                    <a:lnR>
                      <a:noFill/>
                    </a:lnR>
                    <a:lnT>
                      <a:noFill/>
                    </a:lnT>
                    <a:lnB>
                      <a:noFill/>
                    </a:lnB>
                    <a:solidFill>
                      <a:srgbClr val="FFFFFF"/>
                    </a:solidFill>
                  </a:tcPr>
                </a:tc>
                <a:tc>
                  <a:txBody>
                    <a:bodyPr/>
                    <a:lstStyle/>
                    <a:p>
                      <a:pPr algn="l" fontAlgn="b"/>
                      <a:r>
                        <a:rPr lang="en-US" sz="16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a:txBody>
                    <a:bodyPr/>
                    <a:lstStyle/>
                    <a:p>
                      <a:pPr algn="l" fontAlgn="b"/>
                      <a:r>
                        <a:rPr lang="en-US" sz="16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gridSpan="2">
                  <a:txBody>
                    <a:bodyPr/>
                    <a:lstStyle/>
                    <a:p>
                      <a:pPr algn="l" fontAlgn="b"/>
                      <a:r>
                        <a:rPr lang="en-US" sz="16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hMerge="1">
                  <a:txBody>
                    <a:bodyPr/>
                    <a:lstStyle/>
                    <a:p>
                      <a:pPr algn="l" fontAlgn="b"/>
                      <a:endParaRPr lang="en-US" sz="1600" b="0" i="0" u="none" strike="noStrike">
                        <a:solidFill>
                          <a:srgbClr val="000000"/>
                        </a:solidFill>
                        <a:latin typeface="Calibri"/>
                      </a:endParaRPr>
                    </a:p>
                  </a:txBody>
                  <a:tcPr marL="0" marR="0" marT="0" marB="0" anchor="b">
                    <a:lnL>
                      <a:noFill/>
                    </a:lnL>
                    <a:lnR>
                      <a:noFill/>
                    </a:lnR>
                    <a:lnT>
                      <a:noFill/>
                    </a:lnT>
                    <a:lnB>
                      <a:noFill/>
                    </a:lnB>
                    <a:solidFill>
                      <a:srgbClr val="FFFFFF"/>
                    </a:solidFill>
                  </a:tcPr>
                </a:tc>
                <a:tc>
                  <a:txBody>
                    <a:bodyPr/>
                    <a:lstStyle/>
                    <a:p>
                      <a:pPr algn="l" fontAlgn="b"/>
                      <a:endParaRPr lang="en-US" sz="1600" b="0" i="0" u="none" strike="noStrike">
                        <a:solidFill>
                          <a:srgbClr val="000000"/>
                        </a:solidFill>
                        <a:latin typeface="Calibri"/>
                      </a:endParaRPr>
                    </a:p>
                  </a:txBody>
                  <a:tcPr marL="0" marR="0" marT="0" marB="0" anchor="b">
                    <a:lnL>
                      <a:noFill/>
                    </a:lnL>
                    <a:lnR>
                      <a:noFill/>
                    </a:lnR>
                    <a:lnT>
                      <a:noFill/>
                    </a:lnT>
                    <a:lnB>
                      <a:noFill/>
                    </a:lnB>
                    <a:solidFill>
                      <a:srgbClr val="FFFFFF"/>
                    </a:solidFill>
                  </a:tcPr>
                </a:tc>
                <a:tc>
                  <a:txBody>
                    <a:bodyPr/>
                    <a:lstStyle/>
                    <a:p>
                      <a:pPr algn="l" fontAlgn="b"/>
                      <a:r>
                        <a:rPr lang="en-US" sz="16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a:txBody>
                    <a:bodyPr/>
                    <a:lstStyle/>
                    <a:p>
                      <a:pPr algn="l" fontAlgn="b"/>
                      <a:r>
                        <a:rPr lang="en-US" sz="16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a:txBody>
                    <a:bodyPr/>
                    <a:lstStyle/>
                    <a:p>
                      <a:pPr algn="l" fontAlgn="b"/>
                      <a:r>
                        <a:rPr lang="en-US" sz="16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a:txBody>
                    <a:bodyPr/>
                    <a:lstStyle/>
                    <a:p>
                      <a:pPr algn="l" fontAlgn="b"/>
                      <a:r>
                        <a:rPr lang="en-US" sz="16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r>
              <a:tr h="223204">
                <a:tc rowSpan="2" gridSpan="5">
                  <a:txBody>
                    <a:bodyPr/>
                    <a:lstStyle/>
                    <a:p>
                      <a:pPr algn="l" fontAlgn="b"/>
                      <a:r>
                        <a:rPr lang="en-US" sz="1600" b="0" i="0" u="none" strike="noStrike" dirty="0">
                          <a:solidFill>
                            <a:srgbClr val="000000"/>
                          </a:solidFill>
                          <a:latin typeface="Calibri"/>
                        </a:rPr>
                        <a:t>No significant impact on SF-36 physical functioning</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pPr algn="l" fontAlgn="b"/>
                      <a:endParaRPr lang="en-US" sz="1600" b="0" i="0" u="none" strike="noStrike" dirty="0">
                        <a:solidFill>
                          <a:srgbClr val="000000"/>
                        </a:solidFill>
                        <a:latin typeface="Calibri"/>
                      </a:endParaRPr>
                    </a:p>
                  </a:txBody>
                  <a:tcPr marL="0" marR="0" marT="0" marB="0" anchor="b">
                    <a:lnL>
                      <a:noFill/>
                    </a:lnL>
                    <a:lnR>
                      <a:noFill/>
                    </a:lnR>
                    <a:lnT>
                      <a:noFill/>
                    </a:lnT>
                    <a:lnB>
                      <a:noFill/>
                    </a:lnB>
                    <a:solidFill>
                      <a:srgbClr val="FFFFFF"/>
                    </a:solidFill>
                  </a:tcPr>
                </a:tc>
                <a:tc>
                  <a:txBody>
                    <a:bodyPr/>
                    <a:lstStyle/>
                    <a:p>
                      <a:pPr algn="l" fontAlgn="b"/>
                      <a:endParaRPr lang="en-US" sz="1600" b="0" i="0" u="none" strike="noStrike" dirty="0">
                        <a:solidFill>
                          <a:srgbClr val="000000"/>
                        </a:solidFill>
                        <a:latin typeface="Calibri"/>
                      </a:endParaRPr>
                    </a:p>
                  </a:txBody>
                  <a:tcPr marL="0" marR="0" marT="0" marB="0" anchor="b">
                    <a:lnL>
                      <a:noFill/>
                    </a:lnL>
                    <a:lnR>
                      <a:noFill/>
                    </a:lnR>
                    <a:lnT>
                      <a:noFill/>
                    </a:lnT>
                    <a:lnB>
                      <a:noFill/>
                    </a:lnB>
                    <a:solidFill>
                      <a:srgbClr val="FFFFFF"/>
                    </a:solidFill>
                  </a:tcPr>
                </a:tc>
                <a:tc>
                  <a:txBody>
                    <a:bodyPr/>
                    <a:lstStyle/>
                    <a:p>
                      <a:pPr algn="l" fontAlgn="b"/>
                      <a:r>
                        <a:rPr lang="en-US" sz="16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rowSpan="2" gridSpan="3">
                  <a:txBody>
                    <a:bodyPr/>
                    <a:lstStyle/>
                    <a:p>
                      <a:pPr algn="l" fontAlgn="b"/>
                      <a:r>
                        <a:rPr lang="da-DK" sz="1600" b="0" i="0" u="none" strike="noStrike" dirty="0">
                          <a:solidFill>
                            <a:srgbClr val="000000"/>
                          </a:solidFill>
                          <a:latin typeface="Calibri"/>
                        </a:rPr>
                        <a:t>Mangione et </a:t>
                      </a:r>
                      <a:r>
                        <a:rPr lang="da-DK" sz="1600" b="0" i="0" u="none" strike="noStrike" dirty="0" smtClean="0">
                          <a:solidFill>
                            <a:srgbClr val="000000"/>
                          </a:solidFill>
                          <a:latin typeface="Calibri"/>
                        </a:rPr>
                        <a:t>al. (1994) </a:t>
                      </a:r>
                    </a:p>
                    <a:p>
                      <a:pPr algn="l" fontAlgn="b"/>
                      <a:r>
                        <a:rPr lang="da-DK" sz="1600" b="0" i="0" u="none" strike="noStrike" dirty="0" smtClean="0">
                          <a:solidFill>
                            <a:srgbClr val="000000"/>
                          </a:solidFill>
                          <a:latin typeface="Calibri"/>
                        </a:rPr>
                        <a:t>Owsley </a:t>
                      </a:r>
                      <a:r>
                        <a:rPr lang="da-DK" sz="1600" b="0" i="0" u="none" strike="noStrike" dirty="0">
                          <a:solidFill>
                            <a:srgbClr val="000000"/>
                          </a:solidFill>
                          <a:latin typeface="Calibri"/>
                        </a:rPr>
                        <a:t>et al. </a:t>
                      </a:r>
                      <a:r>
                        <a:rPr lang="da-DK" sz="1600" b="0" i="0" u="none" strike="noStrike" dirty="0" smtClean="0">
                          <a:solidFill>
                            <a:srgbClr val="000000"/>
                          </a:solidFill>
                          <a:latin typeface="Calibri"/>
                        </a:rPr>
                        <a:t> (2007)</a:t>
                      </a:r>
                      <a:endParaRPr lang="da-DK" sz="1600" b="0" i="0" u="none" strike="noStrike" dirty="0">
                        <a:solidFill>
                          <a:srgbClr val="000000"/>
                        </a:solidFill>
                        <a:latin typeface="Calibri"/>
                      </a:endParaRP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rowSpan="2" hMerge="1">
                  <a:txBody>
                    <a:bodyPr/>
                    <a:lstStyle/>
                    <a:p>
                      <a:endParaRPr lang="en-US"/>
                    </a:p>
                  </a:txBody>
                  <a:tcPr/>
                </a:tc>
                <a:tc rowSpan="2" hMerge="1">
                  <a:txBody>
                    <a:bodyPr/>
                    <a:lstStyle/>
                    <a:p>
                      <a:endParaRPr lang="en-US"/>
                    </a:p>
                  </a:txBody>
                  <a:tcPr/>
                </a:tc>
              </a:tr>
              <a:tr h="233833">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pPr algn="l" fontAlgn="b"/>
                      <a:endParaRPr lang="en-US" sz="1600" b="0" i="0" u="none" strike="noStrike" dirty="0">
                        <a:solidFill>
                          <a:srgbClr val="000000"/>
                        </a:solidFill>
                        <a:latin typeface="Calibri"/>
                      </a:endParaRP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endParaRPr lang="en-US" sz="1600" b="0" i="0" u="none" strike="noStrike" dirty="0">
                        <a:solidFill>
                          <a:srgbClr val="000000"/>
                        </a:solidFill>
                        <a:latin typeface="Calibri"/>
                      </a:endParaRP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dirty="0">
                          <a:solidFill>
                            <a:srgbClr val="000000"/>
                          </a:solidFill>
                          <a:latin typeface="Calibri"/>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problem issue</a:t>
            </a:r>
            <a:endParaRPr lang="en-US" dirty="0"/>
          </a:p>
        </p:txBody>
      </p:sp>
      <p:sp>
        <p:nvSpPr>
          <p:cNvPr id="3" name="Content Placeholder 2"/>
          <p:cNvSpPr>
            <a:spLocks noGrp="1"/>
          </p:cNvSpPr>
          <p:nvPr>
            <p:ph idx="1"/>
          </p:nvPr>
        </p:nvSpPr>
        <p:spPr/>
        <p:txBody>
          <a:bodyPr>
            <a:normAutofit/>
          </a:bodyPr>
          <a:lstStyle/>
          <a:p>
            <a:r>
              <a:rPr lang="en-US" dirty="0" smtClean="0"/>
              <a:t>In the time series:</a:t>
            </a:r>
          </a:p>
          <a:p>
            <a:pPr lvl="1"/>
            <a:r>
              <a:rPr lang="en-US" dirty="0" smtClean="0"/>
              <a:t>Cataract surgery and vision problems are negatively correlated</a:t>
            </a:r>
          </a:p>
          <a:p>
            <a:pPr lvl="1"/>
            <a:r>
              <a:rPr lang="en-US" dirty="0" smtClean="0"/>
              <a:t>People report that vision problems are a significant source of disability</a:t>
            </a:r>
          </a:p>
          <a:p>
            <a:pPr lvl="1"/>
            <a:endParaRPr lang="en-US" dirty="0"/>
          </a:p>
          <a:p>
            <a:r>
              <a:rPr lang="en-US" dirty="0" smtClean="0"/>
              <a:t>In the clinical trials</a:t>
            </a:r>
          </a:p>
          <a:p>
            <a:pPr lvl="1"/>
            <a:r>
              <a:rPr lang="en-US" dirty="0" smtClean="0"/>
              <a:t>Cataract surgery is not associated with reduced disability</a:t>
            </a:r>
          </a:p>
          <a:p>
            <a:pPr lvl="1"/>
            <a:endParaRPr lang="en-US" dirty="0"/>
          </a:p>
        </p:txBody>
      </p:sp>
    </p:spTree>
    <p:extLst>
      <p:ext uri="{BB962C8B-B14F-4D97-AF65-F5344CB8AC3E}">
        <p14:creationId xmlns:p14="http://schemas.microsoft.com/office/powerpoint/2010/main" val="3674843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709071799"/>
              </p:ext>
            </p:extLst>
          </p:nvPr>
        </p:nvGraphicFramePr>
        <p:xfrm>
          <a:off x="533401" y="1066799"/>
          <a:ext cx="8382000" cy="3581401"/>
        </p:xfrm>
        <a:graphic>
          <a:graphicData uri="http://schemas.openxmlformats.org/drawingml/2006/table">
            <a:tbl>
              <a:tblPr firstRow="1" firstCol="1" bandRow="1">
                <a:tableStyleId>{5C22544A-7EE6-4342-B048-85BDC9FD1C3A}</a:tableStyleId>
              </a:tblPr>
              <a:tblGrid>
                <a:gridCol w="3581399"/>
                <a:gridCol w="914400"/>
                <a:gridCol w="1750849"/>
                <a:gridCol w="154151"/>
                <a:gridCol w="990600"/>
                <a:gridCol w="990601"/>
              </a:tblGrid>
              <a:tr h="628316">
                <a:tc gridSpan="6">
                  <a:txBody>
                    <a:bodyPr/>
                    <a:lstStyle/>
                    <a:p>
                      <a:pPr algn="ctr" rtl="0" fontAlgn="ctr"/>
                      <a:r>
                        <a:rPr lang="en-US" sz="2000" u="none" strike="noStrike" dirty="0">
                          <a:solidFill>
                            <a:schemeClr val="tx1"/>
                          </a:solidFill>
                          <a:effectLst/>
                        </a:rPr>
                        <a:t>Table 7: Vision problem acuity and disability states in the elderly</a:t>
                      </a:r>
                      <a:endParaRPr lang="en-US" sz="2000" b="1" i="0" u="none" strike="noStrike" dirty="0">
                        <a:solidFill>
                          <a:schemeClr val="tx1"/>
                        </a:solidFill>
                        <a:effectLst/>
                        <a:latin typeface="Calibri"/>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29866">
                <a:tc gridSpan="6">
                  <a:txBody>
                    <a:bodyPr/>
                    <a:lstStyle/>
                    <a:p>
                      <a:pPr algn="ctr" rtl="0" fontAlgn="ctr"/>
                      <a:r>
                        <a:rPr lang="en-US" sz="2000" u="none" strike="noStrike" dirty="0">
                          <a:solidFill>
                            <a:schemeClr val="tx1"/>
                          </a:solidFill>
                          <a:effectLst/>
                        </a:rPr>
                        <a:t>Ordered </a:t>
                      </a:r>
                      <a:r>
                        <a:rPr lang="en-US" sz="2000" u="none" strike="noStrike" dirty="0" err="1">
                          <a:solidFill>
                            <a:schemeClr val="tx1"/>
                          </a:solidFill>
                          <a:effectLst/>
                        </a:rPr>
                        <a:t>Probit</a:t>
                      </a:r>
                      <a:r>
                        <a:rPr lang="en-US" sz="2000" u="none" strike="noStrike" dirty="0">
                          <a:solidFill>
                            <a:schemeClr val="tx1"/>
                          </a:solidFill>
                          <a:effectLst/>
                        </a:rPr>
                        <a:t> model</a:t>
                      </a:r>
                      <a:endParaRPr lang="en-US" sz="2000" b="1" i="0" u="none" strike="noStrike" dirty="0">
                        <a:solidFill>
                          <a:schemeClr val="tx1"/>
                        </a:solidFill>
                        <a:effectLst/>
                        <a:latin typeface="Calibri"/>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18360">
                <a:tc>
                  <a:txBody>
                    <a:bodyPr/>
                    <a:lstStyle/>
                    <a:p>
                      <a:pPr algn="l" fontAlgn="b"/>
                      <a:r>
                        <a:rPr lang="en-US" sz="2000" u="none" strike="noStrike">
                          <a:solidFill>
                            <a:schemeClr val="tx1"/>
                          </a:solidFill>
                          <a:effectLst/>
                        </a:rPr>
                        <a:t> </a:t>
                      </a:r>
                      <a:endParaRPr lang="en-US" sz="2000" b="0" i="0" u="none" strike="noStrike">
                        <a:solidFill>
                          <a:schemeClr val="tx1"/>
                        </a:solidFill>
                        <a:effectLst/>
                        <a:latin typeface="Arial"/>
                      </a:endParaRPr>
                    </a:p>
                  </a:txBody>
                  <a:tcPr marL="9525" marR="9525" marT="9525" marB="0" anchor="b">
                    <a:noFill/>
                  </a:tcPr>
                </a:tc>
                <a:tc gridSpan="2">
                  <a:txBody>
                    <a:bodyPr/>
                    <a:lstStyle/>
                    <a:p>
                      <a:pPr algn="ctr" rtl="0" fontAlgn="ctr"/>
                      <a:r>
                        <a:rPr lang="en-US" sz="2000" u="sng" strike="noStrike" dirty="0">
                          <a:solidFill>
                            <a:schemeClr val="tx1"/>
                          </a:solidFill>
                          <a:effectLst/>
                        </a:rPr>
                        <a:t>Vision problem</a:t>
                      </a:r>
                      <a:endParaRPr lang="en-US" sz="2000" b="0" i="0" u="sng" strike="noStrike" dirty="0">
                        <a:solidFill>
                          <a:schemeClr val="tx1"/>
                        </a:solidFill>
                        <a:effectLst/>
                        <a:latin typeface="Calibri"/>
                      </a:endParaRPr>
                    </a:p>
                  </a:txBody>
                  <a:tcPr marL="9525" marR="9525" marT="9525" marB="0" anchor="ctr">
                    <a:noFill/>
                  </a:tcPr>
                </a:tc>
                <a:tc hMerge="1">
                  <a:txBody>
                    <a:bodyPr/>
                    <a:lstStyle/>
                    <a:p>
                      <a:endParaRPr lang="en-US"/>
                    </a:p>
                  </a:txBody>
                  <a:tcPr/>
                </a:tc>
                <a:tc>
                  <a:txBody>
                    <a:bodyPr/>
                    <a:lstStyle/>
                    <a:p>
                      <a:pPr algn="l" fontAlgn="t"/>
                      <a:r>
                        <a:rPr lang="en-US" sz="2000" u="none" strike="noStrike">
                          <a:solidFill>
                            <a:schemeClr val="tx1"/>
                          </a:solidFill>
                          <a:effectLst/>
                        </a:rPr>
                        <a:t> </a:t>
                      </a:r>
                      <a:endParaRPr lang="en-US" sz="2000" b="0" i="0" u="none" strike="noStrike">
                        <a:solidFill>
                          <a:schemeClr val="tx1"/>
                        </a:solidFill>
                        <a:effectLst/>
                        <a:latin typeface="Arial"/>
                      </a:endParaRPr>
                    </a:p>
                  </a:txBody>
                  <a:tcPr marL="9525" marR="9525" marT="9525" marB="0">
                    <a:noFill/>
                  </a:tcPr>
                </a:tc>
                <a:tc gridSpan="2">
                  <a:txBody>
                    <a:bodyPr/>
                    <a:lstStyle/>
                    <a:p>
                      <a:pPr algn="ctr" rtl="0" fontAlgn="ctr"/>
                      <a:r>
                        <a:rPr lang="en-US" sz="2000" u="sng" strike="noStrike" dirty="0">
                          <a:solidFill>
                            <a:schemeClr val="tx1"/>
                          </a:solidFill>
                          <a:effectLst/>
                        </a:rPr>
                        <a:t>Disability</a:t>
                      </a:r>
                      <a:endParaRPr lang="en-US" sz="2000" b="0" i="0" u="sng" strike="noStrike" dirty="0">
                        <a:solidFill>
                          <a:schemeClr val="tx1"/>
                        </a:solidFill>
                        <a:effectLst/>
                        <a:latin typeface="Calibri"/>
                      </a:endParaRPr>
                    </a:p>
                  </a:txBody>
                  <a:tcPr marL="9525" marR="9525" marT="9525" marB="0" anchor="ctr">
                    <a:noFill/>
                  </a:tcPr>
                </a:tc>
                <a:tc hMerge="1">
                  <a:txBody>
                    <a:bodyPr/>
                    <a:lstStyle/>
                    <a:p>
                      <a:endParaRPr lang="en-US"/>
                    </a:p>
                  </a:txBody>
                  <a:tcPr/>
                </a:tc>
              </a:tr>
              <a:tr h="502653">
                <a:tc>
                  <a:txBody>
                    <a:bodyPr/>
                    <a:lstStyle/>
                    <a:p>
                      <a:pPr algn="l" fontAlgn="b"/>
                      <a:r>
                        <a:rPr lang="en-US" sz="2000" u="none" strike="noStrike">
                          <a:solidFill>
                            <a:schemeClr val="tx1"/>
                          </a:solidFill>
                          <a:effectLst/>
                        </a:rPr>
                        <a:t> </a:t>
                      </a:r>
                      <a:endParaRPr lang="en-US" sz="2000" b="0" i="0" u="none" strike="noStrike">
                        <a:solidFill>
                          <a:schemeClr val="tx1"/>
                        </a:solidFill>
                        <a:effectLst/>
                        <a:latin typeface="Arial"/>
                      </a:endParaRPr>
                    </a:p>
                  </a:txBody>
                  <a:tcPr marL="9525" marR="9525" marT="9525" marB="0" anchor="b">
                    <a:noFill/>
                  </a:tcPr>
                </a:tc>
                <a:tc>
                  <a:txBody>
                    <a:bodyPr/>
                    <a:lstStyle/>
                    <a:p>
                      <a:pPr algn="l" fontAlgn="b"/>
                      <a:r>
                        <a:rPr lang="en-US" sz="2000" u="none" strike="noStrike" dirty="0">
                          <a:solidFill>
                            <a:schemeClr val="tx1"/>
                          </a:solidFill>
                          <a:effectLst/>
                        </a:rPr>
                        <a:t> </a:t>
                      </a:r>
                      <a:endParaRPr lang="en-US" sz="2000" b="0" i="0" u="none" strike="noStrike" dirty="0">
                        <a:solidFill>
                          <a:schemeClr val="tx1"/>
                        </a:solidFill>
                        <a:effectLst/>
                        <a:latin typeface="Arial"/>
                      </a:endParaRPr>
                    </a:p>
                  </a:txBody>
                  <a:tcPr marL="9525" marR="9525" marT="9525" marB="0" anchor="b">
                    <a:noFill/>
                  </a:tcPr>
                </a:tc>
                <a:tc>
                  <a:txBody>
                    <a:bodyPr/>
                    <a:lstStyle/>
                    <a:p>
                      <a:pPr algn="ctr" rtl="0" fontAlgn="ctr"/>
                      <a:r>
                        <a:rPr lang="en-US" sz="2000" u="none" strike="noStrike" dirty="0">
                          <a:solidFill>
                            <a:schemeClr val="tx1"/>
                          </a:solidFill>
                          <a:effectLst/>
                        </a:rPr>
                        <a:t>Robust</a:t>
                      </a:r>
                      <a:endParaRPr lang="en-US" sz="2000" b="0" i="0" u="none" strike="noStrike" dirty="0">
                        <a:solidFill>
                          <a:schemeClr val="tx1"/>
                        </a:solidFill>
                        <a:effectLst/>
                        <a:latin typeface="Calibri"/>
                      </a:endParaRPr>
                    </a:p>
                  </a:txBody>
                  <a:tcPr marL="9525" marR="9525" marT="9525" marB="0" anchor="ctr">
                    <a:noFill/>
                  </a:tcPr>
                </a:tc>
                <a:tc>
                  <a:txBody>
                    <a:bodyPr/>
                    <a:lstStyle/>
                    <a:p>
                      <a:pPr algn="l" fontAlgn="t"/>
                      <a:r>
                        <a:rPr lang="en-US" sz="2000" u="none" strike="noStrike">
                          <a:solidFill>
                            <a:schemeClr val="tx1"/>
                          </a:solidFill>
                          <a:effectLst/>
                        </a:rPr>
                        <a:t> </a:t>
                      </a:r>
                      <a:endParaRPr lang="en-US" sz="2000" b="0" i="0" u="none" strike="noStrike">
                        <a:solidFill>
                          <a:schemeClr val="tx1"/>
                        </a:solidFill>
                        <a:effectLst/>
                        <a:latin typeface="Arial"/>
                      </a:endParaRPr>
                    </a:p>
                  </a:txBody>
                  <a:tcPr marL="9525" marR="9525" marT="9525" marB="0">
                    <a:noFill/>
                  </a:tcPr>
                </a:tc>
                <a:tc>
                  <a:txBody>
                    <a:bodyPr/>
                    <a:lstStyle/>
                    <a:p>
                      <a:pPr algn="l" fontAlgn="b"/>
                      <a:r>
                        <a:rPr lang="en-US" sz="2000" u="none" strike="noStrike">
                          <a:solidFill>
                            <a:schemeClr val="tx1"/>
                          </a:solidFill>
                          <a:effectLst/>
                        </a:rPr>
                        <a:t> </a:t>
                      </a:r>
                      <a:endParaRPr lang="en-US" sz="2000" b="0" i="0" u="none" strike="noStrike">
                        <a:solidFill>
                          <a:schemeClr val="tx1"/>
                        </a:solidFill>
                        <a:effectLst/>
                        <a:latin typeface="Arial"/>
                      </a:endParaRPr>
                    </a:p>
                  </a:txBody>
                  <a:tcPr marL="9525" marR="9525" marT="9525" marB="0" anchor="b">
                    <a:noFill/>
                  </a:tcPr>
                </a:tc>
                <a:tc>
                  <a:txBody>
                    <a:bodyPr/>
                    <a:lstStyle/>
                    <a:p>
                      <a:pPr algn="ctr" rtl="0" fontAlgn="ctr"/>
                      <a:r>
                        <a:rPr lang="en-US" sz="2000" u="none" strike="noStrike">
                          <a:solidFill>
                            <a:schemeClr val="tx1"/>
                          </a:solidFill>
                          <a:effectLst/>
                        </a:rPr>
                        <a:t>Robust</a:t>
                      </a:r>
                      <a:endParaRPr lang="en-US" sz="2000" b="0" i="0" u="none" strike="noStrike">
                        <a:solidFill>
                          <a:schemeClr val="tx1"/>
                        </a:solidFill>
                        <a:effectLst/>
                        <a:latin typeface="Calibri"/>
                      </a:endParaRPr>
                    </a:p>
                  </a:txBody>
                  <a:tcPr marL="9525" marR="9525" marT="9525" marB="0" anchor="ctr">
                    <a:noFill/>
                  </a:tcPr>
                </a:tc>
              </a:tr>
              <a:tr h="329866">
                <a:tc>
                  <a:txBody>
                    <a:bodyPr/>
                    <a:lstStyle/>
                    <a:p>
                      <a:pPr algn="l" rtl="0" fontAlgn="ctr"/>
                      <a:r>
                        <a:rPr lang="en-US" sz="2000" u="none" strike="noStrike">
                          <a:solidFill>
                            <a:schemeClr val="tx1"/>
                          </a:solidFill>
                          <a:effectLst/>
                        </a:rPr>
                        <a:t> </a:t>
                      </a:r>
                      <a:endParaRPr lang="en-US" sz="2000" b="1" i="0" u="none" strike="noStrike">
                        <a:solidFill>
                          <a:schemeClr val="tx1"/>
                        </a:solidFill>
                        <a:effectLst/>
                        <a:latin typeface="Calibri"/>
                      </a:endParaRPr>
                    </a:p>
                  </a:txBody>
                  <a:tcPr marL="9525" marR="9525" marT="9525" marB="0" anchor="ctr">
                    <a:noFill/>
                  </a:tcPr>
                </a:tc>
                <a:tc>
                  <a:txBody>
                    <a:bodyPr/>
                    <a:lstStyle/>
                    <a:p>
                      <a:pPr algn="ctr" rtl="0" fontAlgn="ctr"/>
                      <a:r>
                        <a:rPr lang="en-US" sz="2000" u="none" strike="noStrike">
                          <a:solidFill>
                            <a:schemeClr val="tx1"/>
                          </a:solidFill>
                          <a:effectLst/>
                        </a:rPr>
                        <a:t>Coef.</a:t>
                      </a:r>
                      <a:endParaRPr lang="en-US" sz="2000" b="0" i="0" u="none" strike="noStrike">
                        <a:solidFill>
                          <a:schemeClr val="tx1"/>
                        </a:solidFill>
                        <a:effectLst/>
                        <a:latin typeface="Calibri"/>
                      </a:endParaRPr>
                    </a:p>
                  </a:txBody>
                  <a:tcPr marL="9525" marR="9525" marT="9525" marB="0" anchor="ctr">
                    <a:noFill/>
                  </a:tcPr>
                </a:tc>
                <a:tc>
                  <a:txBody>
                    <a:bodyPr/>
                    <a:lstStyle/>
                    <a:p>
                      <a:pPr algn="ctr" rtl="0" fontAlgn="ctr"/>
                      <a:r>
                        <a:rPr lang="en-US" sz="2000" u="none" strike="noStrike" dirty="0">
                          <a:solidFill>
                            <a:schemeClr val="tx1"/>
                          </a:solidFill>
                          <a:effectLst/>
                        </a:rPr>
                        <a:t>Std. Err.</a:t>
                      </a:r>
                      <a:endParaRPr lang="en-US" sz="2000" b="0" i="0" u="none" strike="noStrike" dirty="0">
                        <a:solidFill>
                          <a:schemeClr val="tx1"/>
                        </a:solidFill>
                        <a:effectLst/>
                        <a:latin typeface="Calibri"/>
                      </a:endParaRPr>
                    </a:p>
                  </a:txBody>
                  <a:tcPr marL="9525" marR="9525" marT="9525" marB="0" anchor="ctr">
                    <a:noFill/>
                  </a:tcPr>
                </a:tc>
                <a:tc>
                  <a:txBody>
                    <a:bodyPr/>
                    <a:lstStyle/>
                    <a:p>
                      <a:pPr algn="ctr" rtl="0" fontAlgn="ctr"/>
                      <a:r>
                        <a:rPr lang="en-US" sz="2000" u="none" strike="noStrike">
                          <a:solidFill>
                            <a:schemeClr val="tx1"/>
                          </a:solidFill>
                          <a:effectLst/>
                        </a:rPr>
                        <a:t> </a:t>
                      </a:r>
                      <a:endParaRPr lang="en-US" sz="2000" b="0" i="0" u="none" strike="noStrike">
                        <a:solidFill>
                          <a:schemeClr val="tx1"/>
                        </a:solidFill>
                        <a:effectLst/>
                        <a:latin typeface="Calibri"/>
                      </a:endParaRPr>
                    </a:p>
                  </a:txBody>
                  <a:tcPr marL="9525" marR="9525" marT="9525" marB="0" anchor="ctr">
                    <a:noFill/>
                  </a:tcPr>
                </a:tc>
                <a:tc>
                  <a:txBody>
                    <a:bodyPr/>
                    <a:lstStyle/>
                    <a:p>
                      <a:pPr algn="ctr" rtl="0" fontAlgn="ctr"/>
                      <a:r>
                        <a:rPr lang="en-US" sz="2000" u="none" strike="noStrike">
                          <a:solidFill>
                            <a:schemeClr val="tx1"/>
                          </a:solidFill>
                          <a:effectLst/>
                        </a:rPr>
                        <a:t>Coef.</a:t>
                      </a:r>
                      <a:endParaRPr lang="en-US" sz="2000" b="0" i="0" u="none" strike="noStrike">
                        <a:solidFill>
                          <a:schemeClr val="tx1"/>
                        </a:solidFill>
                        <a:effectLst/>
                        <a:latin typeface="Calibri"/>
                      </a:endParaRPr>
                    </a:p>
                  </a:txBody>
                  <a:tcPr marL="9525" marR="9525" marT="9525" marB="0" anchor="ctr">
                    <a:noFill/>
                  </a:tcPr>
                </a:tc>
                <a:tc>
                  <a:txBody>
                    <a:bodyPr/>
                    <a:lstStyle/>
                    <a:p>
                      <a:pPr algn="ctr" rtl="0" fontAlgn="ctr"/>
                      <a:r>
                        <a:rPr lang="en-US" sz="2000" u="none" strike="noStrike">
                          <a:solidFill>
                            <a:schemeClr val="tx1"/>
                          </a:solidFill>
                          <a:effectLst/>
                        </a:rPr>
                        <a:t>Std. Err.</a:t>
                      </a:r>
                      <a:endParaRPr lang="en-US" sz="2000" b="0" i="0" u="none" strike="noStrike">
                        <a:solidFill>
                          <a:schemeClr val="tx1"/>
                        </a:solidFill>
                        <a:effectLst/>
                        <a:latin typeface="Calibri"/>
                      </a:endParaRPr>
                    </a:p>
                  </a:txBody>
                  <a:tcPr marL="9525" marR="9525" marT="9525" marB="0" anchor="ctr">
                    <a:noFill/>
                  </a:tcPr>
                </a:tc>
              </a:tr>
              <a:tr h="1272340">
                <a:tc>
                  <a:txBody>
                    <a:bodyPr/>
                    <a:lstStyle/>
                    <a:p>
                      <a:pPr algn="l" rtl="0" fontAlgn="ctr"/>
                      <a:r>
                        <a:rPr lang="en-US" sz="2000" u="none" strike="noStrike" dirty="0">
                          <a:solidFill>
                            <a:schemeClr val="tx1"/>
                          </a:solidFill>
                          <a:effectLst/>
                        </a:rPr>
                        <a:t>Cataract surgery receipt (t-1 to t)</a:t>
                      </a:r>
                      <a:endParaRPr lang="en-US" sz="2000" b="1" i="0" u="none" strike="noStrike" dirty="0">
                        <a:solidFill>
                          <a:schemeClr val="tx1"/>
                        </a:solidFill>
                        <a:effectLst/>
                        <a:latin typeface="Calibri"/>
                      </a:endParaRPr>
                    </a:p>
                  </a:txBody>
                  <a:tcPr marL="9525" marR="9525" marT="9525" marB="0" anchor="ctr">
                    <a:noFill/>
                  </a:tcPr>
                </a:tc>
                <a:tc>
                  <a:txBody>
                    <a:bodyPr/>
                    <a:lstStyle/>
                    <a:p>
                      <a:pPr algn="ctr" rtl="0" fontAlgn="ctr"/>
                      <a:r>
                        <a:rPr lang="en-US" sz="2000" u="none" strike="noStrike" dirty="0">
                          <a:solidFill>
                            <a:schemeClr val="tx1"/>
                          </a:solidFill>
                          <a:effectLst/>
                        </a:rPr>
                        <a:t>-0.092</a:t>
                      </a:r>
                      <a:endParaRPr lang="en-US" sz="2000" b="0" i="0" u="none" strike="noStrike" dirty="0">
                        <a:solidFill>
                          <a:schemeClr val="tx1"/>
                        </a:solidFill>
                        <a:effectLst/>
                        <a:latin typeface="Calibri"/>
                      </a:endParaRPr>
                    </a:p>
                  </a:txBody>
                  <a:tcPr marL="9525" marR="9525" marT="9525" marB="0" anchor="ctr">
                    <a:noFill/>
                  </a:tcPr>
                </a:tc>
                <a:tc>
                  <a:txBody>
                    <a:bodyPr/>
                    <a:lstStyle/>
                    <a:p>
                      <a:pPr algn="ctr" rtl="0" fontAlgn="ctr"/>
                      <a:r>
                        <a:rPr lang="en-US" sz="2000" u="none" strike="noStrike" dirty="0">
                          <a:solidFill>
                            <a:schemeClr val="tx1"/>
                          </a:solidFill>
                          <a:effectLst/>
                        </a:rPr>
                        <a:t>0.024</a:t>
                      </a:r>
                      <a:endParaRPr lang="en-US" sz="2000" b="0" i="0" u="none" strike="noStrike" dirty="0">
                        <a:solidFill>
                          <a:schemeClr val="tx1"/>
                        </a:solidFill>
                        <a:effectLst/>
                        <a:latin typeface="Calibri"/>
                      </a:endParaRPr>
                    </a:p>
                  </a:txBody>
                  <a:tcPr marL="9525" marR="9525" marT="9525" marB="0" anchor="ctr">
                    <a:noFill/>
                  </a:tcPr>
                </a:tc>
                <a:tc>
                  <a:txBody>
                    <a:bodyPr/>
                    <a:lstStyle/>
                    <a:p>
                      <a:pPr algn="l" fontAlgn="t"/>
                      <a:r>
                        <a:rPr lang="en-US" sz="2000" u="none" strike="noStrike" dirty="0">
                          <a:solidFill>
                            <a:schemeClr val="tx1"/>
                          </a:solidFill>
                          <a:effectLst/>
                        </a:rPr>
                        <a:t> </a:t>
                      </a:r>
                      <a:endParaRPr lang="en-US" sz="2000" b="0" i="0" u="none" strike="noStrike" dirty="0">
                        <a:solidFill>
                          <a:schemeClr val="tx1"/>
                        </a:solidFill>
                        <a:effectLst/>
                        <a:latin typeface="Arial"/>
                      </a:endParaRPr>
                    </a:p>
                  </a:txBody>
                  <a:tcPr marL="9525" marR="9525" marT="9525" marB="0">
                    <a:noFill/>
                  </a:tcPr>
                </a:tc>
                <a:tc>
                  <a:txBody>
                    <a:bodyPr/>
                    <a:lstStyle/>
                    <a:p>
                      <a:pPr algn="ctr" rtl="0" fontAlgn="ctr"/>
                      <a:r>
                        <a:rPr lang="en-US" sz="2000" u="none" strike="noStrike" dirty="0">
                          <a:solidFill>
                            <a:schemeClr val="tx1"/>
                          </a:solidFill>
                          <a:effectLst/>
                        </a:rPr>
                        <a:t>-0.126</a:t>
                      </a:r>
                      <a:endParaRPr lang="en-US" sz="2000" b="0" i="0" u="none" strike="noStrike" dirty="0">
                        <a:solidFill>
                          <a:schemeClr val="tx1"/>
                        </a:solidFill>
                        <a:effectLst/>
                        <a:latin typeface="Calibri"/>
                      </a:endParaRPr>
                    </a:p>
                  </a:txBody>
                  <a:tcPr marL="9525" marR="9525" marT="9525" marB="0" anchor="ctr">
                    <a:noFill/>
                  </a:tcPr>
                </a:tc>
                <a:tc>
                  <a:txBody>
                    <a:bodyPr/>
                    <a:lstStyle/>
                    <a:p>
                      <a:pPr algn="ctr" rtl="0" fontAlgn="ctr"/>
                      <a:r>
                        <a:rPr lang="en-US" sz="2000" u="none" strike="noStrike" dirty="0">
                          <a:solidFill>
                            <a:schemeClr val="tx1"/>
                          </a:solidFill>
                          <a:effectLst/>
                        </a:rPr>
                        <a:t>0.021</a:t>
                      </a:r>
                      <a:endParaRPr lang="en-US" sz="2000" b="0" i="0" u="none" strike="noStrike" dirty="0">
                        <a:solidFill>
                          <a:schemeClr val="tx1"/>
                        </a:solidFill>
                        <a:effectLst/>
                        <a:latin typeface="Calibri"/>
                      </a:endParaRPr>
                    </a:p>
                  </a:txBody>
                  <a:tcPr marL="9525" marR="9525" marT="9525" marB="0" anchor="ctr">
                    <a:noFill/>
                  </a:tcPr>
                </a:tc>
              </a:tr>
            </a:tbl>
          </a:graphicData>
        </a:graphic>
      </p:graphicFrame>
    </p:spTree>
    <p:extLst>
      <p:ext uri="{BB962C8B-B14F-4D97-AF65-F5344CB8AC3E}">
        <p14:creationId xmlns:p14="http://schemas.microsoft.com/office/powerpoint/2010/main" val="1383475483"/>
      </p:ext>
    </p:extLst>
  </p:cSld>
  <p:clrMapOvr>
    <a:masterClrMapping/>
  </p:clrMapOvr>
  <p:transition>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Problem(Conclusion)</a:t>
            </a:r>
            <a:endParaRPr lang="en-US" dirty="0"/>
          </a:p>
        </p:txBody>
      </p:sp>
      <p:sp>
        <p:nvSpPr>
          <p:cNvPr id="3" name="Content Placeholder 2"/>
          <p:cNvSpPr>
            <a:spLocks noGrp="1"/>
          </p:cNvSpPr>
          <p:nvPr>
            <p:ph idx="1"/>
          </p:nvPr>
        </p:nvSpPr>
        <p:spPr/>
        <p:txBody>
          <a:bodyPr>
            <a:normAutofit/>
          </a:bodyPr>
          <a:lstStyle/>
          <a:p>
            <a:pPr lvl="1"/>
            <a:r>
              <a:rPr lang="en-US" dirty="0"/>
              <a:t>Our results on within-person changes in vision impairment and disability show that receipt of cataract surgery is associated with improved vision and disability trends. </a:t>
            </a:r>
          </a:p>
          <a:p>
            <a:pPr lvl="1"/>
            <a:r>
              <a:rPr lang="en-US" dirty="0"/>
              <a:t>We estimate that one-quarter of the reduction in disability due to poor vision results from greater use of cataract surgery. This translates into about 5 percent of the overall increase in disability-free life expectancy. </a:t>
            </a:r>
          </a:p>
        </p:txBody>
      </p:sp>
    </p:spTree>
    <p:extLst>
      <p:ext uri="{BB962C8B-B14F-4D97-AF65-F5344CB8AC3E}">
        <p14:creationId xmlns:p14="http://schemas.microsoft.com/office/powerpoint/2010/main" val="4027248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671195" y="1243965"/>
          <a:ext cx="7801610" cy="437007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219200" y="381000"/>
            <a:ext cx="6781800" cy="646331"/>
          </a:xfrm>
          <a:prstGeom prst="rect">
            <a:avLst/>
          </a:prstGeom>
        </p:spPr>
        <p:txBody>
          <a:bodyPr wrap="square">
            <a:spAutoFit/>
          </a:bodyPr>
          <a:lstStyle/>
          <a:p>
            <a:r>
              <a:rPr lang="en-US" b="1" dirty="0"/>
              <a:t>Figure </a:t>
            </a:r>
            <a:r>
              <a:rPr lang="en-US" b="1" dirty="0" smtClean="0"/>
              <a:t>17: </a:t>
            </a:r>
            <a:r>
              <a:rPr lang="en-US" b="1" dirty="0"/>
              <a:t>Impact of treatments on changes in disability-free life expectancy at age 65 </a:t>
            </a:r>
            <a:endParaRPr lang="en-US" dirty="0"/>
          </a:p>
        </p:txBody>
      </p:sp>
    </p:spTree>
    <p:extLst>
      <p:ext uri="{BB962C8B-B14F-4D97-AF65-F5344CB8AC3E}">
        <p14:creationId xmlns:p14="http://schemas.microsoft.com/office/powerpoint/2010/main" val="1338969350"/>
      </p:ext>
    </p:extLst>
  </p:cSld>
  <p:clrMapOvr>
    <a:masterClrMapping/>
  </p:clrMapOvr>
  <p:transition>
    <p:wipe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a:t>Over the 1991-2009 period, disability-free life expectancy rose, and disabled life expectancy declined. </a:t>
            </a:r>
          </a:p>
          <a:p>
            <a:endParaRPr lang="en-US" dirty="0"/>
          </a:p>
          <a:p>
            <a:r>
              <a:rPr lang="en-US" dirty="0"/>
              <a:t>The diseases that contributed to these gains the most are cardiovascular disease and improvements in vision problem. </a:t>
            </a:r>
          </a:p>
          <a:p>
            <a:endParaRPr lang="en-US" dirty="0"/>
          </a:p>
          <a:p>
            <a:r>
              <a:rPr lang="en-US" dirty="0"/>
              <a:t>It is plausible that medical treatment (statins, anti-hypertensives) can explain the improvement in DFLE from cardiovascular disease</a:t>
            </a:r>
          </a:p>
          <a:p>
            <a:endParaRPr lang="en-US" dirty="0"/>
          </a:p>
          <a:p>
            <a:r>
              <a:rPr lang="en-US" dirty="0"/>
              <a:t>The improvements in vision problem can perhaps be attributed to more people having cataract surgery, but it is unknown how much this explains of increased DFLE.</a:t>
            </a:r>
          </a:p>
          <a:p>
            <a:endParaRPr lang="en-US" dirty="0"/>
          </a:p>
        </p:txBody>
      </p:sp>
    </p:spTree>
    <p:extLst>
      <p:ext uri="{BB962C8B-B14F-4D97-AF65-F5344CB8AC3E}">
        <p14:creationId xmlns:p14="http://schemas.microsoft.com/office/powerpoint/2010/main" val="2115441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rmAutofit/>
          </a:bodyPr>
          <a:lstStyle/>
          <a:p>
            <a:r>
              <a:rPr lang="en-US" dirty="0" smtClean="0"/>
              <a:t>Health Trends Among the Elderly</a:t>
            </a:r>
            <a:endParaRPr lang="en-US" dirty="0"/>
          </a:p>
        </p:txBody>
      </p:sp>
      <p:sp>
        <p:nvSpPr>
          <p:cNvPr id="4" name="Content Placeholder 3"/>
          <p:cNvSpPr>
            <a:spLocks noGrp="1"/>
          </p:cNvSpPr>
          <p:nvPr>
            <p:ph idx="1"/>
          </p:nvPr>
        </p:nvSpPr>
        <p:spPr>
          <a:xfrm>
            <a:off x="457200" y="1600200"/>
            <a:ext cx="8229600" cy="4675126"/>
          </a:xfrm>
          <a:prstGeom prst="rect">
            <a:avLst/>
          </a:prstGeom>
        </p:spPr>
        <p:txBody>
          <a:bodyPr wrap="square">
            <a:spAutoFit/>
          </a:bodyPr>
          <a:lstStyle/>
          <a:p>
            <a:pPr marL="742950" indent="-58738">
              <a:buFont typeface="Courier New" pitchFamily="49" charset="0"/>
              <a:buChar char="o"/>
            </a:pPr>
            <a:r>
              <a:rPr lang="en-US" sz="2900" dirty="0" smtClean="0"/>
              <a:t> </a:t>
            </a:r>
            <a:r>
              <a:rPr lang="en-US" sz="2400" dirty="0" smtClean="0"/>
              <a:t>Life expectancy </a:t>
            </a:r>
          </a:p>
          <a:p>
            <a:pPr marL="228600" indent="455613">
              <a:buNone/>
            </a:pPr>
            <a:endParaRPr lang="en-US" sz="2400" dirty="0" smtClean="0"/>
          </a:p>
          <a:p>
            <a:pPr marL="742950" indent="-58738">
              <a:buFont typeface="Courier New" pitchFamily="49" charset="0"/>
              <a:buChar char="o"/>
            </a:pPr>
            <a:r>
              <a:rPr lang="en-US" sz="2400" dirty="0" smtClean="0"/>
              <a:t> Causes of Death</a:t>
            </a:r>
          </a:p>
          <a:p>
            <a:pPr marL="742950" indent="-58738">
              <a:buFont typeface="Courier New" pitchFamily="49" charset="0"/>
              <a:buChar char="o"/>
            </a:pPr>
            <a:endParaRPr lang="en-US" sz="2400" dirty="0" smtClean="0"/>
          </a:p>
          <a:p>
            <a:pPr marL="742950" indent="-58738">
              <a:buFont typeface="Courier New" pitchFamily="49" charset="0"/>
              <a:buChar char="o"/>
            </a:pPr>
            <a:r>
              <a:rPr lang="en-US" sz="2400" dirty="0" smtClean="0"/>
              <a:t> ADL/IADL limitations</a:t>
            </a:r>
          </a:p>
          <a:p>
            <a:pPr marL="742950" indent="-58738">
              <a:buNone/>
            </a:pPr>
            <a:endParaRPr lang="en-US" sz="2400" dirty="0" smtClean="0"/>
          </a:p>
          <a:p>
            <a:pPr lvl="1" indent="-58738">
              <a:buFont typeface="Courier New" pitchFamily="49" charset="0"/>
              <a:buChar char="o"/>
            </a:pPr>
            <a:r>
              <a:rPr lang="en-US" sz="2400" dirty="0" smtClean="0"/>
              <a:t> Time to death among survey respondents</a:t>
            </a:r>
          </a:p>
          <a:p>
            <a:pPr lvl="1" indent="-58738">
              <a:buNone/>
            </a:pPr>
            <a:endParaRPr lang="en-US" sz="2400" dirty="0" smtClean="0"/>
          </a:p>
          <a:p>
            <a:pPr lvl="1" indent="-58738">
              <a:buFont typeface="Courier New" pitchFamily="49" charset="0"/>
              <a:buChar char="o"/>
            </a:pPr>
            <a:r>
              <a:rPr lang="en-US" sz="2400" dirty="0" smtClean="0"/>
              <a:t> ADL/IADL limitations in the </a:t>
            </a:r>
            <a:r>
              <a:rPr lang="en-US" sz="2400" smtClean="0"/>
              <a:t>period </a:t>
            </a:r>
            <a:r>
              <a:rPr lang="en-US" sz="2400" smtClean="0"/>
              <a:t>before </a:t>
            </a:r>
            <a:r>
              <a:rPr lang="en-US" sz="2400" dirty="0" smtClean="0"/>
              <a:t>death</a:t>
            </a:r>
          </a:p>
          <a:p>
            <a:pPr>
              <a:buFont typeface="Wingdings" pitchFamily="2" charset="2"/>
              <a:buChar char="§"/>
            </a:pPr>
            <a:endParaRPr lang="en-US" dirty="0" smtClean="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495730930"/>
              </p:ext>
            </p:extLst>
          </p:nvPr>
        </p:nvGraphicFramePr>
        <p:xfrm>
          <a:off x="228600" y="1281022"/>
          <a:ext cx="8610600" cy="504357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0" y="274638"/>
            <a:ext cx="8229600" cy="792162"/>
          </a:xfrm>
        </p:spPr>
        <p:txBody>
          <a:bodyPr/>
          <a:lstStyle/>
          <a:p>
            <a:r>
              <a:rPr lang="en-US" dirty="0" smtClean="0"/>
              <a:t>Life expectancy at age 65</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52400" y="457200"/>
          <a:ext cx="8839200" cy="6248400"/>
        </p:xfrm>
        <a:graphic>
          <a:graphicData uri="http://schemas.openxmlformats.org/drawingml/2006/chart">
            <c:chart xmlns:c="http://schemas.openxmlformats.org/drawingml/2006/chart" xmlns:r="http://schemas.openxmlformats.org/officeDocument/2006/relationships" r:id="rId3"/>
          </a:graphicData>
        </a:graphic>
      </p:graphicFrame>
      <p:sp>
        <p:nvSpPr>
          <p:cNvPr id="14337" name="Rectangle 1"/>
          <p:cNvSpPr>
            <a:spLocks noChangeArrowheads="1"/>
          </p:cNvSpPr>
          <p:nvPr/>
        </p:nvSpPr>
        <p:spPr bwMode="auto">
          <a:xfrm>
            <a:off x="-1371600" y="43934"/>
            <a:ext cx="1171481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Figure 2: NCHS Causes of Death for 65+:  Mortality rates per 100,000 (age-sex adjusted)</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88219149"/>
              </p:ext>
            </p:extLst>
          </p:nvPr>
        </p:nvGraphicFramePr>
        <p:xfrm>
          <a:off x="381000" y="364110"/>
          <a:ext cx="8458200" cy="6215887"/>
        </p:xfrm>
        <a:graphic>
          <a:graphicData uri="http://schemas.openxmlformats.org/drawingml/2006/table">
            <a:tbl>
              <a:tblPr/>
              <a:tblGrid>
                <a:gridCol w="638409"/>
                <a:gridCol w="6143391"/>
                <a:gridCol w="496630"/>
                <a:gridCol w="1179770"/>
              </a:tblGrid>
              <a:tr h="248169">
                <a:tc gridSpan="4">
                  <a:txBody>
                    <a:bodyPr/>
                    <a:lstStyle/>
                    <a:p>
                      <a:pPr marL="0" marR="0" algn="ctr">
                        <a:lnSpc>
                          <a:spcPct val="115000"/>
                        </a:lnSpc>
                        <a:spcBef>
                          <a:spcPts val="0"/>
                        </a:spcBef>
                        <a:spcAft>
                          <a:spcPts val="0"/>
                        </a:spcAft>
                      </a:pPr>
                      <a:r>
                        <a:rPr lang="en-US" sz="2200" b="1" dirty="0">
                          <a:solidFill>
                            <a:srgbClr val="000000"/>
                          </a:solidFill>
                          <a:latin typeface="Calibri(Heading)"/>
                          <a:ea typeface="Times New Roman"/>
                          <a:cs typeface="Times New Roman"/>
                        </a:rPr>
                        <a:t>Table 1: Health Status Questions in the MCBS, 1991-2009</a:t>
                      </a:r>
                      <a:endParaRPr lang="en-US" sz="2200" dirty="0">
                        <a:latin typeface="Calibri(Heading)"/>
                        <a:ea typeface="Calibri"/>
                        <a:cs typeface="Times New Roman"/>
                      </a:endParaRPr>
                    </a:p>
                  </a:txBody>
                  <a:tcPr marL="47122" marR="47122"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45249">
                <a:tc>
                  <a:txBody>
                    <a:bodyPr/>
                    <a:lstStyle/>
                    <a:p>
                      <a:pPr marL="0" marR="0" algn="just">
                        <a:lnSpc>
                          <a:spcPct val="115000"/>
                        </a:lnSpc>
                        <a:spcBef>
                          <a:spcPts val="0"/>
                        </a:spcBef>
                        <a:spcAft>
                          <a:spcPts val="0"/>
                        </a:spcAft>
                      </a:pPr>
                      <a:endParaRPr lang="en-US" sz="1600" dirty="0">
                        <a:latin typeface="Calibri"/>
                        <a:ea typeface="Calibri"/>
                        <a:cs typeface="Times New Roman"/>
                      </a:endParaRPr>
                    </a:p>
                    <a:p>
                      <a:pPr marL="0" marR="0" algn="just">
                        <a:lnSpc>
                          <a:spcPct val="115000"/>
                        </a:lnSpc>
                        <a:spcBef>
                          <a:spcPts val="0"/>
                        </a:spcBef>
                        <a:spcAft>
                          <a:spcPts val="0"/>
                        </a:spcAft>
                      </a:pPr>
                      <a:r>
                        <a:rPr lang="en-US" sz="1800" b="1" kern="1200" dirty="0">
                          <a:solidFill>
                            <a:srgbClr val="000000"/>
                          </a:solidFill>
                          <a:latin typeface="Calibri(Body)"/>
                          <a:ea typeface="Times New Roman"/>
                          <a:cs typeface="Times New Roman"/>
                        </a:rPr>
                        <a:t>Num</a:t>
                      </a:r>
                    </a:p>
                  </a:txBody>
                  <a:tcPr marL="47122" marR="4712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endParaRPr lang="en-US" sz="1600" dirty="0">
                        <a:latin typeface="Calibri"/>
                        <a:ea typeface="Calibri"/>
                        <a:cs typeface="Times New Roman"/>
                      </a:endParaRPr>
                    </a:p>
                    <a:p>
                      <a:pPr marL="0" marR="0" algn="just" defTabSz="914400" rtl="0" eaLnBrk="1" latinLnBrk="0" hangingPunct="1">
                        <a:lnSpc>
                          <a:spcPct val="115000"/>
                        </a:lnSpc>
                        <a:spcBef>
                          <a:spcPts val="0"/>
                        </a:spcBef>
                        <a:spcAft>
                          <a:spcPts val="0"/>
                        </a:spcAft>
                      </a:pPr>
                      <a:r>
                        <a:rPr lang="en-US" sz="1800" b="1" kern="1200" dirty="0">
                          <a:solidFill>
                            <a:srgbClr val="000000"/>
                          </a:solidFill>
                          <a:latin typeface="Calibri(Body)"/>
                          <a:ea typeface="Times New Roman"/>
                          <a:cs typeface="Times New Roman"/>
                        </a:rPr>
                        <a:t>Question</a:t>
                      </a:r>
                    </a:p>
                  </a:txBody>
                  <a:tcPr marL="47122" marR="4712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marL="0" marR="0" algn="ctr">
                        <a:lnSpc>
                          <a:spcPct val="115000"/>
                        </a:lnSpc>
                        <a:spcBef>
                          <a:spcPts val="0"/>
                        </a:spcBef>
                        <a:spcAft>
                          <a:spcPts val="0"/>
                        </a:spcAft>
                      </a:pPr>
                      <a:endParaRPr lang="en-US" sz="1600" dirty="0">
                        <a:latin typeface="Calibri"/>
                        <a:ea typeface="Calibri"/>
                        <a:cs typeface="Times New Roman"/>
                      </a:endParaRPr>
                    </a:p>
                    <a:p>
                      <a:pPr marL="0" marR="0" algn="just" defTabSz="914400" rtl="0" eaLnBrk="1" latinLnBrk="0" hangingPunct="1">
                        <a:lnSpc>
                          <a:spcPct val="115000"/>
                        </a:lnSpc>
                        <a:spcBef>
                          <a:spcPts val="0"/>
                        </a:spcBef>
                        <a:spcAft>
                          <a:spcPts val="0"/>
                        </a:spcAft>
                      </a:pPr>
                      <a:r>
                        <a:rPr lang="en-US" sz="1800" b="1" kern="1200" dirty="0">
                          <a:solidFill>
                            <a:srgbClr val="000000"/>
                          </a:solidFill>
                          <a:latin typeface="Calibri(Body)"/>
                          <a:ea typeface="Times New Roman"/>
                          <a:cs typeface="Times New Roman"/>
                        </a:rPr>
                        <a:t>Prevalence</a:t>
                      </a:r>
                    </a:p>
                  </a:txBody>
                  <a:tcPr marL="47122" marR="4712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0" marR="0" algn="ctr">
                        <a:lnSpc>
                          <a:spcPct val="115000"/>
                        </a:lnSpc>
                        <a:spcBef>
                          <a:spcPts val="0"/>
                        </a:spcBef>
                        <a:spcAft>
                          <a:spcPts val="0"/>
                        </a:spcAft>
                      </a:pPr>
                      <a:endParaRPr lang="en-US" sz="1800" b="1" kern="1200" dirty="0">
                        <a:solidFill>
                          <a:srgbClr val="000000"/>
                        </a:solidFill>
                        <a:latin typeface="Calibri(Body)"/>
                        <a:ea typeface="Times New Roman"/>
                        <a:cs typeface="Times New Roman"/>
                      </a:endParaRPr>
                    </a:p>
                  </a:txBody>
                  <a:tcPr marL="47122" marR="4712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6943">
                <a:tc>
                  <a:txBody>
                    <a:bodyPr/>
                    <a:lstStyle/>
                    <a:p>
                      <a:pPr marL="0" marR="0" algn="ctr">
                        <a:lnSpc>
                          <a:spcPct val="115000"/>
                        </a:lnSpc>
                        <a:spcBef>
                          <a:spcPts val="0"/>
                        </a:spcBef>
                        <a:spcAft>
                          <a:spcPts val="0"/>
                        </a:spcAft>
                      </a:pPr>
                      <a:r>
                        <a:rPr lang="en-US" sz="800">
                          <a:solidFill>
                            <a:srgbClr val="000000"/>
                          </a:solidFill>
                          <a:latin typeface="Times New Roman"/>
                          <a:ea typeface="Times New Roman"/>
                          <a:cs typeface="Times New Roman"/>
                        </a:rPr>
                        <a:t> </a:t>
                      </a:r>
                      <a:endParaRPr lang="en-US" sz="800">
                        <a:latin typeface="Calibri"/>
                        <a:ea typeface="Calibri"/>
                        <a:cs typeface="Times New Roman"/>
                      </a:endParaRPr>
                    </a:p>
                  </a:txBody>
                  <a:tcPr marL="47122" marR="47122"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just">
                        <a:lnSpc>
                          <a:spcPct val="115000"/>
                        </a:lnSpc>
                        <a:spcBef>
                          <a:spcPts val="0"/>
                        </a:spcBef>
                        <a:spcAft>
                          <a:spcPts val="0"/>
                        </a:spcAft>
                      </a:pPr>
                      <a:r>
                        <a:rPr lang="en-US" sz="800">
                          <a:solidFill>
                            <a:srgbClr val="000000"/>
                          </a:solidFill>
                          <a:latin typeface="Times New Roman"/>
                          <a:ea typeface="Times New Roman"/>
                          <a:cs typeface="Times New Roman"/>
                        </a:rPr>
                        <a:t> </a:t>
                      </a:r>
                      <a:endParaRPr lang="en-US" sz="800">
                        <a:latin typeface="Calibri"/>
                        <a:ea typeface="Calibri"/>
                        <a:cs typeface="Times New Roman"/>
                      </a:endParaRPr>
                    </a:p>
                  </a:txBody>
                  <a:tcPr marL="47122" marR="47122"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marL="0" marR="0" algn="ctr">
                        <a:lnSpc>
                          <a:spcPct val="115000"/>
                        </a:lnSpc>
                        <a:spcBef>
                          <a:spcPts val="0"/>
                        </a:spcBef>
                        <a:spcAft>
                          <a:spcPts val="0"/>
                        </a:spcAft>
                      </a:pPr>
                      <a:r>
                        <a:rPr lang="en-US" sz="800">
                          <a:solidFill>
                            <a:srgbClr val="000000"/>
                          </a:solidFill>
                          <a:latin typeface="Times New Roman"/>
                          <a:ea typeface="Times New Roman"/>
                          <a:cs typeface="Times New Roman"/>
                        </a:rPr>
                        <a:t> </a:t>
                      </a:r>
                      <a:endParaRPr lang="en-US" sz="800">
                        <a:latin typeface="Calibri"/>
                        <a:ea typeface="Calibri"/>
                        <a:cs typeface="Times New Roman"/>
                      </a:endParaRPr>
                    </a:p>
                  </a:txBody>
                  <a:tcPr marL="47122" marR="47122"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pPr marL="0" marR="0" algn="ctr">
                        <a:lnSpc>
                          <a:spcPct val="115000"/>
                        </a:lnSpc>
                        <a:spcBef>
                          <a:spcPts val="0"/>
                        </a:spcBef>
                        <a:spcAft>
                          <a:spcPts val="0"/>
                        </a:spcAft>
                      </a:pPr>
                      <a:endParaRPr lang="en-US" sz="800">
                        <a:latin typeface="Calibri"/>
                        <a:ea typeface="Calibri"/>
                        <a:cs typeface="Times New Roman"/>
                      </a:endParaRPr>
                    </a:p>
                  </a:txBody>
                  <a:tcPr marL="47122" marR="47122"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044278">
                <a:tc gridSpan="4">
                  <a:txBody>
                    <a:bodyPr/>
                    <a:lstStyle/>
                    <a:p>
                      <a:pPr marL="0" marR="0" algn="ctr">
                        <a:lnSpc>
                          <a:spcPct val="115000"/>
                        </a:lnSpc>
                        <a:spcBef>
                          <a:spcPts val="0"/>
                        </a:spcBef>
                        <a:spcAft>
                          <a:spcPts val="0"/>
                        </a:spcAft>
                      </a:pPr>
                      <a:r>
                        <a:rPr lang="en-US" sz="1800" dirty="0">
                          <a:solidFill>
                            <a:srgbClr val="000000"/>
                          </a:solidFill>
                          <a:latin typeface="Calibri(Body)"/>
                          <a:ea typeface="Times New Roman"/>
                          <a:cs typeface="Times New Roman"/>
                        </a:rPr>
                        <a:t> </a:t>
                      </a:r>
                      <a:endParaRPr lang="en-US" sz="1800" dirty="0">
                        <a:latin typeface="Calibri(Body)"/>
                        <a:ea typeface="Calibri"/>
                        <a:cs typeface="Times New Roman"/>
                      </a:endParaRPr>
                    </a:p>
                    <a:p>
                      <a:pPr marL="0" marR="0">
                        <a:lnSpc>
                          <a:spcPct val="115000"/>
                        </a:lnSpc>
                        <a:spcBef>
                          <a:spcPts val="0"/>
                        </a:spcBef>
                        <a:spcAft>
                          <a:spcPts val="0"/>
                        </a:spcAft>
                      </a:pPr>
                      <a:r>
                        <a:rPr lang="en-US" sz="1800" b="1" dirty="0">
                          <a:solidFill>
                            <a:srgbClr val="000000"/>
                          </a:solidFill>
                          <a:latin typeface="Calibri(Body)"/>
                          <a:ea typeface="Times New Roman"/>
                          <a:cs typeface="Times New Roman"/>
                        </a:rPr>
                        <a:t>Activities of Daily </a:t>
                      </a:r>
                      <a:r>
                        <a:rPr lang="en-US" sz="1800" b="1" dirty="0" smtClean="0">
                          <a:solidFill>
                            <a:srgbClr val="000000"/>
                          </a:solidFill>
                          <a:latin typeface="Calibri(Body)"/>
                          <a:ea typeface="Times New Roman"/>
                          <a:cs typeface="Times New Roman"/>
                        </a:rPr>
                        <a:t>Living (ADL): Says </a:t>
                      </a:r>
                      <a:r>
                        <a:rPr lang="en-US" sz="1800" b="1" dirty="0">
                          <a:solidFill>
                            <a:srgbClr val="000000"/>
                          </a:solidFill>
                          <a:latin typeface="Calibri(Body)"/>
                          <a:ea typeface="Times New Roman"/>
                          <a:cs typeface="Times New Roman"/>
                        </a:rPr>
                        <a:t>difficulty </a:t>
                      </a:r>
                      <a:r>
                        <a:rPr lang="en-US" sz="1800" b="1" dirty="0" smtClean="0">
                          <a:solidFill>
                            <a:srgbClr val="000000"/>
                          </a:solidFill>
                          <a:latin typeface="Calibri(Body)"/>
                          <a:ea typeface="Times New Roman"/>
                          <a:cs typeface="Times New Roman"/>
                        </a:rPr>
                        <a:t>doing </a:t>
                      </a:r>
                      <a:r>
                        <a:rPr lang="en-US" sz="1800" b="1" dirty="0">
                          <a:solidFill>
                            <a:srgbClr val="000000"/>
                          </a:solidFill>
                          <a:latin typeface="Calibri(Body)"/>
                          <a:ea typeface="Times New Roman"/>
                          <a:cs typeface="Times New Roman"/>
                        </a:rPr>
                        <a:t>by himself/herself </a:t>
                      </a:r>
                      <a:r>
                        <a:rPr lang="en-US" sz="1800" b="1" dirty="0" smtClean="0">
                          <a:solidFill>
                            <a:srgbClr val="000000"/>
                          </a:solidFill>
                          <a:latin typeface="Calibri(Body)"/>
                          <a:ea typeface="Times New Roman"/>
                          <a:cs typeface="Times New Roman"/>
                        </a:rPr>
                        <a:t>because </a:t>
                      </a:r>
                      <a:r>
                        <a:rPr lang="en-US" sz="1800" b="1" dirty="0">
                          <a:solidFill>
                            <a:srgbClr val="000000"/>
                          </a:solidFill>
                          <a:latin typeface="Calibri(Body)"/>
                          <a:ea typeface="Times New Roman"/>
                          <a:cs typeface="Times New Roman"/>
                        </a:rPr>
                        <a:t>of </a:t>
                      </a:r>
                      <a:r>
                        <a:rPr lang="en-US" sz="1800" b="1" dirty="0" smtClean="0">
                          <a:solidFill>
                            <a:srgbClr val="000000"/>
                          </a:solidFill>
                          <a:latin typeface="Calibri(Body)"/>
                          <a:ea typeface="Times New Roman"/>
                          <a:cs typeface="Times New Roman"/>
                        </a:rPr>
                        <a:t>health </a:t>
                      </a:r>
                      <a:r>
                        <a:rPr lang="en-US" sz="1800" b="1" dirty="0">
                          <a:solidFill>
                            <a:srgbClr val="000000"/>
                          </a:solidFill>
                          <a:latin typeface="Calibri(Body)"/>
                          <a:ea typeface="Times New Roman"/>
                          <a:cs typeface="Times New Roman"/>
                        </a:rPr>
                        <a:t>or </a:t>
                      </a:r>
                      <a:r>
                        <a:rPr lang="en-US" sz="1800" b="1" dirty="0" smtClean="0">
                          <a:solidFill>
                            <a:srgbClr val="000000"/>
                          </a:solidFill>
                          <a:latin typeface="Calibri(Body)"/>
                          <a:ea typeface="Times New Roman"/>
                          <a:cs typeface="Times New Roman"/>
                        </a:rPr>
                        <a:t>physical problem</a:t>
                      </a:r>
                    </a:p>
                    <a:p>
                      <a:pPr marL="0" marR="0">
                        <a:lnSpc>
                          <a:spcPct val="115000"/>
                        </a:lnSpc>
                        <a:spcBef>
                          <a:spcPts val="0"/>
                        </a:spcBef>
                        <a:spcAft>
                          <a:spcPts val="0"/>
                        </a:spcAft>
                      </a:pPr>
                      <a:endParaRPr lang="en-US" sz="1800" dirty="0">
                        <a:latin typeface="Calibri(Body)"/>
                        <a:ea typeface="Calibri"/>
                        <a:cs typeface="Times New Roman"/>
                      </a:endParaRPr>
                    </a:p>
                  </a:txBody>
                  <a:tcPr marL="47122" marR="47122" marT="0" marB="0">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78661">
                <a:tc>
                  <a:txBody>
                    <a:bodyPr/>
                    <a:lstStyle/>
                    <a:p>
                      <a:pPr marL="0" marR="0" algn="l" defTabSz="914400" rtl="0" eaLnBrk="1" latinLnBrk="0" hangingPunct="1">
                        <a:lnSpc>
                          <a:spcPct val="115000"/>
                        </a:lnSpc>
                        <a:spcBef>
                          <a:spcPts val="0"/>
                        </a:spcBef>
                        <a:spcAft>
                          <a:spcPts val="0"/>
                        </a:spcAft>
                      </a:pPr>
                      <a:r>
                        <a:rPr lang="en-US" sz="1800" b="0" kern="1200" dirty="0">
                          <a:solidFill>
                            <a:srgbClr val="000000"/>
                          </a:solidFill>
                          <a:latin typeface="Calibri(Body)"/>
                          <a:ea typeface="Times New Roman"/>
                          <a:cs typeface="Times New Roman"/>
                        </a:rPr>
                        <a:t>1</a:t>
                      </a:r>
                    </a:p>
                  </a:txBody>
                  <a:tcPr marL="47122" marR="47122" marT="0" marB="0">
                    <a:lnL>
                      <a:noFill/>
                    </a:lnL>
                    <a:lnR>
                      <a:noFill/>
                    </a:lnR>
                    <a:lnT>
                      <a:noFill/>
                    </a:lnT>
                    <a:lnB>
                      <a:noFill/>
                    </a:lnB>
                    <a:solidFill>
                      <a:srgbClr val="FFFFFF"/>
                    </a:solidFill>
                  </a:tcPr>
                </a:tc>
                <a:tc gridSpan="2">
                  <a:txBody>
                    <a:bodyPr/>
                    <a:lstStyle/>
                    <a:p>
                      <a:pPr marL="0" marR="0" algn="l" defTabSz="914400" rtl="0" eaLnBrk="1" latinLnBrk="0" hangingPunct="1">
                        <a:lnSpc>
                          <a:spcPct val="115000"/>
                        </a:lnSpc>
                        <a:spcBef>
                          <a:spcPts val="0"/>
                        </a:spcBef>
                        <a:spcAft>
                          <a:spcPts val="0"/>
                        </a:spcAft>
                      </a:pPr>
                      <a:r>
                        <a:rPr lang="en-US" sz="1800" b="0" kern="1200" dirty="0">
                          <a:solidFill>
                            <a:srgbClr val="000000"/>
                          </a:solidFill>
                          <a:latin typeface="Calibri(Body)"/>
                          <a:ea typeface="Times New Roman"/>
                          <a:cs typeface="Times New Roman"/>
                        </a:rPr>
                        <a:t>Bathing or showering</a:t>
                      </a:r>
                    </a:p>
                  </a:txBody>
                  <a:tcPr marL="47122" marR="47122" marT="0" marB="0">
                    <a:lnL>
                      <a:noFill/>
                    </a:lnL>
                    <a:lnR>
                      <a:noFill/>
                    </a:lnR>
                    <a:lnT>
                      <a:noFill/>
                    </a:lnT>
                    <a:lnB>
                      <a:noFill/>
                    </a:lnB>
                    <a:solidFill>
                      <a:srgbClr val="FFFFFF"/>
                    </a:solidFill>
                  </a:tcPr>
                </a:tc>
                <a:tc hMerge="1">
                  <a:txBody>
                    <a:bodyPr/>
                    <a:lstStyle/>
                    <a:p>
                      <a:endParaRPr lang="en-US"/>
                    </a:p>
                  </a:txBody>
                  <a:tcPr/>
                </a:tc>
                <a:tc>
                  <a:txBody>
                    <a:bodyPr/>
                    <a:lstStyle/>
                    <a:p>
                      <a:pPr marL="0" marR="0" algn="l" defTabSz="914400" rtl="0" eaLnBrk="1" latinLnBrk="0" hangingPunct="1">
                        <a:lnSpc>
                          <a:spcPct val="115000"/>
                        </a:lnSpc>
                        <a:spcBef>
                          <a:spcPts val="0"/>
                        </a:spcBef>
                        <a:spcAft>
                          <a:spcPts val="0"/>
                        </a:spcAft>
                      </a:pPr>
                      <a:r>
                        <a:rPr lang="en-US" sz="1800" b="0" kern="1200" dirty="0">
                          <a:solidFill>
                            <a:srgbClr val="000000"/>
                          </a:solidFill>
                          <a:latin typeface="Calibri(Body)"/>
                          <a:ea typeface="Times New Roman"/>
                          <a:cs typeface="Times New Roman"/>
                        </a:rPr>
                        <a:t>15</a:t>
                      </a:r>
                      <a:r>
                        <a:rPr lang="en-US" sz="1800" b="0" kern="1200" dirty="0" smtClean="0">
                          <a:solidFill>
                            <a:srgbClr val="000000"/>
                          </a:solidFill>
                          <a:latin typeface="Calibri(Body)"/>
                          <a:ea typeface="Times New Roman"/>
                          <a:cs typeface="Times New Roman"/>
                        </a:rPr>
                        <a:t>%</a:t>
                      </a:r>
                    </a:p>
                    <a:p>
                      <a:pPr marL="0" marR="0" algn="l" defTabSz="914400" rtl="0" eaLnBrk="1" latinLnBrk="0" hangingPunct="1">
                        <a:lnSpc>
                          <a:spcPct val="115000"/>
                        </a:lnSpc>
                        <a:spcBef>
                          <a:spcPts val="0"/>
                        </a:spcBef>
                        <a:spcAft>
                          <a:spcPts val="0"/>
                        </a:spcAft>
                      </a:pPr>
                      <a:endParaRPr lang="en-US" sz="1800" b="0" kern="1200" dirty="0">
                        <a:solidFill>
                          <a:srgbClr val="000000"/>
                        </a:solidFill>
                        <a:latin typeface="Calibri(Body)"/>
                        <a:ea typeface="Times New Roman"/>
                        <a:cs typeface="Times New Roman"/>
                      </a:endParaRPr>
                    </a:p>
                  </a:txBody>
                  <a:tcPr marL="47122" marR="47122" marT="0" marB="0">
                    <a:lnL>
                      <a:noFill/>
                    </a:lnL>
                    <a:lnR>
                      <a:noFill/>
                    </a:lnR>
                    <a:lnT>
                      <a:noFill/>
                    </a:lnT>
                    <a:lnB>
                      <a:noFill/>
                    </a:lnB>
                    <a:solidFill>
                      <a:srgbClr val="FFFFFF"/>
                    </a:solidFill>
                  </a:tcPr>
                </a:tc>
              </a:tr>
              <a:tr h="578661">
                <a:tc>
                  <a:txBody>
                    <a:bodyPr/>
                    <a:lstStyle/>
                    <a:p>
                      <a:pPr marL="0" marR="0" algn="l" defTabSz="914400" rtl="0" eaLnBrk="1" latinLnBrk="0" hangingPunct="1">
                        <a:lnSpc>
                          <a:spcPct val="115000"/>
                        </a:lnSpc>
                        <a:spcBef>
                          <a:spcPts val="0"/>
                        </a:spcBef>
                        <a:spcAft>
                          <a:spcPts val="0"/>
                        </a:spcAft>
                      </a:pPr>
                      <a:r>
                        <a:rPr lang="en-US" sz="1800" b="0" kern="1200" dirty="0" smtClean="0">
                          <a:solidFill>
                            <a:srgbClr val="000000"/>
                          </a:solidFill>
                          <a:latin typeface="Calibri(Body)"/>
                          <a:ea typeface="Times New Roman"/>
                          <a:cs typeface="Times New Roman"/>
                        </a:rPr>
                        <a:t>2</a:t>
                      </a:r>
                      <a:endParaRPr lang="en-US" sz="1800" b="0" kern="1200" dirty="0">
                        <a:solidFill>
                          <a:srgbClr val="000000"/>
                        </a:solidFill>
                        <a:latin typeface="Calibri(Body)"/>
                        <a:ea typeface="Times New Roman"/>
                        <a:cs typeface="Times New Roman"/>
                      </a:endParaRPr>
                    </a:p>
                  </a:txBody>
                  <a:tcPr marL="47122" marR="47122" marT="0" marB="0">
                    <a:lnL>
                      <a:noFill/>
                    </a:lnL>
                    <a:lnR>
                      <a:noFill/>
                    </a:lnR>
                    <a:lnT>
                      <a:noFill/>
                    </a:lnT>
                    <a:lnB>
                      <a:noFill/>
                    </a:lnB>
                    <a:solidFill>
                      <a:srgbClr val="FFFFFF"/>
                    </a:solidFill>
                  </a:tcPr>
                </a:tc>
                <a:tc gridSpan="2">
                  <a:txBody>
                    <a:bodyPr/>
                    <a:lstStyle/>
                    <a:p>
                      <a:pPr marL="0" marR="0" algn="l" defTabSz="914400" rtl="0" eaLnBrk="1" latinLnBrk="0" hangingPunct="1">
                        <a:lnSpc>
                          <a:spcPct val="115000"/>
                        </a:lnSpc>
                        <a:spcBef>
                          <a:spcPts val="0"/>
                        </a:spcBef>
                        <a:spcAft>
                          <a:spcPts val="0"/>
                        </a:spcAft>
                      </a:pPr>
                      <a:r>
                        <a:rPr lang="en-US" sz="1800" b="0" kern="1200" dirty="0">
                          <a:solidFill>
                            <a:srgbClr val="000000"/>
                          </a:solidFill>
                          <a:latin typeface="Calibri(Body)"/>
                          <a:ea typeface="Times New Roman"/>
                          <a:cs typeface="Times New Roman"/>
                        </a:rPr>
                        <a:t>Going in or out of bed or chairs</a:t>
                      </a:r>
                    </a:p>
                  </a:txBody>
                  <a:tcPr marL="47122" marR="47122" marT="0" marB="0">
                    <a:lnL>
                      <a:noFill/>
                    </a:lnL>
                    <a:lnR>
                      <a:noFill/>
                    </a:lnR>
                    <a:lnT>
                      <a:noFill/>
                    </a:lnT>
                    <a:lnB>
                      <a:noFill/>
                    </a:lnB>
                    <a:solidFill>
                      <a:srgbClr val="FFFFFF"/>
                    </a:solidFill>
                  </a:tcPr>
                </a:tc>
                <a:tc hMerge="1">
                  <a:txBody>
                    <a:bodyPr/>
                    <a:lstStyle/>
                    <a:p>
                      <a:endParaRPr lang="en-US"/>
                    </a:p>
                  </a:txBody>
                  <a:tcPr/>
                </a:tc>
                <a:tc>
                  <a:txBody>
                    <a:bodyPr/>
                    <a:lstStyle/>
                    <a:p>
                      <a:pPr marL="0" marR="0" algn="l" defTabSz="914400" rtl="0" eaLnBrk="1" latinLnBrk="0" hangingPunct="1">
                        <a:lnSpc>
                          <a:spcPct val="115000"/>
                        </a:lnSpc>
                        <a:spcBef>
                          <a:spcPts val="0"/>
                        </a:spcBef>
                        <a:spcAft>
                          <a:spcPts val="0"/>
                        </a:spcAft>
                      </a:pPr>
                      <a:r>
                        <a:rPr lang="en-US" sz="1800" b="0" kern="1200" dirty="0">
                          <a:solidFill>
                            <a:srgbClr val="000000"/>
                          </a:solidFill>
                          <a:latin typeface="Calibri(Body)"/>
                          <a:ea typeface="Times New Roman"/>
                          <a:cs typeface="Times New Roman"/>
                        </a:rPr>
                        <a:t>15</a:t>
                      </a:r>
                      <a:r>
                        <a:rPr lang="en-US" sz="1800" b="0" kern="1200" dirty="0" smtClean="0">
                          <a:solidFill>
                            <a:srgbClr val="000000"/>
                          </a:solidFill>
                          <a:latin typeface="Calibri(Body)"/>
                          <a:ea typeface="Times New Roman"/>
                          <a:cs typeface="Times New Roman"/>
                        </a:rPr>
                        <a:t>%</a:t>
                      </a:r>
                    </a:p>
                    <a:p>
                      <a:pPr marL="0" marR="0" algn="l" defTabSz="914400" rtl="0" eaLnBrk="1" latinLnBrk="0" hangingPunct="1">
                        <a:lnSpc>
                          <a:spcPct val="115000"/>
                        </a:lnSpc>
                        <a:spcBef>
                          <a:spcPts val="0"/>
                        </a:spcBef>
                        <a:spcAft>
                          <a:spcPts val="0"/>
                        </a:spcAft>
                      </a:pPr>
                      <a:endParaRPr lang="en-US" sz="1800" b="0" kern="1200" dirty="0">
                        <a:solidFill>
                          <a:srgbClr val="000000"/>
                        </a:solidFill>
                        <a:latin typeface="Calibri(Body)"/>
                        <a:ea typeface="Times New Roman"/>
                        <a:cs typeface="Times New Roman"/>
                      </a:endParaRPr>
                    </a:p>
                  </a:txBody>
                  <a:tcPr marL="47122" marR="47122" marT="0" marB="0">
                    <a:lnL>
                      <a:noFill/>
                    </a:lnL>
                    <a:lnR>
                      <a:noFill/>
                    </a:lnR>
                    <a:lnT>
                      <a:noFill/>
                    </a:lnT>
                    <a:lnB>
                      <a:noFill/>
                    </a:lnB>
                    <a:solidFill>
                      <a:srgbClr val="FFFFFF"/>
                    </a:solidFill>
                  </a:tcPr>
                </a:tc>
              </a:tr>
              <a:tr h="578661">
                <a:tc>
                  <a:txBody>
                    <a:bodyPr/>
                    <a:lstStyle/>
                    <a:p>
                      <a:pPr marL="0" marR="0" algn="l" defTabSz="914400" rtl="0" eaLnBrk="1" latinLnBrk="0" hangingPunct="1">
                        <a:lnSpc>
                          <a:spcPct val="115000"/>
                        </a:lnSpc>
                        <a:spcBef>
                          <a:spcPts val="0"/>
                        </a:spcBef>
                        <a:spcAft>
                          <a:spcPts val="0"/>
                        </a:spcAft>
                      </a:pPr>
                      <a:r>
                        <a:rPr lang="en-US" sz="1800" b="0" kern="1200">
                          <a:solidFill>
                            <a:srgbClr val="000000"/>
                          </a:solidFill>
                          <a:latin typeface="Calibri(Body)"/>
                          <a:ea typeface="Times New Roman"/>
                          <a:cs typeface="Times New Roman"/>
                        </a:rPr>
                        <a:t>3</a:t>
                      </a:r>
                    </a:p>
                  </a:txBody>
                  <a:tcPr marL="47122" marR="47122" marT="0" marB="0">
                    <a:lnL>
                      <a:noFill/>
                    </a:lnL>
                    <a:lnR>
                      <a:noFill/>
                    </a:lnR>
                    <a:lnT>
                      <a:noFill/>
                    </a:lnT>
                    <a:lnB>
                      <a:noFill/>
                    </a:lnB>
                    <a:solidFill>
                      <a:srgbClr val="FFFFFF"/>
                    </a:solidFill>
                  </a:tcPr>
                </a:tc>
                <a:tc gridSpan="2">
                  <a:txBody>
                    <a:bodyPr/>
                    <a:lstStyle/>
                    <a:p>
                      <a:pPr marL="0" marR="0" algn="l" defTabSz="914400" rtl="0" eaLnBrk="1" latinLnBrk="0" hangingPunct="1">
                        <a:lnSpc>
                          <a:spcPct val="115000"/>
                        </a:lnSpc>
                        <a:spcBef>
                          <a:spcPts val="0"/>
                        </a:spcBef>
                        <a:spcAft>
                          <a:spcPts val="0"/>
                        </a:spcAft>
                      </a:pPr>
                      <a:r>
                        <a:rPr lang="en-US" sz="1800" b="0" kern="1200" dirty="0">
                          <a:solidFill>
                            <a:srgbClr val="000000"/>
                          </a:solidFill>
                          <a:latin typeface="Calibri(Body)"/>
                          <a:ea typeface="Times New Roman"/>
                          <a:cs typeface="Times New Roman"/>
                        </a:rPr>
                        <a:t>Eating</a:t>
                      </a:r>
                    </a:p>
                  </a:txBody>
                  <a:tcPr marL="47122" marR="47122" marT="0" marB="0">
                    <a:lnL>
                      <a:noFill/>
                    </a:lnL>
                    <a:lnR>
                      <a:noFill/>
                    </a:lnR>
                    <a:lnT>
                      <a:noFill/>
                    </a:lnT>
                    <a:lnB>
                      <a:noFill/>
                    </a:lnB>
                    <a:solidFill>
                      <a:srgbClr val="FFFFFF"/>
                    </a:solidFill>
                  </a:tcPr>
                </a:tc>
                <a:tc hMerge="1">
                  <a:txBody>
                    <a:bodyPr/>
                    <a:lstStyle/>
                    <a:p>
                      <a:endParaRPr lang="en-US"/>
                    </a:p>
                  </a:txBody>
                  <a:tcPr/>
                </a:tc>
                <a:tc>
                  <a:txBody>
                    <a:bodyPr/>
                    <a:lstStyle/>
                    <a:p>
                      <a:pPr marL="0" marR="0" algn="l" defTabSz="914400" rtl="0" eaLnBrk="1" latinLnBrk="0" hangingPunct="1">
                        <a:lnSpc>
                          <a:spcPct val="115000"/>
                        </a:lnSpc>
                        <a:spcBef>
                          <a:spcPts val="0"/>
                        </a:spcBef>
                        <a:spcAft>
                          <a:spcPts val="0"/>
                        </a:spcAft>
                      </a:pPr>
                      <a:r>
                        <a:rPr lang="en-US" sz="1800" b="0" kern="1200" dirty="0">
                          <a:solidFill>
                            <a:srgbClr val="000000"/>
                          </a:solidFill>
                          <a:latin typeface="Calibri(Body)"/>
                          <a:ea typeface="Times New Roman"/>
                          <a:cs typeface="Times New Roman"/>
                        </a:rPr>
                        <a:t>5</a:t>
                      </a:r>
                      <a:r>
                        <a:rPr lang="en-US" sz="1800" b="0" kern="1200" dirty="0" smtClean="0">
                          <a:solidFill>
                            <a:srgbClr val="000000"/>
                          </a:solidFill>
                          <a:latin typeface="Calibri(Body)"/>
                          <a:ea typeface="Times New Roman"/>
                          <a:cs typeface="Times New Roman"/>
                        </a:rPr>
                        <a:t>%</a:t>
                      </a:r>
                    </a:p>
                    <a:p>
                      <a:pPr marL="0" marR="0" algn="l" defTabSz="914400" rtl="0" eaLnBrk="1" latinLnBrk="0" hangingPunct="1">
                        <a:lnSpc>
                          <a:spcPct val="115000"/>
                        </a:lnSpc>
                        <a:spcBef>
                          <a:spcPts val="0"/>
                        </a:spcBef>
                        <a:spcAft>
                          <a:spcPts val="0"/>
                        </a:spcAft>
                      </a:pPr>
                      <a:endParaRPr lang="en-US" sz="1800" b="0" kern="1200" dirty="0">
                        <a:solidFill>
                          <a:srgbClr val="000000"/>
                        </a:solidFill>
                        <a:latin typeface="Calibri(Body)"/>
                        <a:ea typeface="Times New Roman"/>
                        <a:cs typeface="Times New Roman"/>
                      </a:endParaRPr>
                    </a:p>
                  </a:txBody>
                  <a:tcPr marL="47122" marR="47122" marT="0" marB="0">
                    <a:lnL>
                      <a:noFill/>
                    </a:lnL>
                    <a:lnR>
                      <a:noFill/>
                    </a:lnR>
                    <a:lnT>
                      <a:noFill/>
                    </a:lnT>
                    <a:lnB>
                      <a:noFill/>
                    </a:lnB>
                    <a:solidFill>
                      <a:srgbClr val="FFFFFF"/>
                    </a:solidFill>
                  </a:tcPr>
                </a:tc>
              </a:tr>
              <a:tr h="578661">
                <a:tc>
                  <a:txBody>
                    <a:bodyPr/>
                    <a:lstStyle/>
                    <a:p>
                      <a:pPr marL="0" marR="0" algn="l" defTabSz="914400" rtl="0" eaLnBrk="1" latinLnBrk="0" hangingPunct="1">
                        <a:lnSpc>
                          <a:spcPct val="115000"/>
                        </a:lnSpc>
                        <a:spcBef>
                          <a:spcPts val="0"/>
                        </a:spcBef>
                        <a:spcAft>
                          <a:spcPts val="0"/>
                        </a:spcAft>
                      </a:pPr>
                      <a:r>
                        <a:rPr lang="en-US" sz="1800" b="0" kern="1200">
                          <a:solidFill>
                            <a:srgbClr val="000000"/>
                          </a:solidFill>
                          <a:latin typeface="Calibri(Body)"/>
                          <a:ea typeface="Times New Roman"/>
                          <a:cs typeface="Times New Roman"/>
                        </a:rPr>
                        <a:t>4</a:t>
                      </a:r>
                    </a:p>
                  </a:txBody>
                  <a:tcPr marL="47122" marR="47122" marT="0" marB="0">
                    <a:lnL>
                      <a:noFill/>
                    </a:lnL>
                    <a:lnR>
                      <a:noFill/>
                    </a:lnR>
                    <a:lnT>
                      <a:noFill/>
                    </a:lnT>
                    <a:lnB>
                      <a:noFill/>
                    </a:lnB>
                    <a:solidFill>
                      <a:srgbClr val="FFFFFF"/>
                    </a:solidFill>
                  </a:tcPr>
                </a:tc>
                <a:tc gridSpan="2">
                  <a:txBody>
                    <a:bodyPr/>
                    <a:lstStyle/>
                    <a:p>
                      <a:pPr marL="0" marR="0" algn="l" defTabSz="914400" rtl="0" eaLnBrk="1" latinLnBrk="0" hangingPunct="1">
                        <a:lnSpc>
                          <a:spcPct val="115000"/>
                        </a:lnSpc>
                        <a:spcBef>
                          <a:spcPts val="0"/>
                        </a:spcBef>
                        <a:spcAft>
                          <a:spcPts val="0"/>
                        </a:spcAft>
                      </a:pPr>
                      <a:r>
                        <a:rPr lang="en-US" sz="1800" b="0" kern="1200" dirty="0">
                          <a:solidFill>
                            <a:srgbClr val="000000"/>
                          </a:solidFill>
                          <a:latin typeface="Calibri(Body)"/>
                          <a:ea typeface="Times New Roman"/>
                          <a:cs typeface="Times New Roman"/>
                        </a:rPr>
                        <a:t>Dressing</a:t>
                      </a:r>
                    </a:p>
                  </a:txBody>
                  <a:tcPr marL="47122" marR="47122" marT="0" marB="0">
                    <a:lnL>
                      <a:noFill/>
                    </a:lnL>
                    <a:lnR>
                      <a:noFill/>
                    </a:lnR>
                    <a:lnT>
                      <a:noFill/>
                    </a:lnT>
                    <a:lnB>
                      <a:noFill/>
                    </a:lnB>
                    <a:solidFill>
                      <a:srgbClr val="FFFFFF"/>
                    </a:solidFill>
                  </a:tcPr>
                </a:tc>
                <a:tc hMerge="1">
                  <a:txBody>
                    <a:bodyPr/>
                    <a:lstStyle/>
                    <a:p>
                      <a:endParaRPr lang="en-US"/>
                    </a:p>
                  </a:txBody>
                  <a:tcPr/>
                </a:tc>
                <a:tc>
                  <a:txBody>
                    <a:bodyPr/>
                    <a:lstStyle/>
                    <a:p>
                      <a:pPr marL="0" marR="0" algn="l" defTabSz="914400" rtl="0" eaLnBrk="1" latinLnBrk="0" hangingPunct="1">
                        <a:lnSpc>
                          <a:spcPct val="115000"/>
                        </a:lnSpc>
                        <a:spcBef>
                          <a:spcPts val="0"/>
                        </a:spcBef>
                        <a:spcAft>
                          <a:spcPts val="0"/>
                        </a:spcAft>
                      </a:pPr>
                      <a:r>
                        <a:rPr lang="en-US" sz="1800" b="0" kern="1200" dirty="0">
                          <a:solidFill>
                            <a:srgbClr val="000000"/>
                          </a:solidFill>
                          <a:latin typeface="Calibri(Body)"/>
                          <a:ea typeface="Times New Roman"/>
                          <a:cs typeface="Times New Roman"/>
                        </a:rPr>
                        <a:t>10</a:t>
                      </a:r>
                      <a:r>
                        <a:rPr lang="en-US" sz="1800" b="0" kern="1200" dirty="0" smtClean="0">
                          <a:solidFill>
                            <a:srgbClr val="000000"/>
                          </a:solidFill>
                          <a:latin typeface="Calibri(Body)"/>
                          <a:ea typeface="Times New Roman"/>
                          <a:cs typeface="Times New Roman"/>
                        </a:rPr>
                        <a:t>%</a:t>
                      </a:r>
                    </a:p>
                    <a:p>
                      <a:pPr marL="0" marR="0" algn="l" defTabSz="914400" rtl="0" eaLnBrk="1" latinLnBrk="0" hangingPunct="1">
                        <a:lnSpc>
                          <a:spcPct val="115000"/>
                        </a:lnSpc>
                        <a:spcBef>
                          <a:spcPts val="0"/>
                        </a:spcBef>
                        <a:spcAft>
                          <a:spcPts val="0"/>
                        </a:spcAft>
                      </a:pPr>
                      <a:endParaRPr lang="en-US" sz="1800" b="0" kern="1200" dirty="0">
                        <a:solidFill>
                          <a:srgbClr val="000000"/>
                        </a:solidFill>
                        <a:latin typeface="Calibri(Body)"/>
                        <a:ea typeface="Times New Roman"/>
                        <a:cs typeface="Times New Roman"/>
                      </a:endParaRPr>
                    </a:p>
                  </a:txBody>
                  <a:tcPr marL="47122" marR="47122" marT="0" marB="0">
                    <a:lnL>
                      <a:noFill/>
                    </a:lnL>
                    <a:lnR>
                      <a:noFill/>
                    </a:lnR>
                    <a:lnT>
                      <a:noFill/>
                    </a:lnT>
                    <a:lnB>
                      <a:noFill/>
                    </a:lnB>
                    <a:solidFill>
                      <a:srgbClr val="FFFFFF"/>
                    </a:solidFill>
                  </a:tcPr>
                </a:tc>
              </a:tr>
              <a:tr h="578661">
                <a:tc>
                  <a:txBody>
                    <a:bodyPr/>
                    <a:lstStyle/>
                    <a:p>
                      <a:pPr marL="0" marR="0" algn="l" defTabSz="914400" rtl="0" eaLnBrk="1" latinLnBrk="0" hangingPunct="1">
                        <a:lnSpc>
                          <a:spcPct val="115000"/>
                        </a:lnSpc>
                        <a:spcBef>
                          <a:spcPts val="0"/>
                        </a:spcBef>
                        <a:spcAft>
                          <a:spcPts val="0"/>
                        </a:spcAft>
                      </a:pPr>
                      <a:r>
                        <a:rPr lang="en-US" sz="1800" b="0" kern="1200">
                          <a:solidFill>
                            <a:srgbClr val="000000"/>
                          </a:solidFill>
                          <a:latin typeface="Calibri(Body)"/>
                          <a:ea typeface="Times New Roman"/>
                          <a:cs typeface="Times New Roman"/>
                        </a:rPr>
                        <a:t>5</a:t>
                      </a:r>
                    </a:p>
                  </a:txBody>
                  <a:tcPr marL="47122" marR="47122" marT="0" marB="0">
                    <a:lnL>
                      <a:noFill/>
                    </a:lnL>
                    <a:lnR>
                      <a:noFill/>
                    </a:lnR>
                    <a:lnT>
                      <a:noFill/>
                    </a:lnT>
                    <a:lnB>
                      <a:noFill/>
                    </a:lnB>
                    <a:solidFill>
                      <a:srgbClr val="FFFFFF"/>
                    </a:solidFill>
                  </a:tcPr>
                </a:tc>
                <a:tc gridSpan="2">
                  <a:txBody>
                    <a:bodyPr/>
                    <a:lstStyle/>
                    <a:p>
                      <a:pPr marL="0" marR="0" algn="l" defTabSz="914400" rtl="0" eaLnBrk="1" latinLnBrk="0" hangingPunct="1">
                        <a:lnSpc>
                          <a:spcPct val="115000"/>
                        </a:lnSpc>
                        <a:spcBef>
                          <a:spcPts val="0"/>
                        </a:spcBef>
                        <a:spcAft>
                          <a:spcPts val="0"/>
                        </a:spcAft>
                      </a:pPr>
                      <a:r>
                        <a:rPr lang="en-US" sz="1800" b="0" kern="1200" dirty="0">
                          <a:solidFill>
                            <a:srgbClr val="000000"/>
                          </a:solidFill>
                          <a:latin typeface="Calibri(Body)"/>
                          <a:ea typeface="Times New Roman"/>
                          <a:cs typeface="Times New Roman"/>
                        </a:rPr>
                        <a:t>Walking</a:t>
                      </a:r>
                    </a:p>
                  </a:txBody>
                  <a:tcPr marL="47122" marR="47122" marT="0" marB="0">
                    <a:lnL>
                      <a:noFill/>
                    </a:lnL>
                    <a:lnR>
                      <a:noFill/>
                    </a:lnR>
                    <a:lnT>
                      <a:noFill/>
                    </a:lnT>
                    <a:lnB>
                      <a:noFill/>
                    </a:lnB>
                    <a:solidFill>
                      <a:srgbClr val="FFFFFF"/>
                    </a:solidFill>
                  </a:tcPr>
                </a:tc>
                <a:tc hMerge="1">
                  <a:txBody>
                    <a:bodyPr/>
                    <a:lstStyle/>
                    <a:p>
                      <a:endParaRPr lang="en-US"/>
                    </a:p>
                  </a:txBody>
                  <a:tcPr/>
                </a:tc>
                <a:tc>
                  <a:txBody>
                    <a:bodyPr/>
                    <a:lstStyle/>
                    <a:p>
                      <a:pPr marL="0" marR="0" algn="l" defTabSz="914400" rtl="0" eaLnBrk="1" latinLnBrk="0" hangingPunct="1">
                        <a:lnSpc>
                          <a:spcPct val="115000"/>
                        </a:lnSpc>
                        <a:spcBef>
                          <a:spcPts val="0"/>
                        </a:spcBef>
                        <a:spcAft>
                          <a:spcPts val="0"/>
                        </a:spcAft>
                      </a:pPr>
                      <a:r>
                        <a:rPr lang="en-US" sz="1800" b="0" kern="1200" dirty="0">
                          <a:solidFill>
                            <a:srgbClr val="000000"/>
                          </a:solidFill>
                          <a:latin typeface="Calibri(Body)"/>
                          <a:ea typeface="Times New Roman"/>
                          <a:cs typeface="Times New Roman"/>
                        </a:rPr>
                        <a:t>26</a:t>
                      </a:r>
                      <a:r>
                        <a:rPr lang="en-US" sz="1800" b="0" kern="1200" dirty="0" smtClean="0">
                          <a:solidFill>
                            <a:srgbClr val="000000"/>
                          </a:solidFill>
                          <a:latin typeface="Calibri(Body)"/>
                          <a:ea typeface="Times New Roman"/>
                          <a:cs typeface="Times New Roman"/>
                        </a:rPr>
                        <a:t>%</a:t>
                      </a:r>
                    </a:p>
                    <a:p>
                      <a:pPr marL="0" marR="0" algn="l" defTabSz="914400" rtl="0" eaLnBrk="1" latinLnBrk="0" hangingPunct="1">
                        <a:lnSpc>
                          <a:spcPct val="115000"/>
                        </a:lnSpc>
                        <a:spcBef>
                          <a:spcPts val="0"/>
                        </a:spcBef>
                        <a:spcAft>
                          <a:spcPts val="0"/>
                        </a:spcAft>
                      </a:pPr>
                      <a:endParaRPr lang="en-US" sz="1800" b="0" kern="1200" dirty="0">
                        <a:solidFill>
                          <a:srgbClr val="000000"/>
                        </a:solidFill>
                        <a:latin typeface="Calibri(Body)"/>
                        <a:ea typeface="Times New Roman"/>
                        <a:cs typeface="Times New Roman"/>
                      </a:endParaRPr>
                    </a:p>
                  </a:txBody>
                  <a:tcPr marL="47122" marR="47122" marT="0" marB="0">
                    <a:lnL>
                      <a:noFill/>
                    </a:lnL>
                    <a:lnR>
                      <a:noFill/>
                    </a:lnR>
                    <a:lnT>
                      <a:noFill/>
                    </a:lnT>
                    <a:lnB>
                      <a:noFill/>
                    </a:lnB>
                    <a:solidFill>
                      <a:srgbClr val="FFFFFF"/>
                    </a:solidFill>
                  </a:tcPr>
                </a:tc>
              </a:tr>
              <a:tr h="578661">
                <a:tc>
                  <a:txBody>
                    <a:bodyPr/>
                    <a:lstStyle/>
                    <a:p>
                      <a:pPr marL="0" marR="0" algn="l" defTabSz="914400" rtl="0" eaLnBrk="1" latinLnBrk="0" hangingPunct="1">
                        <a:lnSpc>
                          <a:spcPct val="115000"/>
                        </a:lnSpc>
                        <a:spcBef>
                          <a:spcPts val="0"/>
                        </a:spcBef>
                        <a:spcAft>
                          <a:spcPts val="0"/>
                        </a:spcAft>
                      </a:pPr>
                      <a:r>
                        <a:rPr lang="en-US" sz="1800" b="0" kern="1200">
                          <a:solidFill>
                            <a:srgbClr val="000000"/>
                          </a:solidFill>
                          <a:latin typeface="Calibri(Body)"/>
                          <a:ea typeface="Times New Roman"/>
                          <a:cs typeface="Times New Roman"/>
                        </a:rPr>
                        <a:t>6</a:t>
                      </a:r>
                    </a:p>
                  </a:txBody>
                  <a:tcPr marL="47122" marR="47122" marT="0" marB="0">
                    <a:lnL>
                      <a:noFill/>
                    </a:lnL>
                    <a:lnR>
                      <a:noFill/>
                    </a:lnR>
                    <a:lnT>
                      <a:noFill/>
                    </a:lnT>
                    <a:lnB>
                      <a:noFill/>
                    </a:lnB>
                    <a:solidFill>
                      <a:srgbClr val="FFFFFF"/>
                    </a:solidFill>
                  </a:tcPr>
                </a:tc>
                <a:tc gridSpan="2">
                  <a:txBody>
                    <a:bodyPr/>
                    <a:lstStyle/>
                    <a:p>
                      <a:pPr marL="0" marR="0" algn="l" defTabSz="914400" rtl="0" eaLnBrk="1" latinLnBrk="0" hangingPunct="1">
                        <a:lnSpc>
                          <a:spcPct val="115000"/>
                        </a:lnSpc>
                        <a:spcBef>
                          <a:spcPts val="0"/>
                        </a:spcBef>
                        <a:spcAft>
                          <a:spcPts val="0"/>
                        </a:spcAft>
                      </a:pPr>
                      <a:r>
                        <a:rPr lang="en-US" sz="1800" b="0" kern="1200" dirty="0">
                          <a:solidFill>
                            <a:srgbClr val="000000"/>
                          </a:solidFill>
                          <a:latin typeface="Calibri(Body)"/>
                          <a:ea typeface="Times New Roman"/>
                          <a:cs typeface="Times New Roman"/>
                        </a:rPr>
                        <a:t>Using the toilet</a:t>
                      </a:r>
                    </a:p>
                  </a:txBody>
                  <a:tcPr marL="47122" marR="47122" marT="0" marB="0">
                    <a:lnL>
                      <a:noFill/>
                    </a:lnL>
                    <a:lnR>
                      <a:noFill/>
                    </a:lnR>
                    <a:lnT>
                      <a:noFill/>
                    </a:lnT>
                    <a:lnB>
                      <a:noFill/>
                    </a:lnB>
                    <a:solidFill>
                      <a:srgbClr val="FFFFFF"/>
                    </a:solidFill>
                  </a:tcPr>
                </a:tc>
                <a:tc hMerge="1">
                  <a:txBody>
                    <a:bodyPr/>
                    <a:lstStyle/>
                    <a:p>
                      <a:endParaRPr lang="en-US"/>
                    </a:p>
                  </a:txBody>
                  <a:tcPr/>
                </a:tc>
                <a:tc>
                  <a:txBody>
                    <a:bodyPr/>
                    <a:lstStyle/>
                    <a:p>
                      <a:pPr marL="0" marR="0" algn="l" defTabSz="914400" rtl="0" eaLnBrk="1" latinLnBrk="0" hangingPunct="1">
                        <a:lnSpc>
                          <a:spcPct val="115000"/>
                        </a:lnSpc>
                        <a:spcBef>
                          <a:spcPts val="0"/>
                        </a:spcBef>
                        <a:spcAft>
                          <a:spcPts val="0"/>
                        </a:spcAft>
                      </a:pPr>
                      <a:r>
                        <a:rPr lang="en-US" sz="1800" b="0" kern="1200" dirty="0">
                          <a:solidFill>
                            <a:srgbClr val="000000"/>
                          </a:solidFill>
                          <a:latin typeface="Calibri(Body)"/>
                          <a:ea typeface="Times New Roman"/>
                          <a:cs typeface="Times New Roman"/>
                        </a:rPr>
                        <a:t>8</a:t>
                      </a:r>
                      <a:r>
                        <a:rPr lang="en-US" sz="1800" b="0" kern="1200" dirty="0" smtClean="0">
                          <a:solidFill>
                            <a:srgbClr val="000000"/>
                          </a:solidFill>
                          <a:latin typeface="Calibri(Body)"/>
                          <a:ea typeface="Times New Roman"/>
                          <a:cs typeface="Times New Roman"/>
                        </a:rPr>
                        <a:t>%</a:t>
                      </a:r>
                    </a:p>
                    <a:p>
                      <a:pPr marL="0" marR="0" algn="l" defTabSz="914400" rtl="0" eaLnBrk="1" latinLnBrk="0" hangingPunct="1">
                        <a:lnSpc>
                          <a:spcPct val="115000"/>
                        </a:lnSpc>
                        <a:spcBef>
                          <a:spcPts val="0"/>
                        </a:spcBef>
                        <a:spcAft>
                          <a:spcPts val="0"/>
                        </a:spcAft>
                      </a:pPr>
                      <a:endParaRPr lang="en-US" sz="1800" b="0" kern="1200" dirty="0">
                        <a:solidFill>
                          <a:srgbClr val="000000"/>
                        </a:solidFill>
                        <a:latin typeface="Calibri(Body)"/>
                        <a:ea typeface="Times New Roman"/>
                        <a:cs typeface="Times New Roman"/>
                      </a:endParaRPr>
                    </a:p>
                  </a:txBody>
                  <a:tcPr marL="47122" marR="47122" marT="0" marB="0">
                    <a:lnL>
                      <a:noFill/>
                    </a:lnL>
                    <a:lnR>
                      <a:noFill/>
                    </a:lnR>
                    <a:lnT>
                      <a:noFill/>
                    </a:lnT>
                    <a:lnB>
                      <a:noFill/>
                    </a:lnB>
                    <a:solidFill>
                      <a:srgbClr val="FFFFFF"/>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98285484"/>
              </p:ext>
            </p:extLst>
          </p:nvPr>
        </p:nvGraphicFramePr>
        <p:xfrm>
          <a:off x="152400" y="228601"/>
          <a:ext cx="8915400" cy="6609207"/>
        </p:xfrm>
        <a:graphic>
          <a:graphicData uri="http://schemas.openxmlformats.org/drawingml/2006/table">
            <a:tbl>
              <a:tblPr/>
              <a:tblGrid>
                <a:gridCol w="597985"/>
                <a:gridCol w="131457"/>
                <a:gridCol w="6727073"/>
                <a:gridCol w="204037"/>
                <a:gridCol w="1254848"/>
              </a:tblGrid>
              <a:tr h="364617">
                <a:tc gridSpan="5">
                  <a:txBody>
                    <a:bodyPr/>
                    <a:lstStyle/>
                    <a:p>
                      <a:pPr marL="0" marR="0" algn="ctr" defTabSz="914400" rtl="0" eaLnBrk="1" latinLnBrk="0" hangingPunct="1">
                        <a:lnSpc>
                          <a:spcPct val="115000"/>
                        </a:lnSpc>
                        <a:spcBef>
                          <a:spcPts val="0"/>
                        </a:spcBef>
                        <a:spcAft>
                          <a:spcPts val="0"/>
                        </a:spcAft>
                      </a:pPr>
                      <a:r>
                        <a:rPr lang="en-US" sz="2200" b="1" kern="1200" dirty="0">
                          <a:solidFill>
                            <a:srgbClr val="000000"/>
                          </a:solidFill>
                          <a:latin typeface="Calibri(Heading)"/>
                          <a:ea typeface="Times New Roman"/>
                          <a:cs typeface="Times New Roman"/>
                        </a:rPr>
                        <a:t>Table 1: Health Status Questions in the MCBS, </a:t>
                      </a:r>
                      <a:r>
                        <a:rPr lang="en-US" sz="2200" b="1" kern="1200" dirty="0" smtClean="0">
                          <a:solidFill>
                            <a:srgbClr val="000000"/>
                          </a:solidFill>
                          <a:latin typeface="Calibri(Heading)"/>
                          <a:ea typeface="Times New Roman"/>
                          <a:cs typeface="Times New Roman"/>
                        </a:rPr>
                        <a:t>1991-2009 (Contd.)</a:t>
                      </a:r>
                      <a:endParaRPr lang="en-US" sz="2200" b="1" kern="1200" dirty="0">
                        <a:solidFill>
                          <a:srgbClr val="000000"/>
                        </a:solidFill>
                        <a:latin typeface="Calibri(Heading)"/>
                        <a:ea typeface="Times New Roman"/>
                        <a:cs typeface="Times New Roman"/>
                      </a:endParaRPr>
                    </a:p>
                  </a:txBody>
                  <a:tcPr marL="47122" marR="47122"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96646">
                <a:tc gridSpan="2">
                  <a:txBody>
                    <a:bodyPr/>
                    <a:lstStyle/>
                    <a:p>
                      <a:pPr marL="0" marR="0" algn="just">
                        <a:lnSpc>
                          <a:spcPct val="115000"/>
                        </a:lnSpc>
                        <a:spcBef>
                          <a:spcPts val="0"/>
                        </a:spcBef>
                        <a:spcAft>
                          <a:spcPts val="0"/>
                        </a:spcAft>
                      </a:pPr>
                      <a:endParaRPr lang="en-US" sz="1800" dirty="0">
                        <a:latin typeface="Calibri"/>
                        <a:ea typeface="Calibri"/>
                        <a:cs typeface="Times New Roman"/>
                      </a:endParaRPr>
                    </a:p>
                    <a:p>
                      <a:pPr marL="0" marR="0" algn="just">
                        <a:lnSpc>
                          <a:spcPct val="115000"/>
                        </a:lnSpc>
                        <a:spcBef>
                          <a:spcPts val="0"/>
                        </a:spcBef>
                        <a:spcAft>
                          <a:spcPts val="0"/>
                        </a:spcAft>
                      </a:pPr>
                      <a:r>
                        <a:rPr lang="en-US" sz="1800" b="1" kern="1200" dirty="0">
                          <a:solidFill>
                            <a:srgbClr val="000000"/>
                          </a:solidFill>
                          <a:latin typeface="Calibri(Body)"/>
                          <a:ea typeface="Times New Roman"/>
                          <a:cs typeface="Times New Roman"/>
                        </a:rPr>
                        <a:t>Num</a:t>
                      </a:r>
                    </a:p>
                  </a:txBody>
                  <a:tcPr marL="47122" marR="4712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0" marR="0" algn="just">
                        <a:lnSpc>
                          <a:spcPct val="115000"/>
                        </a:lnSpc>
                        <a:spcBef>
                          <a:spcPts val="0"/>
                        </a:spcBef>
                        <a:spcAft>
                          <a:spcPts val="0"/>
                        </a:spcAft>
                      </a:pPr>
                      <a:endParaRPr lang="en-US" sz="1800" dirty="0">
                        <a:latin typeface="Calibri"/>
                        <a:ea typeface="Calibri"/>
                        <a:cs typeface="Times New Roman"/>
                      </a:endParaRPr>
                    </a:p>
                  </a:txBody>
                  <a:tcPr marL="47122" marR="4712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endParaRPr lang="en-US" sz="1800" dirty="0">
                        <a:latin typeface="Calibri"/>
                        <a:ea typeface="Calibri"/>
                        <a:cs typeface="Times New Roman"/>
                      </a:endParaRPr>
                    </a:p>
                    <a:p>
                      <a:pPr marL="0" marR="0" algn="just" defTabSz="914400" rtl="0" eaLnBrk="1" latinLnBrk="0" hangingPunct="1">
                        <a:lnSpc>
                          <a:spcPct val="115000"/>
                        </a:lnSpc>
                        <a:spcBef>
                          <a:spcPts val="0"/>
                        </a:spcBef>
                        <a:spcAft>
                          <a:spcPts val="0"/>
                        </a:spcAft>
                      </a:pPr>
                      <a:r>
                        <a:rPr lang="en-US" sz="1800" b="1" dirty="0" smtClean="0">
                          <a:solidFill>
                            <a:srgbClr val="000000"/>
                          </a:solidFill>
                          <a:latin typeface="Times New Roman"/>
                          <a:ea typeface="Times New Roman"/>
                          <a:cs typeface="Times New Roman"/>
                        </a:rPr>
                        <a:t>   </a:t>
                      </a:r>
                      <a:r>
                        <a:rPr lang="en-US" sz="1800" b="1" kern="1200" dirty="0" smtClean="0">
                          <a:solidFill>
                            <a:srgbClr val="000000"/>
                          </a:solidFill>
                          <a:latin typeface="Calibri(Body)"/>
                          <a:ea typeface="Times New Roman"/>
                          <a:cs typeface="Times New Roman"/>
                        </a:rPr>
                        <a:t>Question</a:t>
                      </a:r>
                      <a:endParaRPr lang="en-US" sz="1800" b="1" kern="1200" dirty="0">
                        <a:solidFill>
                          <a:srgbClr val="000000"/>
                        </a:solidFill>
                        <a:latin typeface="Calibri(Body)"/>
                        <a:ea typeface="Times New Roman"/>
                        <a:cs typeface="Times New Roman"/>
                      </a:endParaRPr>
                    </a:p>
                  </a:txBody>
                  <a:tcPr marL="47122" marR="4712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marL="0" marR="0" algn="ctr">
                        <a:lnSpc>
                          <a:spcPct val="115000"/>
                        </a:lnSpc>
                        <a:spcBef>
                          <a:spcPts val="0"/>
                        </a:spcBef>
                        <a:spcAft>
                          <a:spcPts val="0"/>
                        </a:spcAft>
                      </a:pPr>
                      <a:endParaRPr lang="en-US" sz="1800" dirty="0">
                        <a:latin typeface="Calibri"/>
                        <a:ea typeface="Calibri"/>
                        <a:cs typeface="Times New Roman"/>
                      </a:endParaRPr>
                    </a:p>
                    <a:p>
                      <a:pPr marL="0" marR="0" algn="just" defTabSz="914400" rtl="0" eaLnBrk="1" latinLnBrk="0" hangingPunct="1">
                        <a:lnSpc>
                          <a:spcPct val="115000"/>
                        </a:lnSpc>
                        <a:spcBef>
                          <a:spcPts val="0"/>
                        </a:spcBef>
                        <a:spcAft>
                          <a:spcPts val="0"/>
                        </a:spcAft>
                      </a:pPr>
                      <a:r>
                        <a:rPr lang="en-US" sz="1800" b="1" kern="1200" dirty="0">
                          <a:solidFill>
                            <a:srgbClr val="000000"/>
                          </a:solidFill>
                          <a:latin typeface="Calibri(Body)"/>
                          <a:ea typeface="Times New Roman"/>
                          <a:cs typeface="Times New Roman"/>
                        </a:rPr>
                        <a:t>Prevalence</a:t>
                      </a:r>
                    </a:p>
                  </a:txBody>
                  <a:tcPr marL="47122" marR="4712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0" marR="0" algn="ctr">
                        <a:lnSpc>
                          <a:spcPct val="115000"/>
                        </a:lnSpc>
                        <a:spcBef>
                          <a:spcPts val="0"/>
                        </a:spcBef>
                        <a:spcAft>
                          <a:spcPts val="0"/>
                        </a:spcAft>
                      </a:pPr>
                      <a:endParaRPr lang="en-US" sz="1800" b="1" kern="1200" dirty="0">
                        <a:solidFill>
                          <a:srgbClr val="000000"/>
                        </a:solidFill>
                        <a:latin typeface="Calibri(Body)"/>
                        <a:ea typeface="Times New Roman"/>
                        <a:cs typeface="Times New Roman"/>
                      </a:endParaRPr>
                    </a:p>
                  </a:txBody>
                  <a:tcPr marL="47122" marR="4712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91615">
                <a:tc gridSpan="5">
                  <a:txBody>
                    <a:bodyPr/>
                    <a:lstStyle/>
                    <a:p>
                      <a:pPr marL="0" marR="0" algn="ctr">
                        <a:lnSpc>
                          <a:spcPct val="115000"/>
                        </a:lnSpc>
                        <a:spcBef>
                          <a:spcPts val="0"/>
                        </a:spcBef>
                        <a:spcAft>
                          <a:spcPts val="0"/>
                        </a:spcAft>
                      </a:pPr>
                      <a:r>
                        <a:rPr lang="en-US" sz="1800" dirty="0">
                          <a:solidFill>
                            <a:srgbClr val="000000"/>
                          </a:solidFill>
                          <a:latin typeface="Times New Roman"/>
                          <a:ea typeface="Times New Roman"/>
                          <a:cs typeface="Times New Roman"/>
                        </a:rPr>
                        <a:t> </a:t>
                      </a:r>
                      <a:endParaRPr lang="en-US" sz="1800" dirty="0">
                        <a:latin typeface="Calibri"/>
                        <a:ea typeface="Calibri"/>
                        <a:cs typeface="Times New Roman"/>
                      </a:endParaRPr>
                    </a:p>
                    <a:p>
                      <a:pPr marL="0" marR="0" algn="l" defTabSz="914400" rtl="0" eaLnBrk="1" latinLnBrk="0" hangingPunct="1">
                        <a:lnSpc>
                          <a:spcPct val="115000"/>
                        </a:lnSpc>
                        <a:spcBef>
                          <a:spcPts val="0"/>
                        </a:spcBef>
                        <a:spcAft>
                          <a:spcPts val="0"/>
                        </a:spcAft>
                      </a:pPr>
                      <a:r>
                        <a:rPr lang="en-US" sz="1800" b="1" kern="1200" dirty="0">
                          <a:solidFill>
                            <a:srgbClr val="000000"/>
                          </a:solidFill>
                          <a:latin typeface="Calibri(Body)"/>
                          <a:ea typeface="Times New Roman"/>
                          <a:cs typeface="Times New Roman"/>
                        </a:rPr>
                        <a:t>Instrumental Activities of Daily </a:t>
                      </a:r>
                      <a:r>
                        <a:rPr lang="en-US" sz="1800" b="1" kern="1200" dirty="0" smtClean="0">
                          <a:solidFill>
                            <a:srgbClr val="000000"/>
                          </a:solidFill>
                          <a:latin typeface="Calibri(Body)"/>
                          <a:ea typeface="Times New Roman"/>
                          <a:cs typeface="Times New Roman"/>
                        </a:rPr>
                        <a:t>Living (IADL): Difficulty doing </a:t>
                      </a:r>
                      <a:r>
                        <a:rPr lang="en-US" sz="1800" b="1" kern="1200" dirty="0">
                          <a:solidFill>
                            <a:srgbClr val="000000"/>
                          </a:solidFill>
                          <a:latin typeface="Calibri(Body)"/>
                          <a:ea typeface="Times New Roman"/>
                          <a:cs typeface="Times New Roman"/>
                        </a:rPr>
                        <a:t>the </a:t>
                      </a:r>
                      <a:r>
                        <a:rPr lang="en-US" sz="1800" b="1" kern="1200" dirty="0" smtClean="0">
                          <a:solidFill>
                            <a:srgbClr val="000000"/>
                          </a:solidFill>
                          <a:latin typeface="Calibri(Body)"/>
                          <a:ea typeface="Times New Roman"/>
                          <a:cs typeface="Times New Roman"/>
                        </a:rPr>
                        <a:t>following </a:t>
                      </a:r>
                      <a:r>
                        <a:rPr lang="en-US" sz="1800" b="1" kern="1200" dirty="0">
                          <a:solidFill>
                            <a:srgbClr val="000000"/>
                          </a:solidFill>
                          <a:latin typeface="Calibri(Body)"/>
                          <a:ea typeface="Times New Roman"/>
                          <a:cs typeface="Times New Roman"/>
                        </a:rPr>
                        <a:t>activities by yourself, because </a:t>
                      </a:r>
                      <a:r>
                        <a:rPr lang="en-US" sz="1800" b="1" kern="1200" dirty="0" smtClean="0">
                          <a:solidFill>
                            <a:srgbClr val="000000"/>
                          </a:solidFill>
                          <a:latin typeface="Calibri(Body)"/>
                          <a:ea typeface="Times New Roman"/>
                          <a:cs typeface="Times New Roman"/>
                        </a:rPr>
                        <a:t>of </a:t>
                      </a:r>
                      <a:r>
                        <a:rPr lang="en-US" sz="1800" b="1" kern="1200" dirty="0">
                          <a:solidFill>
                            <a:srgbClr val="000000"/>
                          </a:solidFill>
                          <a:latin typeface="Calibri(Body)"/>
                          <a:ea typeface="Times New Roman"/>
                          <a:cs typeface="Times New Roman"/>
                        </a:rPr>
                        <a:t>health or </a:t>
                      </a:r>
                      <a:r>
                        <a:rPr lang="en-US" sz="1800" b="1" kern="1200" dirty="0" smtClean="0">
                          <a:solidFill>
                            <a:srgbClr val="000000"/>
                          </a:solidFill>
                          <a:latin typeface="Calibri(Body)"/>
                          <a:ea typeface="Times New Roman"/>
                          <a:cs typeface="Times New Roman"/>
                        </a:rPr>
                        <a:t>physical problem</a:t>
                      </a:r>
                    </a:p>
                    <a:p>
                      <a:pPr marL="0" marR="0">
                        <a:lnSpc>
                          <a:spcPct val="115000"/>
                        </a:lnSpc>
                        <a:spcBef>
                          <a:spcPts val="0"/>
                        </a:spcBef>
                        <a:spcAft>
                          <a:spcPts val="0"/>
                        </a:spcAft>
                      </a:pPr>
                      <a:endParaRPr lang="en-US" sz="1800" dirty="0">
                        <a:latin typeface="Calibri"/>
                        <a:ea typeface="Calibri"/>
                        <a:cs typeface="Times New Roman"/>
                      </a:endParaRPr>
                    </a:p>
                  </a:txBody>
                  <a:tcPr marL="47122" marR="47122"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96646">
                <a:tc>
                  <a:txBody>
                    <a:bodyPr/>
                    <a:lstStyle/>
                    <a:p>
                      <a:pPr marL="0" marR="0" algn="l" defTabSz="914400" rtl="0" eaLnBrk="1" latinLnBrk="0" hangingPunct="1">
                        <a:lnSpc>
                          <a:spcPct val="115000"/>
                        </a:lnSpc>
                        <a:spcBef>
                          <a:spcPts val="0"/>
                        </a:spcBef>
                        <a:spcAft>
                          <a:spcPts val="0"/>
                        </a:spcAft>
                      </a:pPr>
                      <a:r>
                        <a:rPr lang="en-US" sz="1800" b="0" kern="1200" dirty="0" smtClean="0">
                          <a:solidFill>
                            <a:srgbClr val="000000"/>
                          </a:solidFill>
                          <a:latin typeface="Calibri(Body)"/>
                          <a:ea typeface="Times New Roman"/>
                          <a:cs typeface="Times New Roman"/>
                        </a:rPr>
                        <a:t>1</a:t>
                      </a:r>
                      <a:endParaRPr lang="en-US" sz="1800" b="0" kern="1200" dirty="0">
                        <a:solidFill>
                          <a:srgbClr val="000000"/>
                        </a:solidFill>
                        <a:latin typeface="Calibri(Body)"/>
                        <a:ea typeface="Times New Roman"/>
                        <a:cs typeface="Times New Roman"/>
                      </a:endParaRPr>
                    </a:p>
                  </a:txBody>
                  <a:tcPr marL="47122" marR="47122" marT="0" marB="0">
                    <a:lnL>
                      <a:noFill/>
                    </a:lnL>
                    <a:lnR>
                      <a:noFill/>
                    </a:lnR>
                    <a:lnT>
                      <a:noFill/>
                    </a:lnT>
                    <a:lnB>
                      <a:noFill/>
                    </a:lnB>
                    <a:solidFill>
                      <a:srgbClr val="FFFFFF"/>
                    </a:solidFill>
                  </a:tcPr>
                </a:tc>
                <a:tc gridSpan="3">
                  <a:txBody>
                    <a:bodyPr/>
                    <a:lstStyle/>
                    <a:p>
                      <a:pPr marL="0" marR="0" algn="l" defTabSz="914400" rtl="0" eaLnBrk="1" latinLnBrk="0" hangingPunct="1">
                        <a:lnSpc>
                          <a:spcPct val="115000"/>
                        </a:lnSpc>
                        <a:spcBef>
                          <a:spcPts val="0"/>
                        </a:spcBef>
                        <a:spcAft>
                          <a:spcPts val="0"/>
                        </a:spcAft>
                      </a:pPr>
                      <a:r>
                        <a:rPr lang="en-US" sz="1800" b="0" kern="1200" dirty="0">
                          <a:solidFill>
                            <a:srgbClr val="000000"/>
                          </a:solidFill>
                          <a:latin typeface="Calibri(Body)"/>
                          <a:ea typeface="Times New Roman"/>
                          <a:cs typeface="Times New Roman"/>
                        </a:rPr>
                        <a:t>Using the telephone</a:t>
                      </a:r>
                    </a:p>
                  </a:txBody>
                  <a:tcPr marL="47122" marR="47122" marT="0" marB="0">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800" b="0" kern="1200" dirty="0">
                          <a:solidFill>
                            <a:srgbClr val="000000"/>
                          </a:solidFill>
                          <a:latin typeface="Calibri(Body)"/>
                          <a:ea typeface="Times New Roman"/>
                          <a:cs typeface="Times New Roman"/>
                        </a:rPr>
                        <a:t>10</a:t>
                      </a:r>
                      <a:r>
                        <a:rPr lang="en-US" sz="1800" b="0" kern="1200" dirty="0" smtClean="0">
                          <a:solidFill>
                            <a:srgbClr val="000000"/>
                          </a:solidFill>
                          <a:latin typeface="Calibri(Body)"/>
                          <a:ea typeface="Times New Roman"/>
                          <a:cs typeface="Times New Roman"/>
                        </a:rPr>
                        <a:t>%</a:t>
                      </a:r>
                    </a:p>
                    <a:p>
                      <a:pPr marL="0" marR="0" algn="ctr" defTabSz="914400" rtl="0" eaLnBrk="1" latinLnBrk="0" hangingPunct="1">
                        <a:lnSpc>
                          <a:spcPct val="115000"/>
                        </a:lnSpc>
                        <a:spcBef>
                          <a:spcPts val="0"/>
                        </a:spcBef>
                        <a:spcAft>
                          <a:spcPts val="0"/>
                        </a:spcAft>
                      </a:pPr>
                      <a:endParaRPr lang="en-US" sz="1800" b="0" kern="1200" dirty="0">
                        <a:solidFill>
                          <a:srgbClr val="000000"/>
                        </a:solidFill>
                        <a:latin typeface="Calibri(Body)"/>
                        <a:ea typeface="Times New Roman"/>
                        <a:cs typeface="Times New Roman"/>
                      </a:endParaRPr>
                    </a:p>
                  </a:txBody>
                  <a:tcPr marL="47122" marR="47122" marT="0" marB="0">
                    <a:lnL>
                      <a:noFill/>
                    </a:lnL>
                    <a:lnR>
                      <a:noFill/>
                    </a:lnR>
                    <a:lnT>
                      <a:noFill/>
                    </a:lnT>
                    <a:lnB>
                      <a:noFill/>
                    </a:lnB>
                    <a:solidFill>
                      <a:srgbClr val="FFFFFF"/>
                    </a:solidFill>
                  </a:tcPr>
                </a:tc>
              </a:tr>
              <a:tr h="661415">
                <a:tc>
                  <a:txBody>
                    <a:bodyPr/>
                    <a:lstStyle/>
                    <a:p>
                      <a:pPr marL="0" marR="0" algn="l" defTabSz="914400" rtl="0" eaLnBrk="1" latinLnBrk="0" hangingPunct="1">
                        <a:lnSpc>
                          <a:spcPct val="115000"/>
                        </a:lnSpc>
                        <a:spcBef>
                          <a:spcPts val="0"/>
                        </a:spcBef>
                        <a:spcAft>
                          <a:spcPts val="0"/>
                        </a:spcAft>
                      </a:pPr>
                      <a:r>
                        <a:rPr lang="en-US" sz="1800" b="0" kern="1200" dirty="0" smtClean="0">
                          <a:solidFill>
                            <a:srgbClr val="000000"/>
                          </a:solidFill>
                          <a:latin typeface="Calibri(Body)"/>
                          <a:ea typeface="Times New Roman"/>
                          <a:cs typeface="Times New Roman"/>
                        </a:rPr>
                        <a:t>2</a:t>
                      </a:r>
                      <a:endParaRPr lang="en-US" sz="1800" b="0" kern="1200" dirty="0">
                        <a:solidFill>
                          <a:srgbClr val="000000"/>
                        </a:solidFill>
                        <a:latin typeface="Calibri(Body)"/>
                        <a:ea typeface="Times New Roman"/>
                        <a:cs typeface="Times New Roman"/>
                      </a:endParaRPr>
                    </a:p>
                  </a:txBody>
                  <a:tcPr marL="47122" marR="47122" marT="0" marB="0">
                    <a:lnL>
                      <a:noFill/>
                    </a:lnL>
                    <a:lnR>
                      <a:noFill/>
                    </a:lnR>
                    <a:lnT>
                      <a:noFill/>
                    </a:lnT>
                    <a:lnB>
                      <a:noFill/>
                    </a:lnB>
                    <a:solidFill>
                      <a:srgbClr val="FFFFFF"/>
                    </a:solidFill>
                  </a:tcPr>
                </a:tc>
                <a:tc gridSpan="3">
                  <a:txBody>
                    <a:bodyPr/>
                    <a:lstStyle/>
                    <a:p>
                      <a:pPr marL="0" marR="0" algn="l" defTabSz="914400" rtl="0" eaLnBrk="1" latinLnBrk="0" hangingPunct="1">
                        <a:lnSpc>
                          <a:spcPct val="115000"/>
                        </a:lnSpc>
                        <a:spcBef>
                          <a:spcPts val="0"/>
                        </a:spcBef>
                        <a:spcAft>
                          <a:spcPts val="0"/>
                        </a:spcAft>
                      </a:pPr>
                      <a:r>
                        <a:rPr lang="en-US" sz="1800" b="0" kern="1200" dirty="0">
                          <a:solidFill>
                            <a:srgbClr val="000000"/>
                          </a:solidFill>
                          <a:latin typeface="Calibri(Body)"/>
                          <a:ea typeface="Times New Roman"/>
                          <a:cs typeface="Times New Roman"/>
                        </a:rPr>
                        <a:t>Doing light housework (like washing dishes, straightening up, or light  cleaning</a:t>
                      </a:r>
                      <a:r>
                        <a:rPr lang="en-US" sz="1800" b="0" kern="1200" dirty="0" smtClean="0">
                          <a:solidFill>
                            <a:srgbClr val="000000"/>
                          </a:solidFill>
                          <a:latin typeface="Calibri(Body)"/>
                          <a:ea typeface="Times New Roman"/>
                          <a:cs typeface="Times New Roman"/>
                        </a:rPr>
                        <a:t>)</a:t>
                      </a:r>
                    </a:p>
                    <a:p>
                      <a:pPr marL="0" marR="0" algn="l" defTabSz="914400" rtl="0" eaLnBrk="1" latinLnBrk="0" hangingPunct="1">
                        <a:lnSpc>
                          <a:spcPct val="115000"/>
                        </a:lnSpc>
                        <a:spcBef>
                          <a:spcPts val="0"/>
                        </a:spcBef>
                        <a:spcAft>
                          <a:spcPts val="0"/>
                        </a:spcAft>
                      </a:pPr>
                      <a:endParaRPr lang="en-US" sz="1800" b="0" kern="1200" dirty="0">
                        <a:solidFill>
                          <a:srgbClr val="000000"/>
                        </a:solidFill>
                        <a:latin typeface="Calibri(Body)"/>
                        <a:ea typeface="Times New Roman"/>
                        <a:cs typeface="Times New Roman"/>
                      </a:endParaRPr>
                    </a:p>
                  </a:txBody>
                  <a:tcPr marL="47122" marR="47122" marT="0" marB="0">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800" b="0" kern="1200" dirty="0">
                          <a:solidFill>
                            <a:srgbClr val="000000"/>
                          </a:solidFill>
                          <a:latin typeface="Calibri(Body)"/>
                          <a:ea typeface="Times New Roman"/>
                          <a:cs typeface="Times New Roman"/>
                        </a:rPr>
                        <a:t>16</a:t>
                      </a:r>
                      <a:r>
                        <a:rPr lang="en-US" sz="1800" b="0" kern="1200" dirty="0" smtClean="0">
                          <a:solidFill>
                            <a:srgbClr val="000000"/>
                          </a:solidFill>
                          <a:latin typeface="Calibri(Body)"/>
                          <a:ea typeface="Times New Roman"/>
                          <a:cs typeface="Times New Roman"/>
                        </a:rPr>
                        <a:t>%</a:t>
                      </a:r>
                    </a:p>
                    <a:p>
                      <a:pPr marL="0" marR="0" algn="ctr" defTabSz="914400" rtl="0" eaLnBrk="1" latinLnBrk="0" hangingPunct="1">
                        <a:lnSpc>
                          <a:spcPct val="115000"/>
                        </a:lnSpc>
                        <a:spcBef>
                          <a:spcPts val="0"/>
                        </a:spcBef>
                        <a:spcAft>
                          <a:spcPts val="0"/>
                        </a:spcAft>
                      </a:pPr>
                      <a:endParaRPr lang="en-US" sz="1800" b="0" kern="1200" dirty="0">
                        <a:solidFill>
                          <a:srgbClr val="000000"/>
                        </a:solidFill>
                        <a:latin typeface="Calibri(Body)"/>
                        <a:ea typeface="Times New Roman"/>
                        <a:cs typeface="Times New Roman"/>
                      </a:endParaRPr>
                    </a:p>
                  </a:txBody>
                  <a:tcPr marL="47122" marR="47122" marT="0" marB="0">
                    <a:lnL>
                      <a:noFill/>
                    </a:lnL>
                    <a:lnR>
                      <a:noFill/>
                    </a:lnR>
                    <a:lnT>
                      <a:noFill/>
                    </a:lnT>
                    <a:lnB>
                      <a:noFill/>
                    </a:lnB>
                    <a:solidFill>
                      <a:srgbClr val="FFFFFF"/>
                    </a:solidFill>
                  </a:tcPr>
                </a:tc>
              </a:tr>
              <a:tr h="553211">
                <a:tc>
                  <a:txBody>
                    <a:bodyPr/>
                    <a:lstStyle/>
                    <a:p>
                      <a:pPr marL="0" marR="0" algn="l" defTabSz="914400" rtl="0" eaLnBrk="1" latinLnBrk="0" hangingPunct="1">
                        <a:lnSpc>
                          <a:spcPct val="115000"/>
                        </a:lnSpc>
                        <a:spcBef>
                          <a:spcPts val="0"/>
                        </a:spcBef>
                        <a:spcAft>
                          <a:spcPts val="0"/>
                        </a:spcAft>
                      </a:pPr>
                      <a:r>
                        <a:rPr lang="en-US" sz="1800" b="0" kern="1200" dirty="0" smtClean="0">
                          <a:solidFill>
                            <a:srgbClr val="000000"/>
                          </a:solidFill>
                          <a:latin typeface="Calibri(Body)"/>
                          <a:ea typeface="Times New Roman"/>
                          <a:cs typeface="Times New Roman"/>
                        </a:rPr>
                        <a:t>3</a:t>
                      </a:r>
                      <a:endParaRPr lang="en-US" sz="1800" b="0" kern="1200" dirty="0">
                        <a:solidFill>
                          <a:srgbClr val="000000"/>
                        </a:solidFill>
                        <a:latin typeface="Calibri(Body)"/>
                        <a:ea typeface="Times New Roman"/>
                        <a:cs typeface="Times New Roman"/>
                      </a:endParaRPr>
                    </a:p>
                  </a:txBody>
                  <a:tcPr marL="47122" marR="47122" marT="0" marB="0">
                    <a:lnL>
                      <a:noFill/>
                    </a:lnL>
                    <a:lnR>
                      <a:noFill/>
                    </a:lnR>
                    <a:lnT>
                      <a:noFill/>
                    </a:lnT>
                    <a:lnB>
                      <a:noFill/>
                    </a:lnB>
                    <a:solidFill>
                      <a:srgbClr val="FFFFFF"/>
                    </a:solidFill>
                  </a:tcPr>
                </a:tc>
                <a:tc gridSpan="3">
                  <a:txBody>
                    <a:bodyPr/>
                    <a:lstStyle/>
                    <a:p>
                      <a:pPr marL="0" marR="0" algn="l" defTabSz="914400" rtl="0" eaLnBrk="1" latinLnBrk="0" hangingPunct="1">
                        <a:lnSpc>
                          <a:spcPct val="115000"/>
                        </a:lnSpc>
                        <a:spcBef>
                          <a:spcPts val="0"/>
                        </a:spcBef>
                        <a:spcAft>
                          <a:spcPts val="0"/>
                        </a:spcAft>
                      </a:pPr>
                      <a:r>
                        <a:rPr lang="en-US" sz="1800" b="0" kern="1200" dirty="0">
                          <a:solidFill>
                            <a:srgbClr val="000000"/>
                          </a:solidFill>
                          <a:latin typeface="Calibri(Body)"/>
                          <a:ea typeface="Times New Roman"/>
                          <a:cs typeface="Times New Roman"/>
                        </a:rPr>
                        <a:t>Doing heavy housework (like scrubbing floors or washing windows</a:t>
                      </a:r>
                      <a:r>
                        <a:rPr lang="en-US" sz="1800" b="0" kern="1200" dirty="0" smtClean="0">
                          <a:solidFill>
                            <a:srgbClr val="000000"/>
                          </a:solidFill>
                          <a:latin typeface="Calibri(Body)"/>
                          <a:ea typeface="Times New Roman"/>
                          <a:cs typeface="Times New Roman"/>
                        </a:rPr>
                        <a:t>)</a:t>
                      </a:r>
                    </a:p>
                    <a:p>
                      <a:pPr marL="0" marR="0" algn="l" defTabSz="914400" rtl="0" eaLnBrk="1" latinLnBrk="0" hangingPunct="1">
                        <a:lnSpc>
                          <a:spcPct val="115000"/>
                        </a:lnSpc>
                        <a:spcBef>
                          <a:spcPts val="0"/>
                        </a:spcBef>
                        <a:spcAft>
                          <a:spcPts val="0"/>
                        </a:spcAft>
                      </a:pPr>
                      <a:endParaRPr lang="en-US" sz="1800" b="0" kern="1200" dirty="0">
                        <a:solidFill>
                          <a:srgbClr val="000000"/>
                        </a:solidFill>
                        <a:latin typeface="Calibri(Body)"/>
                        <a:ea typeface="Times New Roman"/>
                        <a:cs typeface="Times New Roman"/>
                      </a:endParaRPr>
                    </a:p>
                  </a:txBody>
                  <a:tcPr marL="47122" marR="47122" marT="0" marB="0">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800" b="0" kern="1200" dirty="0">
                          <a:solidFill>
                            <a:srgbClr val="000000"/>
                          </a:solidFill>
                          <a:latin typeface="Calibri(Body)"/>
                          <a:ea typeface="Times New Roman"/>
                          <a:cs typeface="Times New Roman"/>
                        </a:rPr>
                        <a:t>34</a:t>
                      </a:r>
                      <a:r>
                        <a:rPr lang="en-US" sz="1800" b="0" kern="1200" dirty="0" smtClean="0">
                          <a:solidFill>
                            <a:srgbClr val="000000"/>
                          </a:solidFill>
                          <a:latin typeface="Calibri(Body)"/>
                          <a:ea typeface="Times New Roman"/>
                          <a:cs typeface="Times New Roman"/>
                        </a:rPr>
                        <a:t>%</a:t>
                      </a:r>
                    </a:p>
                    <a:p>
                      <a:pPr marL="0" marR="0" algn="ctr" defTabSz="914400" rtl="0" eaLnBrk="1" latinLnBrk="0" hangingPunct="1">
                        <a:lnSpc>
                          <a:spcPct val="115000"/>
                        </a:lnSpc>
                        <a:spcBef>
                          <a:spcPts val="0"/>
                        </a:spcBef>
                        <a:spcAft>
                          <a:spcPts val="0"/>
                        </a:spcAft>
                      </a:pPr>
                      <a:endParaRPr lang="en-US" sz="1800" b="0" kern="1200" dirty="0">
                        <a:solidFill>
                          <a:srgbClr val="000000"/>
                        </a:solidFill>
                        <a:latin typeface="Calibri(Body)"/>
                        <a:ea typeface="Times New Roman"/>
                        <a:cs typeface="Times New Roman"/>
                      </a:endParaRPr>
                    </a:p>
                  </a:txBody>
                  <a:tcPr marL="47122" marR="47122" marT="0" marB="0">
                    <a:lnL>
                      <a:noFill/>
                    </a:lnL>
                    <a:lnR>
                      <a:noFill/>
                    </a:lnR>
                    <a:lnT>
                      <a:noFill/>
                    </a:lnT>
                    <a:lnB>
                      <a:noFill/>
                    </a:lnB>
                    <a:solidFill>
                      <a:srgbClr val="FFFFFF"/>
                    </a:solidFill>
                  </a:tcPr>
                </a:tc>
              </a:tr>
              <a:tr h="596646">
                <a:tc>
                  <a:txBody>
                    <a:bodyPr/>
                    <a:lstStyle/>
                    <a:p>
                      <a:pPr marL="0" marR="0" algn="l" defTabSz="914400" rtl="0" eaLnBrk="1" latinLnBrk="0" hangingPunct="1">
                        <a:lnSpc>
                          <a:spcPct val="115000"/>
                        </a:lnSpc>
                        <a:spcBef>
                          <a:spcPts val="0"/>
                        </a:spcBef>
                        <a:spcAft>
                          <a:spcPts val="0"/>
                        </a:spcAft>
                      </a:pPr>
                      <a:r>
                        <a:rPr lang="en-US" sz="1800" b="0" kern="1200" dirty="0" smtClean="0">
                          <a:solidFill>
                            <a:srgbClr val="000000"/>
                          </a:solidFill>
                          <a:latin typeface="Calibri(Body)"/>
                          <a:ea typeface="Times New Roman"/>
                          <a:cs typeface="Times New Roman"/>
                        </a:rPr>
                        <a:t>4</a:t>
                      </a:r>
                      <a:endParaRPr lang="en-US" sz="1800" b="0" kern="1200" dirty="0">
                        <a:solidFill>
                          <a:srgbClr val="000000"/>
                        </a:solidFill>
                        <a:latin typeface="Calibri(Body)"/>
                        <a:ea typeface="Times New Roman"/>
                        <a:cs typeface="Times New Roman"/>
                      </a:endParaRPr>
                    </a:p>
                  </a:txBody>
                  <a:tcPr marL="47122" marR="47122" marT="0" marB="0">
                    <a:lnL>
                      <a:noFill/>
                    </a:lnL>
                    <a:lnR>
                      <a:noFill/>
                    </a:lnR>
                    <a:lnT>
                      <a:noFill/>
                    </a:lnT>
                    <a:lnB>
                      <a:noFill/>
                    </a:lnB>
                    <a:solidFill>
                      <a:srgbClr val="FFFFFF"/>
                    </a:solidFill>
                  </a:tcPr>
                </a:tc>
                <a:tc gridSpan="3">
                  <a:txBody>
                    <a:bodyPr/>
                    <a:lstStyle/>
                    <a:p>
                      <a:pPr marL="0" marR="0" algn="l" defTabSz="914400" rtl="0" eaLnBrk="1" latinLnBrk="0" hangingPunct="1">
                        <a:lnSpc>
                          <a:spcPct val="115000"/>
                        </a:lnSpc>
                        <a:spcBef>
                          <a:spcPts val="0"/>
                        </a:spcBef>
                        <a:spcAft>
                          <a:spcPts val="0"/>
                        </a:spcAft>
                      </a:pPr>
                      <a:r>
                        <a:rPr lang="en-US" sz="1800" b="0" kern="1200" dirty="0">
                          <a:solidFill>
                            <a:srgbClr val="000000"/>
                          </a:solidFill>
                          <a:latin typeface="Calibri(Body)"/>
                          <a:ea typeface="Times New Roman"/>
                          <a:cs typeface="Times New Roman"/>
                        </a:rPr>
                        <a:t>Preparing own meals</a:t>
                      </a:r>
                    </a:p>
                  </a:txBody>
                  <a:tcPr marL="47122" marR="47122" marT="0" marB="0">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800" b="0" kern="1200" dirty="0">
                          <a:solidFill>
                            <a:srgbClr val="000000"/>
                          </a:solidFill>
                          <a:latin typeface="Calibri(Body)"/>
                          <a:ea typeface="Times New Roman"/>
                          <a:cs typeface="Times New Roman"/>
                        </a:rPr>
                        <a:t>14</a:t>
                      </a:r>
                      <a:r>
                        <a:rPr lang="en-US" sz="1800" b="0" kern="1200" dirty="0" smtClean="0">
                          <a:solidFill>
                            <a:srgbClr val="000000"/>
                          </a:solidFill>
                          <a:latin typeface="Calibri(Body)"/>
                          <a:ea typeface="Times New Roman"/>
                          <a:cs typeface="Times New Roman"/>
                        </a:rPr>
                        <a:t>%</a:t>
                      </a:r>
                    </a:p>
                    <a:p>
                      <a:pPr marL="0" marR="0" algn="ctr" defTabSz="914400" rtl="0" eaLnBrk="1" latinLnBrk="0" hangingPunct="1">
                        <a:lnSpc>
                          <a:spcPct val="115000"/>
                        </a:lnSpc>
                        <a:spcBef>
                          <a:spcPts val="0"/>
                        </a:spcBef>
                        <a:spcAft>
                          <a:spcPts val="0"/>
                        </a:spcAft>
                      </a:pPr>
                      <a:endParaRPr lang="en-US" sz="1800" b="0" kern="1200" dirty="0">
                        <a:solidFill>
                          <a:srgbClr val="000000"/>
                        </a:solidFill>
                        <a:latin typeface="Calibri(Body)"/>
                        <a:ea typeface="Times New Roman"/>
                        <a:cs typeface="Times New Roman"/>
                      </a:endParaRPr>
                    </a:p>
                  </a:txBody>
                  <a:tcPr marL="47122" marR="47122" marT="0" marB="0">
                    <a:lnL>
                      <a:noFill/>
                    </a:lnL>
                    <a:lnR>
                      <a:noFill/>
                    </a:lnR>
                    <a:lnT>
                      <a:noFill/>
                    </a:lnT>
                    <a:lnB>
                      <a:noFill/>
                    </a:lnB>
                    <a:solidFill>
                      <a:srgbClr val="FFFFFF"/>
                    </a:solidFill>
                  </a:tcPr>
                </a:tc>
              </a:tr>
              <a:tr h="596646">
                <a:tc>
                  <a:txBody>
                    <a:bodyPr/>
                    <a:lstStyle/>
                    <a:p>
                      <a:pPr marL="0" marR="0" algn="l" defTabSz="914400" rtl="0" eaLnBrk="1" latinLnBrk="0" hangingPunct="1">
                        <a:lnSpc>
                          <a:spcPct val="115000"/>
                        </a:lnSpc>
                        <a:spcBef>
                          <a:spcPts val="0"/>
                        </a:spcBef>
                        <a:spcAft>
                          <a:spcPts val="0"/>
                        </a:spcAft>
                      </a:pPr>
                      <a:r>
                        <a:rPr lang="en-US" sz="1800" b="0" kern="1200" dirty="0" smtClean="0">
                          <a:solidFill>
                            <a:srgbClr val="000000"/>
                          </a:solidFill>
                          <a:latin typeface="Calibri(Body)"/>
                          <a:ea typeface="Times New Roman"/>
                          <a:cs typeface="Times New Roman"/>
                        </a:rPr>
                        <a:t>5</a:t>
                      </a:r>
                      <a:endParaRPr lang="en-US" sz="1800" b="0" kern="1200" dirty="0">
                        <a:solidFill>
                          <a:srgbClr val="000000"/>
                        </a:solidFill>
                        <a:latin typeface="Calibri(Body)"/>
                        <a:ea typeface="Times New Roman"/>
                        <a:cs typeface="Times New Roman"/>
                      </a:endParaRPr>
                    </a:p>
                  </a:txBody>
                  <a:tcPr marL="47122" marR="47122" marT="0" marB="0">
                    <a:lnL>
                      <a:noFill/>
                    </a:lnL>
                    <a:lnR>
                      <a:noFill/>
                    </a:lnR>
                    <a:lnT>
                      <a:noFill/>
                    </a:lnT>
                    <a:lnB>
                      <a:noFill/>
                    </a:lnB>
                    <a:solidFill>
                      <a:srgbClr val="FFFFFF"/>
                    </a:solidFill>
                  </a:tcPr>
                </a:tc>
                <a:tc gridSpan="3">
                  <a:txBody>
                    <a:bodyPr/>
                    <a:lstStyle/>
                    <a:p>
                      <a:pPr marL="0" marR="0" algn="l" defTabSz="914400" rtl="0" eaLnBrk="1" latinLnBrk="0" hangingPunct="1">
                        <a:lnSpc>
                          <a:spcPct val="115000"/>
                        </a:lnSpc>
                        <a:spcBef>
                          <a:spcPts val="0"/>
                        </a:spcBef>
                        <a:spcAft>
                          <a:spcPts val="0"/>
                        </a:spcAft>
                      </a:pPr>
                      <a:r>
                        <a:rPr lang="en-US" sz="1800" b="0" kern="1200" dirty="0">
                          <a:solidFill>
                            <a:srgbClr val="000000"/>
                          </a:solidFill>
                          <a:latin typeface="Calibri(Body)"/>
                          <a:ea typeface="Times New Roman"/>
                          <a:cs typeface="Times New Roman"/>
                        </a:rPr>
                        <a:t>Shopping for personal items</a:t>
                      </a:r>
                    </a:p>
                  </a:txBody>
                  <a:tcPr marL="47122" marR="47122" marT="0" marB="0">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800" b="0" kern="1200" dirty="0">
                          <a:solidFill>
                            <a:srgbClr val="000000"/>
                          </a:solidFill>
                          <a:latin typeface="Calibri(Body)"/>
                          <a:ea typeface="Times New Roman"/>
                          <a:cs typeface="Times New Roman"/>
                        </a:rPr>
                        <a:t>18</a:t>
                      </a:r>
                      <a:r>
                        <a:rPr lang="en-US" sz="1800" b="0" kern="1200" dirty="0" smtClean="0">
                          <a:solidFill>
                            <a:srgbClr val="000000"/>
                          </a:solidFill>
                          <a:latin typeface="Calibri(Body)"/>
                          <a:ea typeface="Times New Roman"/>
                          <a:cs typeface="Times New Roman"/>
                        </a:rPr>
                        <a:t>%</a:t>
                      </a:r>
                    </a:p>
                    <a:p>
                      <a:pPr marL="0" marR="0" algn="ctr" defTabSz="914400" rtl="0" eaLnBrk="1" latinLnBrk="0" hangingPunct="1">
                        <a:lnSpc>
                          <a:spcPct val="115000"/>
                        </a:lnSpc>
                        <a:spcBef>
                          <a:spcPts val="0"/>
                        </a:spcBef>
                        <a:spcAft>
                          <a:spcPts val="0"/>
                        </a:spcAft>
                      </a:pPr>
                      <a:endParaRPr lang="en-US" sz="1800" b="0" kern="1200" dirty="0">
                        <a:solidFill>
                          <a:srgbClr val="000000"/>
                        </a:solidFill>
                        <a:latin typeface="Calibri(Body)"/>
                        <a:ea typeface="Times New Roman"/>
                        <a:cs typeface="Times New Roman"/>
                      </a:endParaRPr>
                    </a:p>
                  </a:txBody>
                  <a:tcPr marL="47122" marR="47122" marT="0" marB="0">
                    <a:lnL>
                      <a:noFill/>
                    </a:lnL>
                    <a:lnR>
                      <a:noFill/>
                    </a:lnR>
                    <a:lnT>
                      <a:noFill/>
                    </a:lnT>
                    <a:lnB>
                      <a:noFill/>
                    </a:lnB>
                    <a:solidFill>
                      <a:srgbClr val="FFFFFF"/>
                    </a:solidFill>
                  </a:tcPr>
                </a:tc>
              </a:tr>
              <a:tr h="298323">
                <a:tc>
                  <a:txBody>
                    <a:bodyPr/>
                    <a:lstStyle/>
                    <a:p>
                      <a:pPr marL="0" marR="0" algn="l" defTabSz="914400" rtl="0" eaLnBrk="1" latinLnBrk="0" hangingPunct="1">
                        <a:lnSpc>
                          <a:spcPct val="115000"/>
                        </a:lnSpc>
                        <a:spcBef>
                          <a:spcPts val="0"/>
                        </a:spcBef>
                        <a:spcAft>
                          <a:spcPts val="0"/>
                        </a:spcAft>
                      </a:pPr>
                      <a:r>
                        <a:rPr lang="en-US" sz="1800" b="0" kern="1200" dirty="0" smtClean="0">
                          <a:solidFill>
                            <a:srgbClr val="000000"/>
                          </a:solidFill>
                          <a:latin typeface="Calibri(Body)"/>
                          <a:ea typeface="Times New Roman"/>
                          <a:cs typeface="Times New Roman"/>
                        </a:rPr>
                        <a:t>6</a:t>
                      </a:r>
                      <a:endParaRPr lang="en-US" sz="1800" b="0" kern="1200" dirty="0">
                        <a:solidFill>
                          <a:srgbClr val="000000"/>
                        </a:solidFill>
                        <a:latin typeface="Calibri(Body)"/>
                        <a:ea typeface="Times New Roman"/>
                        <a:cs typeface="Times New Roman"/>
                      </a:endParaRPr>
                    </a:p>
                  </a:txBody>
                  <a:tcPr marL="47122" marR="47122" marT="0" marB="0">
                    <a:lnL>
                      <a:noFill/>
                    </a:lnL>
                    <a:lnR>
                      <a:noFill/>
                    </a:lnR>
                    <a:lnT>
                      <a:noFill/>
                    </a:lnT>
                    <a:lnB>
                      <a:noFill/>
                    </a:lnB>
                    <a:solidFill>
                      <a:srgbClr val="FFFFFF"/>
                    </a:solidFill>
                  </a:tcPr>
                </a:tc>
                <a:tc gridSpan="3">
                  <a:txBody>
                    <a:bodyPr/>
                    <a:lstStyle/>
                    <a:p>
                      <a:pPr marL="0" marR="0" algn="l" defTabSz="914400" rtl="0" eaLnBrk="1" latinLnBrk="0" hangingPunct="1">
                        <a:lnSpc>
                          <a:spcPct val="115000"/>
                        </a:lnSpc>
                        <a:spcBef>
                          <a:spcPts val="0"/>
                        </a:spcBef>
                        <a:spcAft>
                          <a:spcPts val="0"/>
                        </a:spcAft>
                      </a:pPr>
                      <a:r>
                        <a:rPr lang="en-US" sz="1800" b="0" kern="1200" dirty="0">
                          <a:solidFill>
                            <a:srgbClr val="000000"/>
                          </a:solidFill>
                          <a:latin typeface="Calibri(Body)"/>
                          <a:ea typeface="Times New Roman"/>
                          <a:cs typeface="Times New Roman"/>
                        </a:rPr>
                        <a:t>Managing money (like keeping track of expenses or paying bills)</a:t>
                      </a:r>
                    </a:p>
                  </a:txBody>
                  <a:tcPr marL="47122" marR="47122" marT="0" marB="0">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800" b="0" kern="1200" dirty="0">
                          <a:solidFill>
                            <a:srgbClr val="000000"/>
                          </a:solidFill>
                          <a:latin typeface="Calibri(Body)"/>
                          <a:ea typeface="Times New Roman"/>
                          <a:cs typeface="Times New Roman"/>
                        </a:rPr>
                        <a:t>11%</a:t>
                      </a:r>
                    </a:p>
                  </a:txBody>
                  <a:tcPr marL="47122" marR="47122" marT="0" marB="0">
                    <a:lnL>
                      <a:noFill/>
                    </a:lnL>
                    <a:lnR>
                      <a:noFill/>
                    </a:lnR>
                    <a:lnT>
                      <a:noFill/>
                    </a:lnT>
                    <a:lnB>
                      <a:noFill/>
                    </a:lnB>
                    <a:solidFill>
                      <a:srgbClr val="FFFFFF"/>
                    </a:solidFill>
                  </a:tcPr>
                </a:tc>
              </a:tr>
              <a:tr h="298323">
                <a:tc>
                  <a:txBody>
                    <a:bodyPr/>
                    <a:lstStyle/>
                    <a:p>
                      <a:pPr marL="0" marR="0" algn="l" defTabSz="914400" rtl="0" eaLnBrk="1" latinLnBrk="0" hangingPunct="1">
                        <a:lnSpc>
                          <a:spcPct val="115000"/>
                        </a:lnSpc>
                        <a:spcBef>
                          <a:spcPts val="0"/>
                        </a:spcBef>
                        <a:spcAft>
                          <a:spcPts val="0"/>
                        </a:spcAft>
                      </a:pPr>
                      <a:r>
                        <a:rPr lang="en-US" sz="1800" b="0" kern="1200">
                          <a:solidFill>
                            <a:srgbClr val="000000"/>
                          </a:solidFill>
                          <a:latin typeface="Calibri(Body)"/>
                          <a:ea typeface="Times New Roman"/>
                          <a:cs typeface="Times New Roman"/>
                        </a:rPr>
                        <a:t> </a:t>
                      </a:r>
                    </a:p>
                  </a:txBody>
                  <a:tcPr marL="47122" marR="47122" marT="0" marB="0">
                    <a:lnL>
                      <a:noFill/>
                    </a:lnL>
                    <a:lnR>
                      <a:noFill/>
                    </a:lnR>
                    <a:lnT>
                      <a:noFill/>
                    </a:lnT>
                    <a:lnB>
                      <a:noFill/>
                    </a:lnB>
                    <a:solidFill>
                      <a:srgbClr val="FFFFFF"/>
                    </a:solidFill>
                  </a:tcPr>
                </a:tc>
                <a:tc gridSpan="3">
                  <a:txBody>
                    <a:bodyPr/>
                    <a:lstStyle/>
                    <a:p>
                      <a:pPr marL="0" marR="0" algn="l" defTabSz="914400" rtl="0" eaLnBrk="1" latinLnBrk="0" hangingPunct="1">
                        <a:lnSpc>
                          <a:spcPct val="115000"/>
                        </a:lnSpc>
                        <a:spcBef>
                          <a:spcPts val="0"/>
                        </a:spcBef>
                        <a:spcAft>
                          <a:spcPts val="0"/>
                        </a:spcAft>
                      </a:pPr>
                      <a:r>
                        <a:rPr lang="en-US" sz="1800" b="0" kern="1200" dirty="0">
                          <a:solidFill>
                            <a:srgbClr val="000000"/>
                          </a:solidFill>
                          <a:latin typeface="Calibri(Body)"/>
                          <a:ea typeface="Times New Roman"/>
                          <a:cs typeface="Times New Roman"/>
                        </a:rPr>
                        <a:t> </a:t>
                      </a:r>
                    </a:p>
                  </a:txBody>
                  <a:tcPr marL="47122" marR="47122" marT="0" marB="0">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a:txBody>
                    <a:bodyPr/>
                    <a:lstStyle/>
                    <a:p>
                      <a:pPr marL="0" marR="0" algn="l" defTabSz="914400" rtl="0" eaLnBrk="1" latinLnBrk="0" hangingPunct="1">
                        <a:lnSpc>
                          <a:spcPct val="115000"/>
                        </a:lnSpc>
                        <a:spcBef>
                          <a:spcPts val="0"/>
                        </a:spcBef>
                        <a:spcAft>
                          <a:spcPts val="0"/>
                        </a:spcAft>
                      </a:pPr>
                      <a:r>
                        <a:rPr lang="en-US" sz="1800" b="0" kern="1200" dirty="0">
                          <a:solidFill>
                            <a:srgbClr val="000000"/>
                          </a:solidFill>
                          <a:latin typeface="Calibri(Body)"/>
                          <a:ea typeface="Times New Roman"/>
                          <a:cs typeface="Times New Roman"/>
                        </a:rPr>
                        <a:t> </a:t>
                      </a:r>
                    </a:p>
                  </a:txBody>
                  <a:tcPr marL="47122" marR="47122" marT="0" marB="0">
                    <a:lnL>
                      <a:noFill/>
                    </a:lnL>
                    <a:lnR>
                      <a:noFill/>
                    </a:lnR>
                    <a:lnT>
                      <a:noFill/>
                    </a:lnT>
                    <a:lnB>
                      <a:noFill/>
                    </a:lnB>
                    <a:solidFill>
                      <a:srgbClr val="FFFFFF"/>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1911</TotalTime>
  <Words>3325</Words>
  <Application>Microsoft Office PowerPoint</Application>
  <PresentationFormat>On-screen Show (4:3)</PresentationFormat>
  <Paragraphs>1157</Paragraphs>
  <Slides>47</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Arial</vt:lpstr>
      <vt:lpstr>Calibri</vt:lpstr>
      <vt:lpstr>Calibri(Body)</vt:lpstr>
      <vt:lpstr>Calibri(Heading)</vt:lpstr>
      <vt:lpstr>Courier New</vt:lpstr>
      <vt:lpstr>MS Mincho</vt:lpstr>
      <vt:lpstr>Times New Roman</vt:lpstr>
      <vt:lpstr>Wingdings</vt:lpstr>
      <vt:lpstr>Office Theme</vt:lpstr>
      <vt:lpstr>Understanding the Improvement in Disability Free Life Expectancy In the U.S. Elderly Population </vt:lpstr>
      <vt:lpstr>Background: Continuing debate about ‘compression of morbidity’</vt:lpstr>
      <vt:lpstr>This paper</vt:lpstr>
      <vt:lpstr>Data</vt:lpstr>
      <vt:lpstr>Health Trends Among the Elderly</vt:lpstr>
      <vt:lpstr>Life expectancy at age 65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Disability-free and disabled life expectancy </vt:lpstr>
      <vt:lpstr>PowerPoint Presentation</vt:lpstr>
      <vt:lpstr>Self-reported Medical conditions affecting disability</vt:lpstr>
      <vt:lpstr>PowerPoint Presentation</vt:lpstr>
      <vt:lpstr>PowerPoint Presentation</vt:lpstr>
      <vt:lpstr>To determine impact on disability</vt:lpstr>
      <vt:lpstr>PowerPoint Presentation</vt:lpstr>
      <vt:lpstr>PowerPoint Presentation</vt:lpstr>
      <vt:lpstr>PowerPoint Presentation</vt:lpstr>
      <vt:lpstr>PowerPoint Presentation</vt:lpstr>
      <vt:lpstr>PowerPoint Presentation</vt:lpstr>
      <vt:lpstr>Disability-free and disabled life expectancy by disease </vt:lpstr>
      <vt:lpstr>PowerPoint Presentation</vt:lpstr>
      <vt:lpstr>How much do medical interventions affect these trends?</vt:lpstr>
      <vt:lpstr>Pharmaceutical and surgical interventions in reducing cardiovascular incidence, mortality, and morbidity</vt:lpstr>
      <vt:lpstr>PowerPoint Presentation</vt:lpstr>
      <vt:lpstr>PowerPoint Presentation</vt:lpstr>
      <vt:lpstr>PowerPoint Presentation</vt:lpstr>
      <vt:lpstr>PowerPoint Presentation</vt:lpstr>
      <vt:lpstr>PowerPoint Presentation</vt:lpstr>
      <vt:lpstr>IMPACT mortality model</vt:lpstr>
      <vt:lpstr>PowerPoint Presentation</vt:lpstr>
      <vt:lpstr>PowerPoint Presentation</vt:lpstr>
      <vt:lpstr>PowerPoint Presentation</vt:lpstr>
      <vt:lpstr>PowerPoint Presentation</vt:lpstr>
      <vt:lpstr>Conclusions</vt:lpstr>
      <vt:lpstr>Vision problems in the elderly</vt:lpstr>
      <vt:lpstr>PowerPoint Presentation</vt:lpstr>
      <vt:lpstr>PowerPoint Presentation</vt:lpstr>
      <vt:lpstr>Vision problem issue</vt:lpstr>
      <vt:lpstr>PowerPoint Presentation</vt:lpstr>
      <vt:lpstr>Vision Problem(Conclusion)</vt:lpstr>
      <vt:lpstr>PowerPoint Presentation</vt:lpstr>
      <vt:lpstr>Conclusions</vt:lpstr>
    </vt:vector>
  </TitlesOfParts>
  <Company>Your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kaushik</dc:creator>
  <cp:lastModifiedBy>David Cutler</cp:lastModifiedBy>
  <cp:revision>462</cp:revision>
  <dcterms:created xsi:type="dcterms:W3CDTF">2015-04-23T19:38:45Z</dcterms:created>
  <dcterms:modified xsi:type="dcterms:W3CDTF">2016-12-12T10:16:58Z</dcterms:modified>
</cp:coreProperties>
</file>