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39"/>
  </p:notesMasterIdLst>
  <p:handoutMasterIdLst>
    <p:handoutMasterId r:id="rId40"/>
  </p:handoutMasterIdLst>
  <p:sldIdLst>
    <p:sldId id="256" r:id="rId3"/>
    <p:sldId id="264" r:id="rId4"/>
    <p:sldId id="265" r:id="rId5"/>
    <p:sldId id="266" r:id="rId6"/>
    <p:sldId id="267" r:id="rId7"/>
    <p:sldId id="268" r:id="rId8"/>
    <p:sldId id="269" r:id="rId9"/>
    <p:sldId id="270" r:id="rId10"/>
    <p:sldId id="272" r:id="rId11"/>
    <p:sldId id="271" r:id="rId12"/>
    <p:sldId id="273" r:id="rId13"/>
    <p:sldId id="274" r:id="rId14"/>
    <p:sldId id="275" r:id="rId15"/>
    <p:sldId id="276" r:id="rId16"/>
    <p:sldId id="277" r:id="rId17"/>
    <p:sldId id="278" r:id="rId18"/>
    <p:sldId id="280" r:id="rId19"/>
    <p:sldId id="279" r:id="rId20"/>
    <p:sldId id="294" r:id="rId21"/>
    <p:sldId id="296" r:id="rId22"/>
    <p:sldId id="295"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7" r:id="rId37"/>
    <p:sldId id="298" r:id="rId38"/>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90" d="100"/>
          <a:sy n="90"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209DC4D6-251A-4E32-9F58-5EF63A864BC7}" type="datetimeFigureOut">
              <a:rPr lang="en-US" smtClean="0"/>
              <a:pPr/>
              <a:t>12/9/2016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8457CA08-D0DF-4B92-803D-2F678DDCE25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FE1E7E57-1F10-4268-99D2-CEDBAC6DAB5A}" type="datetimeFigureOut">
              <a:rPr lang="en-US" smtClean="0"/>
              <a:pPr/>
              <a:t>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1D2386A3-2E31-4C9B-B0BE-45709ADB98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10</a:t>
            </a:fld>
            <a:endParaRPr lang="en-US"/>
          </a:p>
        </p:txBody>
      </p:sp>
    </p:spTree>
    <p:extLst>
      <p:ext uri="{BB962C8B-B14F-4D97-AF65-F5344CB8AC3E}">
        <p14:creationId xmlns:p14="http://schemas.microsoft.com/office/powerpoint/2010/main" val="355493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11</a:t>
            </a:fld>
            <a:endParaRPr lang="en-US"/>
          </a:p>
        </p:txBody>
      </p:sp>
    </p:spTree>
    <p:extLst>
      <p:ext uri="{BB962C8B-B14F-4D97-AF65-F5344CB8AC3E}">
        <p14:creationId xmlns:p14="http://schemas.microsoft.com/office/powerpoint/2010/main" val="1094223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12</a:t>
            </a:fld>
            <a:endParaRPr lang="en-US"/>
          </a:p>
        </p:txBody>
      </p:sp>
    </p:spTree>
    <p:extLst>
      <p:ext uri="{BB962C8B-B14F-4D97-AF65-F5344CB8AC3E}">
        <p14:creationId xmlns:p14="http://schemas.microsoft.com/office/powerpoint/2010/main" val="4029871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13</a:t>
            </a:fld>
            <a:endParaRPr lang="en-US"/>
          </a:p>
        </p:txBody>
      </p:sp>
    </p:spTree>
    <p:extLst>
      <p:ext uri="{BB962C8B-B14F-4D97-AF65-F5344CB8AC3E}">
        <p14:creationId xmlns:p14="http://schemas.microsoft.com/office/powerpoint/2010/main" val="3821622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14</a:t>
            </a:fld>
            <a:endParaRPr lang="en-US"/>
          </a:p>
        </p:txBody>
      </p:sp>
    </p:spTree>
    <p:extLst>
      <p:ext uri="{BB962C8B-B14F-4D97-AF65-F5344CB8AC3E}">
        <p14:creationId xmlns:p14="http://schemas.microsoft.com/office/powerpoint/2010/main" val="2769311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15</a:t>
            </a:fld>
            <a:endParaRPr lang="en-US"/>
          </a:p>
        </p:txBody>
      </p:sp>
    </p:spTree>
    <p:extLst>
      <p:ext uri="{BB962C8B-B14F-4D97-AF65-F5344CB8AC3E}">
        <p14:creationId xmlns:p14="http://schemas.microsoft.com/office/powerpoint/2010/main" val="2279962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16</a:t>
            </a:fld>
            <a:endParaRPr lang="en-US"/>
          </a:p>
        </p:txBody>
      </p:sp>
    </p:spTree>
    <p:extLst>
      <p:ext uri="{BB962C8B-B14F-4D97-AF65-F5344CB8AC3E}">
        <p14:creationId xmlns:p14="http://schemas.microsoft.com/office/powerpoint/2010/main" val="19580111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17</a:t>
            </a:fld>
            <a:endParaRPr lang="en-US"/>
          </a:p>
        </p:txBody>
      </p:sp>
    </p:spTree>
    <p:extLst>
      <p:ext uri="{BB962C8B-B14F-4D97-AF65-F5344CB8AC3E}">
        <p14:creationId xmlns:p14="http://schemas.microsoft.com/office/powerpoint/2010/main" val="35468353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18</a:t>
            </a:fld>
            <a:endParaRPr lang="en-US"/>
          </a:p>
        </p:txBody>
      </p:sp>
    </p:spTree>
    <p:extLst>
      <p:ext uri="{BB962C8B-B14F-4D97-AF65-F5344CB8AC3E}">
        <p14:creationId xmlns:p14="http://schemas.microsoft.com/office/powerpoint/2010/main" val="1887362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19</a:t>
            </a:fld>
            <a:endParaRPr lang="en-US"/>
          </a:p>
        </p:txBody>
      </p:sp>
    </p:spTree>
    <p:extLst>
      <p:ext uri="{BB962C8B-B14F-4D97-AF65-F5344CB8AC3E}">
        <p14:creationId xmlns:p14="http://schemas.microsoft.com/office/powerpoint/2010/main" val="60215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a:t>
            </a:fld>
            <a:endParaRPr lang="en-US"/>
          </a:p>
        </p:txBody>
      </p:sp>
    </p:spTree>
    <p:extLst>
      <p:ext uri="{BB962C8B-B14F-4D97-AF65-F5344CB8AC3E}">
        <p14:creationId xmlns:p14="http://schemas.microsoft.com/office/powerpoint/2010/main" val="2067944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20</a:t>
            </a:fld>
            <a:endParaRPr lang="en-US"/>
          </a:p>
        </p:txBody>
      </p:sp>
    </p:spTree>
    <p:extLst>
      <p:ext uri="{BB962C8B-B14F-4D97-AF65-F5344CB8AC3E}">
        <p14:creationId xmlns:p14="http://schemas.microsoft.com/office/powerpoint/2010/main" val="1568380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21</a:t>
            </a:fld>
            <a:endParaRPr lang="en-US"/>
          </a:p>
        </p:txBody>
      </p:sp>
    </p:spTree>
    <p:extLst>
      <p:ext uri="{BB962C8B-B14F-4D97-AF65-F5344CB8AC3E}">
        <p14:creationId xmlns:p14="http://schemas.microsoft.com/office/powerpoint/2010/main" val="3814761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22</a:t>
            </a:fld>
            <a:endParaRPr lang="en-US"/>
          </a:p>
        </p:txBody>
      </p:sp>
    </p:spTree>
    <p:extLst>
      <p:ext uri="{BB962C8B-B14F-4D97-AF65-F5344CB8AC3E}">
        <p14:creationId xmlns:p14="http://schemas.microsoft.com/office/powerpoint/2010/main" val="2528060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23</a:t>
            </a:fld>
            <a:endParaRPr lang="en-US"/>
          </a:p>
        </p:txBody>
      </p:sp>
    </p:spTree>
    <p:extLst>
      <p:ext uri="{BB962C8B-B14F-4D97-AF65-F5344CB8AC3E}">
        <p14:creationId xmlns:p14="http://schemas.microsoft.com/office/powerpoint/2010/main" val="25659267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24</a:t>
            </a:fld>
            <a:endParaRPr lang="en-US"/>
          </a:p>
        </p:txBody>
      </p:sp>
    </p:spTree>
    <p:extLst>
      <p:ext uri="{BB962C8B-B14F-4D97-AF65-F5344CB8AC3E}">
        <p14:creationId xmlns:p14="http://schemas.microsoft.com/office/powerpoint/2010/main" val="12589415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25</a:t>
            </a:fld>
            <a:endParaRPr lang="en-US"/>
          </a:p>
        </p:txBody>
      </p:sp>
    </p:spTree>
    <p:extLst>
      <p:ext uri="{BB962C8B-B14F-4D97-AF65-F5344CB8AC3E}">
        <p14:creationId xmlns:p14="http://schemas.microsoft.com/office/powerpoint/2010/main" val="2343158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26</a:t>
            </a:fld>
            <a:endParaRPr lang="en-US"/>
          </a:p>
        </p:txBody>
      </p:sp>
    </p:spTree>
    <p:extLst>
      <p:ext uri="{BB962C8B-B14F-4D97-AF65-F5344CB8AC3E}">
        <p14:creationId xmlns:p14="http://schemas.microsoft.com/office/powerpoint/2010/main" val="34682146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27</a:t>
            </a:fld>
            <a:endParaRPr lang="en-US"/>
          </a:p>
        </p:txBody>
      </p:sp>
    </p:spTree>
    <p:extLst>
      <p:ext uri="{BB962C8B-B14F-4D97-AF65-F5344CB8AC3E}">
        <p14:creationId xmlns:p14="http://schemas.microsoft.com/office/powerpoint/2010/main" val="3155927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28</a:t>
            </a:fld>
            <a:endParaRPr lang="en-US"/>
          </a:p>
        </p:txBody>
      </p:sp>
    </p:spTree>
    <p:extLst>
      <p:ext uri="{BB962C8B-B14F-4D97-AF65-F5344CB8AC3E}">
        <p14:creationId xmlns:p14="http://schemas.microsoft.com/office/powerpoint/2010/main" val="382331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29</a:t>
            </a:fld>
            <a:endParaRPr lang="en-US"/>
          </a:p>
        </p:txBody>
      </p:sp>
    </p:spTree>
    <p:extLst>
      <p:ext uri="{BB962C8B-B14F-4D97-AF65-F5344CB8AC3E}">
        <p14:creationId xmlns:p14="http://schemas.microsoft.com/office/powerpoint/2010/main" val="305175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a:t>
            </a:fld>
            <a:endParaRPr lang="en-US"/>
          </a:p>
        </p:txBody>
      </p:sp>
    </p:spTree>
    <p:extLst>
      <p:ext uri="{BB962C8B-B14F-4D97-AF65-F5344CB8AC3E}">
        <p14:creationId xmlns:p14="http://schemas.microsoft.com/office/powerpoint/2010/main" val="1143184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30</a:t>
            </a:fld>
            <a:endParaRPr lang="en-US"/>
          </a:p>
        </p:txBody>
      </p:sp>
    </p:spTree>
    <p:extLst>
      <p:ext uri="{BB962C8B-B14F-4D97-AF65-F5344CB8AC3E}">
        <p14:creationId xmlns:p14="http://schemas.microsoft.com/office/powerpoint/2010/main" val="773598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31</a:t>
            </a:fld>
            <a:endParaRPr lang="en-US"/>
          </a:p>
        </p:txBody>
      </p:sp>
    </p:spTree>
    <p:extLst>
      <p:ext uri="{BB962C8B-B14F-4D97-AF65-F5344CB8AC3E}">
        <p14:creationId xmlns:p14="http://schemas.microsoft.com/office/powerpoint/2010/main" val="150375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32</a:t>
            </a:fld>
            <a:endParaRPr lang="en-US"/>
          </a:p>
        </p:txBody>
      </p:sp>
    </p:spTree>
    <p:extLst>
      <p:ext uri="{BB962C8B-B14F-4D97-AF65-F5344CB8AC3E}">
        <p14:creationId xmlns:p14="http://schemas.microsoft.com/office/powerpoint/2010/main" val="581637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33</a:t>
            </a:fld>
            <a:endParaRPr lang="en-US"/>
          </a:p>
        </p:txBody>
      </p:sp>
    </p:spTree>
    <p:extLst>
      <p:ext uri="{BB962C8B-B14F-4D97-AF65-F5344CB8AC3E}">
        <p14:creationId xmlns:p14="http://schemas.microsoft.com/office/powerpoint/2010/main" val="561740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34</a:t>
            </a:fld>
            <a:endParaRPr lang="en-US"/>
          </a:p>
        </p:txBody>
      </p:sp>
    </p:spTree>
    <p:extLst>
      <p:ext uri="{BB962C8B-B14F-4D97-AF65-F5344CB8AC3E}">
        <p14:creationId xmlns:p14="http://schemas.microsoft.com/office/powerpoint/2010/main" val="16648492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35</a:t>
            </a:fld>
            <a:endParaRPr lang="en-US"/>
          </a:p>
        </p:txBody>
      </p:sp>
    </p:spTree>
    <p:extLst>
      <p:ext uri="{BB962C8B-B14F-4D97-AF65-F5344CB8AC3E}">
        <p14:creationId xmlns:p14="http://schemas.microsoft.com/office/powerpoint/2010/main" val="32809658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36</a:t>
            </a:fld>
            <a:endParaRPr lang="en-US"/>
          </a:p>
        </p:txBody>
      </p:sp>
    </p:spTree>
    <p:extLst>
      <p:ext uri="{BB962C8B-B14F-4D97-AF65-F5344CB8AC3E}">
        <p14:creationId xmlns:p14="http://schemas.microsoft.com/office/powerpoint/2010/main" val="3289124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4</a:t>
            </a:fld>
            <a:endParaRPr lang="en-US"/>
          </a:p>
        </p:txBody>
      </p:sp>
    </p:spTree>
    <p:extLst>
      <p:ext uri="{BB962C8B-B14F-4D97-AF65-F5344CB8AC3E}">
        <p14:creationId xmlns:p14="http://schemas.microsoft.com/office/powerpoint/2010/main" val="3356515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5</a:t>
            </a:fld>
            <a:endParaRPr lang="en-US"/>
          </a:p>
        </p:txBody>
      </p:sp>
    </p:spTree>
    <p:extLst>
      <p:ext uri="{BB962C8B-B14F-4D97-AF65-F5344CB8AC3E}">
        <p14:creationId xmlns:p14="http://schemas.microsoft.com/office/powerpoint/2010/main" val="800501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6</a:t>
            </a:fld>
            <a:endParaRPr lang="en-US"/>
          </a:p>
        </p:txBody>
      </p:sp>
    </p:spTree>
    <p:extLst>
      <p:ext uri="{BB962C8B-B14F-4D97-AF65-F5344CB8AC3E}">
        <p14:creationId xmlns:p14="http://schemas.microsoft.com/office/powerpoint/2010/main" val="4032483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7</a:t>
            </a:fld>
            <a:endParaRPr lang="en-US"/>
          </a:p>
        </p:txBody>
      </p:sp>
    </p:spTree>
    <p:extLst>
      <p:ext uri="{BB962C8B-B14F-4D97-AF65-F5344CB8AC3E}">
        <p14:creationId xmlns:p14="http://schemas.microsoft.com/office/powerpoint/2010/main" val="2342937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8</a:t>
            </a:fld>
            <a:endParaRPr lang="en-US"/>
          </a:p>
        </p:txBody>
      </p:sp>
    </p:spTree>
    <p:extLst>
      <p:ext uri="{BB962C8B-B14F-4D97-AF65-F5344CB8AC3E}">
        <p14:creationId xmlns:p14="http://schemas.microsoft.com/office/powerpoint/2010/main" val="2558119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9</a:t>
            </a:fld>
            <a:endParaRPr lang="en-US"/>
          </a:p>
        </p:txBody>
      </p:sp>
    </p:spTree>
    <p:extLst>
      <p:ext uri="{BB962C8B-B14F-4D97-AF65-F5344CB8AC3E}">
        <p14:creationId xmlns:p14="http://schemas.microsoft.com/office/powerpoint/2010/main" val="1771826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a:t>Click to edit Master subtitle style</a:t>
            </a:r>
            <a:endParaRPr lang="en-US" dirty="0"/>
          </a:p>
        </p:txBody>
      </p:sp>
      <p:sp>
        <p:nvSpPr>
          <p:cNvPr id="7" name="Date Placeholder 6"/>
          <p:cNvSpPr>
            <a:spLocks noGrp="1"/>
          </p:cNvSpPr>
          <p:nvPr>
            <p:ph type="dt" sz="half" idx="10"/>
          </p:nvPr>
        </p:nvSpPr>
        <p:spPr/>
        <p:txBody>
          <a:bodyPr/>
          <a:lstStyle/>
          <a:p>
            <a:fld id="{1A33440A-D04E-4FB0-ACBB-D1FD42651063}" type="datetime1">
              <a:rPr lang="en-US" smtClean="0"/>
              <a:pPr/>
              <a:t>12/9/2016</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33440A-D04E-4FB0-ACBB-D1FD42651063}"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3440A-D04E-4FB0-ACBB-D1FD42651063}"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C7EF4D-DD50-400C-9F04-EB20CB99416E}" type="slidenum">
              <a:rPr lang="en-US" sz="2800" smtClean="0">
                <a:solidFill>
                  <a:schemeClr val="tx2"/>
                </a:solidFill>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Edit Master text styles</a:t>
            </a:r>
          </a:p>
        </p:txBody>
      </p:sp>
      <p:sp>
        <p:nvSpPr>
          <p:cNvPr id="4" name="Date Placeholder 3"/>
          <p:cNvSpPr>
            <a:spLocks noGrp="1"/>
          </p:cNvSpPr>
          <p:nvPr>
            <p:ph type="dt" sz="half" idx="10"/>
          </p:nvPr>
        </p:nvSpPr>
        <p:spPr/>
        <p:txBody>
          <a:bodyPr/>
          <a:lstStyle/>
          <a:p>
            <a:fld id="{619FADA7-12A5-4168-87FD-0A7BA931419B}" type="datetime1">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42B7-F7A6-44F5-A940-BF91B5A1AE3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435608" y="274320"/>
            <a:ext cx="749808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FC5A2C-8CF9-418C-929E-59F23F70E5F3}"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569BAF-DF50-49A9-A24B-E772F34D4EE8}" type="datetime1">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E29F9C-0FE7-4725-BBF1-3A439DEFF6B8}" type="datetime1">
              <a:rPr lang="en-US" smtClean="0"/>
              <a:pPr/>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442B7-F7A6-44F5-A940-BF91B5A1A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AD192ABE-290F-4556-9BE6-EA283C4356C3}" type="datetime1">
              <a:rPr lang="en-US" smtClean="0"/>
              <a:pPr/>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442B7-F7A6-44F5-A940-BF91B5A1AE3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37221-B4EC-499E-8F13-52A4FCD99E36}"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876F042D-FBEA-40C8-ACF1-388DE857BC66}" type="datetime1">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42B7-F7A6-44F5-A940-BF91B5A1AE3C}" type="slidenum">
              <a:rPr lang="en-US" smtClean="0">
                <a:solidFill>
                  <a:srgbClr val="FFFFFF"/>
                </a:solidFill>
              </a: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lang="en-US" noProof="1"/>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a:r>
              <a:rPr lang="en-US" noProof="1"/>
              <a:t>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1A33440A-D04E-4FB0-ACBB-D1FD42651063}" type="datetime1">
              <a:rPr lang="en-US" smtClean="0"/>
              <a:pPr algn="r"/>
              <a:t>12/9/2016</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E5C7EF4D-DD50-400C-9F04-EB20CB99416E}" type="slidenum">
              <a:rPr lang="en-US" sz="2800" smtClean="0">
                <a:solidFill>
                  <a:schemeClr val="tx2"/>
                </a:solidFill>
              </a:rPr>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Effects of Medicaid Physician Fees for Primary Care on the Use of Health Care Services</a:t>
            </a:r>
          </a:p>
        </p:txBody>
      </p:sp>
      <p:sp>
        <p:nvSpPr>
          <p:cNvPr id="3" name="Rectangle 2"/>
          <p:cNvSpPr>
            <a:spLocks noGrp="1"/>
          </p:cNvSpPr>
          <p:nvPr>
            <p:ph type="subTitle" idx="1"/>
          </p:nvPr>
        </p:nvSpPr>
        <p:spPr>
          <a:xfrm>
            <a:off x="1435608" y="5943600"/>
            <a:ext cx="7406640" cy="838200"/>
          </a:xfrm>
        </p:spPr>
        <p:txBody>
          <a:bodyPr>
            <a:noAutofit/>
          </a:bodyPr>
          <a:lstStyle/>
          <a:p>
            <a:r>
              <a:rPr lang="en-US" sz="1600" dirty="0">
                <a:latin typeface="Times New Roman" panose="02020603050405020304" pitchFamily="18" charset="0"/>
                <a:cs typeface="Times New Roman" panose="02020603050405020304" pitchFamily="18" charset="0"/>
              </a:rPr>
              <a:t>Partial support for this research was provided by The National Institute of Ageing (NIH) under grant award R01AG043513</a:t>
            </a:r>
          </a:p>
        </p:txBody>
      </p:sp>
      <p:sp>
        <p:nvSpPr>
          <p:cNvPr id="4" name="Rectangle 2"/>
          <p:cNvSpPr txBox="1">
            <a:spLocks/>
          </p:cNvSpPr>
          <p:nvPr/>
        </p:nvSpPr>
        <p:spPr>
          <a:xfrm>
            <a:off x="1752600" y="2057401"/>
            <a:ext cx="6400800" cy="3581398"/>
          </a:xfrm>
          <a:prstGeom prst="rect">
            <a:avLst/>
          </a:prstGeom>
        </p:spPr>
        <p:txBody>
          <a:bodyPr>
            <a:normAutofit fontScale="32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gn="ctr"/>
            <a:r>
              <a:rPr lang="en-US" sz="7200" dirty="0" err="1">
                <a:latin typeface="Times New Roman" panose="02020603050405020304" pitchFamily="18" charset="0"/>
                <a:cs typeface="Times New Roman" panose="02020603050405020304" pitchFamily="18" charset="0"/>
              </a:rPr>
              <a:t>Eunkyung</a:t>
            </a:r>
            <a:r>
              <a:rPr lang="en-US" sz="7200" dirty="0">
                <a:latin typeface="Times New Roman" panose="02020603050405020304" pitchFamily="18" charset="0"/>
                <a:cs typeface="Times New Roman" panose="02020603050405020304" pitchFamily="18" charset="0"/>
              </a:rPr>
              <a:t> Van Den </a:t>
            </a:r>
            <a:r>
              <a:rPr lang="en-US" sz="7200" dirty="0" err="1">
                <a:latin typeface="Times New Roman" panose="02020603050405020304" pitchFamily="18" charset="0"/>
                <a:cs typeface="Times New Roman" panose="02020603050405020304" pitchFamily="18" charset="0"/>
              </a:rPr>
              <a:t>Berghe</a:t>
            </a:r>
            <a:r>
              <a:rPr lang="en-US" sz="7200" dirty="0">
                <a:latin typeface="Times New Roman" panose="02020603050405020304" pitchFamily="18" charset="0"/>
                <a:cs typeface="Times New Roman" panose="02020603050405020304" pitchFamily="18" charset="0"/>
              </a:rPr>
              <a:t>, UIC</a:t>
            </a:r>
          </a:p>
          <a:p>
            <a:pPr algn="ctr"/>
            <a:r>
              <a:rPr lang="en-US" sz="7200" dirty="0" err="1">
                <a:latin typeface="Times New Roman" panose="02020603050405020304" pitchFamily="18" charset="0"/>
                <a:cs typeface="Times New Roman" panose="02020603050405020304" pitchFamily="18" charset="0"/>
              </a:rPr>
              <a:t>Jiajia</a:t>
            </a:r>
            <a:r>
              <a:rPr lang="en-US" sz="7200" dirty="0">
                <a:latin typeface="Times New Roman" panose="02020603050405020304" pitchFamily="18" charset="0"/>
                <a:cs typeface="Times New Roman" panose="02020603050405020304" pitchFamily="18" charset="0"/>
              </a:rPr>
              <a:t> Chen, UIC</a:t>
            </a:r>
          </a:p>
          <a:p>
            <a:pPr algn="ctr"/>
            <a:r>
              <a:rPr lang="en-US" sz="7200" dirty="0">
                <a:latin typeface="Times New Roman" panose="02020603050405020304" pitchFamily="18" charset="0"/>
                <a:cs typeface="Times New Roman" panose="02020603050405020304" pitchFamily="18" charset="0"/>
              </a:rPr>
              <a:t>Robert Kaestner, UC Riverside/NBER</a:t>
            </a:r>
          </a:p>
          <a:p>
            <a:pPr algn="ctr"/>
            <a:r>
              <a:rPr lang="en-US" sz="7200" dirty="0">
                <a:latin typeface="Times New Roman" panose="02020603050405020304" pitchFamily="18" charset="0"/>
                <a:cs typeface="Times New Roman" panose="02020603050405020304" pitchFamily="18" charset="0"/>
              </a:rPr>
              <a:t>Surrey Walton, UIC</a:t>
            </a:r>
          </a:p>
          <a:p>
            <a:pPr algn="ctr"/>
            <a:endParaRPr lang="en-US" sz="7200" dirty="0">
              <a:latin typeface="Times New Roman" panose="02020603050405020304" pitchFamily="18" charset="0"/>
              <a:cs typeface="Times New Roman" panose="02020603050405020304" pitchFamily="18" charset="0"/>
            </a:endParaRPr>
          </a:p>
          <a:p>
            <a:pPr algn="ctr"/>
            <a:r>
              <a:rPr lang="en-US" sz="7200" dirty="0">
                <a:latin typeface="Times New Roman" panose="02020603050405020304" pitchFamily="18" charset="0"/>
                <a:cs typeface="Times New Roman" panose="02020603050405020304" pitchFamily="18" charset="0"/>
              </a:rPr>
              <a:t>Caribbean Health Economics Symposium</a:t>
            </a:r>
          </a:p>
          <a:p>
            <a:pPr algn="ctr"/>
            <a:r>
              <a:rPr lang="en-US" sz="7200" dirty="0">
                <a:latin typeface="Times New Roman" panose="02020603050405020304" pitchFamily="18" charset="0"/>
                <a:cs typeface="Times New Roman" panose="02020603050405020304" pitchFamily="18" charset="0"/>
              </a:rPr>
              <a:t>December 11-13, Virgin </a:t>
            </a:r>
            <a:r>
              <a:rPr lang="en-US" sz="7200" dirty="0" err="1">
                <a:latin typeface="Times New Roman" panose="02020603050405020304" pitchFamily="18" charset="0"/>
                <a:cs typeface="Times New Roman" panose="02020603050405020304" pitchFamily="18" charset="0"/>
              </a:rPr>
              <a:t>Gorda</a:t>
            </a:r>
            <a:endParaRPr lang="en-US" sz="7200"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411162"/>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Data</a:t>
            </a:r>
          </a:p>
        </p:txBody>
      </p:sp>
      <p:sp>
        <p:nvSpPr>
          <p:cNvPr id="6" name="Content Placeholder 5"/>
          <p:cNvSpPr>
            <a:spLocks noGrp="1"/>
          </p:cNvSpPr>
          <p:nvPr>
            <p:ph idx="1"/>
          </p:nvPr>
        </p:nvSpPr>
        <p:spPr>
          <a:xfrm>
            <a:off x="1435608" y="914400"/>
            <a:ext cx="7498080" cy="3200400"/>
          </a:xfrm>
        </p:spPr>
        <p:txBody>
          <a:bodyPr>
            <a:normAutofit/>
          </a:bodyPr>
          <a:lstStyle/>
          <a:p>
            <a:r>
              <a:rPr lang="en-US" sz="1800" dirty="0">
                <a:latin typeface="Times New Roman" panose="02020603050405020304" pitchFamily="18" charset="0"/>
                <a:cs typeface="Times New Roman" panose="02020603050405020304" pitchFamily="18" charset="0"/>
              </a:rPr>
              <a:t>Medicaid Analytical Extract: Claims and Enrollment Data</a:t>
            </a:r>
          </a:p>
          <a:p>
            <a:pPr lvl="1"/>
            <a:r>
              <a:rPr lang="en-US" sz="1800" dirty="0">
                <a:latin typeface="Times New Roman" panose="02020603050405020304" pitchFamily="18" charset="0"/>
                <a:cs typeface="Times New Roman" panose="02020603050405020304" pitchFamily="18" charset="0"/>
              </a:rPr>
              <a:t>2003, 2004, 2008-2010</a:t>
            </a:r>
          </a:p>
          <a:p>
            <a:pPr lvl="1"/>
            <a:r>
              <a:rPr lang="en-US" sz="1800" dirty="0">
                <a:latin typeface="Times New Roman" panose="02020603050405020304" pitchFamily="18" charset="0"/>
                <a:cs typeface="Times New Roman" panose="02020603050405020304" pitchFamily="18" charset="0"/>
              </a:rPr>
              <a:t>27 states in data</a:t>
            </a:r>
          </a:p>
          <a:p>
            <a:r>
              <a:rPr lang="en-US" sz="1800" dirty="0">
                <a:latin typeface="Times New Roman" panose="02020603050405020304" pitchFamily="18" charset="0"/>
                <a:cs typeface="Times New Roman" panose="02020603050405020304" pitchFamily="18" charset="0"/>
              </a:rPr>
              <a:t>Managed care claims are not in data</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Selected states with “relatively” high share of fee-for-service in all years: Non-blind and Disabled (&gt;=15%); Blind and Disabled (&gt;=50%)</a:t>
            </a:r>
          </a:p>
        </p:txBody>
      </p:sp>
      <p:graphicFrame>
        <p:nvGraphicFramePr>
          <p:cNvPr id="3" name="Table 2"/>
          <p:cNvGraphicFramePr>
            <a:graphicFrameLocks noGrp="1"/>
          </p:cNvGraphicFramePr>
          <p:nvPr>
            <p:extLst>
              <p:ext uri="{D42A27DB-BD31-4B8C-83A1-F6EECF244321}">
                <p14:modId xmlns:p14="http://schemas.microsoft.com/office/powerpoint/2010/main" val="3376672414"/>
              </p:ext>
            </p:extLst>
          </p:nvPr>
        </p:nvGraphicFramePr>
        <p:xfrm>
          <a:off x="1600200" y="4343400"/>
          <a:ext cx="6873875" cy="2098929"/>
        </p:xfrm>
        <a:graphic>
          <a:graphicData uri="http://schemas.openxmlformats.org/drawingml/2006/table">
            <a:tbl>
              <a:tblPr firstRow="1" firstCol="1" bandRow="1">
                <a:tableStyleId>{5C22544A-7EE6-4342-B048-85BDC9FD1C3A}</a:tableStyleId>
              </a:tblPr>
              <a:tblGrid>
                <a:gridCol w="867410">
                  <a:extLst>
                    <a:ext uri="{9D8B030D-6E8A-4147-A177-3AD203B41FA5}">
                      <a16:colId xmlns:a16="http://schemas.microsoft.com/office/drawing/2014/main" val="2962105935"/>
                    </a:ext>
                  </a:extLst>
                </a:gridCol>
                <a:gridCol w="3119120">
                  <a:extLst>
                    <a:ext uri="{9D8B030D-6E8A-4147-A177-3AD203B41FA5}">
                      <a16:colId xmlns:a16="http://schemas.microsoft.com/office/drawing/2014/main" val="655770820"/>
                    </a:ext>
                  </a:extLst>
                </a:gridCol>
                <a:gridCol w="2887345">
                  <a:extLst>
                    <a:ext uri="{9D8B030D-6E8A-4147-A177-3AD203B41FA5}">
                      <a16:colId xmlns:a16="http://schemas.microsoft.com/office/drawing/2014/main" val="1350075841"/>
                    </a:ext>
                  </a:extLst>
                </a:gridCol>
              </a:tblGrid>
              <a:tr h="736092">
                <a:tc>
                  <a:txBody>
                    <a:bodyPr/>
                    <a:lstStyle/>
                    <a:p>
                      <a:pPr marL="0" marR="0" algn="ctr">
                        <a:lnSpc>
                          <a:spcPct val="115000"/>
                        </a:lnSpc>
                        <a:spcBef>
                          <a:spcPts val="0"/>
                        </a:spcBef>
                        <a:spcAft>
                          <a:spcPts val="0"/>
                        </a:spcAft>
                      </a:pPr>
                      <a:r>
                        <a:rPr lang="en-US" sz="1400">
                          <a:effectLst/>
                        </a:rPr>
                        <a:t>Age group</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Non-blind and non-disabled</a:t>
                      </a:r>
                      <a:endParaRPr lang="en-US" sz="1100" dirty="0">
                        <a:effectLst/>
                      </a:endParaRPr>
                    </a:p>
                    <a:p>
                      <a:pPr marL="0" marR="0" algn="ctr">
                        <a:lnSpc>
                          <a:spcPct val="115000"/>
                        </a:lnSpc>
                        <a:spcBef>
                          <a:spcPts val="0"/>
                        </a:spcBef>
                        <a:spcAft>
                          <a:spcPts val="0"/>
                        </a:spcAft>
                      </a:pPr>
                      <a:r>
                        <a:rPr lang="en-US" sz="1400" dirty="0">
                          <a:effectLst/>
                        </a:rPr>
                        <a:t>(Fee-for-service Share ≥ 15% in All Years)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dirty="0">
                          <a:effectLst/>
                        </a:rPr>
                        <a:t>Blind or disabled</a:t>
                      </a:r>
                      <a:endParaRPr lang="en-US" sz="1100" dirty="0">
                        <a:effectLst/>
                      </a:endParaRPr>
                    </a:p>
                    <a:p>
                      <a:pPr marL="0" marR="0" algn="ctr">
                        <a:lnSpc>
                          <a:spcPct val="115000"/>
                        </a:lnSpc>
                        <a:spcBef>
                          <a:spcPts val="0"/>
                        </a:spcBef>
                        <a:spcAft>
                          <a:spcPts val="0"/>
                        </a:spcAft>
                      </a:pPr>
                      <a:r>
                        <a:rPr lang="en-US" sz="1400" dirty="0">
                          <a:effectLst/>
                        </a:rPr>
                        <a:t>(Fee-for-service Share ≥ 50% in All Years)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318545169"/>
                  </a:ext>
                </a:extLst>
              </a:tr>
              <a:tr h="311785">
                <a:tc>
                  <a:txBody>
                    <a:bodyPr/>
                    <a:lstStyle/>
                    <a:p>
                      <a:pPr marL="0" marR="0" algn="ctr">
                        <a:lnSpc>
                          <a:spcPct val="115000"/>
                        </a:lnSpc>
                        <a:spcBef>
                          <a:spcPts val="0"/>
                        </a:spcBef>
                        <a:spcAft>
                          <a:spcPts val="1000"/>
                        </a:spcAft>
                      </a:pPr>
                      <a:r>
                        <a:rPr lang="en-US" sz="1400">
                          <a:effectLst/>
                        </a:rPr>
                        <a:t>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IL, LA, MA, MO, TX</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295308395"/>
                  </a:ext>
                </a:extLst>
              </a:tr>
              <a:tr h="490728">
                <a:tc>
                  <a:txBody>
                    <a:bodyPr/>
                    <a:lstStyle/>
                    <a:p>
                      <a:pPr marL="0" marR="0" algn="ctr">
                        <a:lnSpc>
                          <a:spcPct val="115000"/>
                        </a:lnSpc>
                        <a:spcBef>
                          <a:spcPts val="0"/>
                        </a:spcBef>
                        <a:spcAft>
                          <a:spcPts val="1000"/>
                        </a:spcAft>
                      </a:pPr>
                      <a:r>
                        <a:rPr lang="en-US" sz="1400">
                          <a:effectLst/>
                        </a:rPr>
                        <a:t>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IL, LA, MA, MO, TX, VA</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IL, LA, MA, MN, MO, OH, TN, TX, WA, WI</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460725065"/>
                  </a:ext>
                </a:extLst>
              </a:tr>
              <a:tr h="314960">
                <a:tc>
                  <a:txBody>
                    <a:bodyPr/>
                    <a:lstStyle/>
                    <a:p>
                      <a:pPr marL="0" marR="0" algn="ctr">
                        <a:lnSpc>
                          <a:spcPct val="115000"/>
                        </a:lnSpc>
                        <a:spcBef>
                          <a:spcPts val="0"/>
                        </a:spcBef>
                        <a:spcAft>
                          <a:spcPts val="1000"/>
                        </a:spcAft>
                      </a:pPr>
                      <a:r>
                        <a:rPr lang="en-US" sz="1400">
                          <a:effectLst/>
                        </a:rPr>
                        <a:t>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CO, FL, IA, IL, LA, MA, MO, TX</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a:effectLst/>
                        </a:rPr>
                        <a:t>CA, CO, IL, IN, LA, MA, MN, MO, WA</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16962881"/>
                  </a:ext>
                </a:extLst>
              </a:tr>
              <a:tr h="245364">
                <a:tc>
                  <a:txBody>
                    <a:bodyPr/>
                    <a:lstStyle/>
                    <a:p>
                      <a:pPr marL="0" marR="0" algn="ctr">
                        <a:lnSpc>
                          <a:spcPct val="115000"/>
                        </a:lnSpc>
                        <a:spcBef>
                          <a:spcPts val="0"/>
                        </a:spcBef>
                        <a:spcAft>
                          <a:spcPts val="1000"/>
                        </a:spcAft>
                      </a:pPr>
                      <a:r>
                        <a:rPr lang="en-US" sz="1400">
                          <a:effectLst/>
                        </a:rPr>
                        <a:t>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CO, FL, IA, IL, LA, MA, MO, OR, TX, VA</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1000"/>
                        </a:spcAft>
                      </a:pPr>
                      <a:r>
                        <a:rPr lang="en-US" sz="1400" dirty="0">
                          <a:effectLst/>
                        </a:rPr>
                        <a:t>CA, CO, IL, IN, LA, MA, MN, MO, WA</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18539737"/>
                  </a:ext>
                </a:extLst>
              </a:tr>
            </a:tbl>
          </a:graphicData>
        </a:graphic>
      </p:graphicFrame>
    </p:spTree>
    <p:extLst>
      <p:ext uri="{BB962C8B-B14F-4D97-AF65-F5344CB8AC3E}">
        <p14:creationId xmlns:p14="http://schemas.microsoft.com/office/powerpoint/2010/main" val="360894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Primary Care Services</a:t>
            </a:r>
          </a:p>
        </p:txBody>
      </p:sp>
      <p:sp>
        <p:nvSpPr>
          <p:cNvPr id="6" name="Content Placeholder 5"/>
          <p:cNvSpPr>
            <a:spLocks noGrp="1"/>
          </p:cNvSpPr>
          <p:nvPr>
            <p:ph idx="1"/>
          </p:nvPr>
        </p:nvSpPr>
        <p:spPr>
          <a:xfrm>
            <a:off x="1295400" y="1066800"/>
            <a:ext cx="7638288" cy="1447800"/>
          </a:xfrm>
        </p:spPr>
        <p:txBody>
          <a:bodyPr>
            <a:normAutofit/>
          </a:bodyPr>
          <a:lstStyle/>
          <a:p>
            <a:r>
              <a:rPr lang="en-US" sz="1800" dirty="0">
                <a:latin typeface="Times New Roman" panose="02020603050405020304" pitchFamily="18" charset="0"/>
                <a:cs typeface="Times New Roman" panose="02020603050405020304" pitchFamily="18" charset="0"/>
              </a:rPr>
              <a:t>Evaluation and Management services (CPT codes 99201-99216, 99241-99255, 99381-99429)</a:t>
            </a:r>
          </a:p>
          <a:p>
            <a:r>
              <a:rPr lang="en-US" sz="1800" dirty="0">
                <a:latin typeface="Times New Roman" panose="02020603050405020304" pitchFamily="18" charset="0"/>
                <a:cs typeface="Times New Roman" panose="02020603050405020304" pitchFamily="18" charset="0"/>
              </a:rPr>
              <a:t>Office visits for established patients account for large share of these services</a:t>
            </a: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6493695"/>
              </p:ext>
            </p:extLst>
          </p:nvPr>
        </p:nvGraphicFramePr>
        <p:xfrm>
          <a:off x="1219200" y="2514600"/>
          <a:ext cx="7638287" cy="3934968"/>
        </p:xfrm>
        <a:graphic>
          <a:graphicData uri="http://schemas.openxmlformats.org/drawingml/2006/table">
            <a:tbl>
              <a:tblPr firstRow="1" firstCol="1" bandRow="1">
                <a:tableStyleId>{5C22544A-7EE6-4342-B048-85BDC9FD1C3A}</a:tableStyleId>
              </a:tblPr>
              <a:tblGrid>
                <a:gridCol w="1397635">
                  <a:extLst>
                    <a:ext uri="{9D8B030D-6E8A-4147-A177-3AD203B41FA5}">
                      <a16:colId xmlns:a16="http://schemas.microsoft.com/office/drawing/2014/main" val="2528126102"/>
                    </a:ext>
                  </a:extLst>
                </a:gridCol>
                <a:gridCol w="1497966">
                  <a:extLst>
                    <a:ext uri="{9D8B030D-6E8A-4147-A177-3AD203B41FA5}">
                      <a16:colId xmlns:a16="http://schemas.microsoft.com/office/drawing/2014/main" val="4290165682"/>
                    </a:ext>
                  </a:extLst>
                </a:gridCol>
                <a:gridCol w="753353">
                  <a:extLst>
                    <a:ext uri="{9D8B030D-6E8A-4147-A177-3AD203B41FA5}">
                      <a16:colId xmlns:a16="http://schemas.microsoft.com/office/drawing/2014/main" val="939048991"/>
                    </a:ext>
                  </a:extLst>
                </a:gridCol>
                <a:gridCol w="558726">
                  <a:extLst>
                    <a:ext uri="{9D8B030D-6E8A-4147-A177-3AD203B41FA5}">
                      <a16:colId xmlns:a16="http://schemas.microsoft.com/office/drawing/2014/main" val="4168288059"/>
                    </a:ext>
                  </a:extLst>
                </a:gridCol>
                <a:gridCol w="558726">
                  <a:extLst>
                    <a:ext uri="{9D8B030D-6E8A-4147-A177-3AD203B41FA5}">
                      <a16:colId xmlns:a16="http://schemas.microsoft.com/office/drawing/2014/main" val="3528172106"/>
                    </a:ext>
                  </a:extLst>
                </a:gridCol>
                <a:gridCol w="583898">
                  <a:extLst>
                    <a:ext uri="{9D8B030D-6E8A-4147-A177-3AD203B41FA5}">
                      <a16:colId xmlns:a16="http://schemas.microsoft.com/office/drawing/2014/main" val="4178098955"/>
                    </a:ext>
                  </a:extLst>
                </a:gridCol>
                <a:gridCol w="583898">
                  <a:extLst>
                    <a:ext uri="{9D8B030D-6E8A-4147-A177-3AD203B41FA5}">
                      <a16:colId xmlns:a16="http://schemas.microsoft.com/office/drawing/2014/main" val="431437386"/>
                    </a:ext>
                  </a:extLst>
                </a:gridCol>
                <a:gridCol w="536289">
                  <a:extLst>
                    <a:ext uri="{9D8B030D-6E8A-4147-A177-3AD203B41FA5}">
                      <a16:colId xmlns:a16="http://schemas.microsoft.com/office/drawing/2014/main" val="429544260"/>
                    </a:ext>
                  </a:extLst>
                </a:gridCol>
                <a:gridCol w="583898">
                  <a:extLst>
                    <a:ext uri="{9D8B030D-6E8A-4147-A177-3AD203B41FA5}">
                      <a16:colId xmlns:a16="http://schemas.microsoft.com/office/drawing/2014/main" val="2729348772"/>
                    </a:ext>
                  </a:extLst>
                </a:gridCol>
                <a:gridCol w="583898">
                  <a:extLst>
                    <a:ext uri="{9D8B030D-6E8A-4147-A177-3AD203B41FA5}">
                      <a16:colId xmlns:a16="http://schemas.microsoft.com/office/drawing/2014/main" val="2647994062"/>
                    </a:ext>
                  </a:extLst>
                </a:gridCol>
              </a:tblGrid>
              <a:tr h="245364">
                <a:tc gridSpan="2">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gridSpan="4">
                  <a:txBody>
                    <a:bodyPr/>
                    <a:lstStyle/>
                    <a:p>
                      <a:pPr marL="0" marR="0" algn="ctr">
                        <a:lnSpc>
                          <a:spcPct val="115000"/>
                        </a:lnSpc>
                        <a:spcBef>
                          <a:spcPts val="0"/>
                        </a:spcBef>
                        <a:spcAft>
                          <a:spcPts val="0"/>
                        </a:spcAft>
                      </a:pPr>
                      <a:r>
                        <a:rPr lang="en-US" sz="1400">
                          <a:effectLst/>
                        </a:rPr>
                        <a:t>Non-Blind and Disabled</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400">
                          <a:effectLst/>
                        </a:rPr>
                        <a:t>Blind and Disabled</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1840591"/>
                  </a:ext>
                </a:extLst>
              </a:tr>
              <a:tr h="490728">
                <a:tc gridSpan="2">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tc>
                <a:tc>
                  <a:txBody>
                    <a:bodyPr/>
                    <a:lstStyle/>
                    <a:p>
                      <a:pPr marL="0" marR="0" algn="ctr">
                        <a:lnSpc>
                          <a:spcPct val="115000"/>
                        </a:lnSpc>
                        <a:spcBef>
                          <a:spcPts val="0"/>
                        </a:spcBef>
                        <a:spcAft>
                          <a:spcPts val="0"/>
                        </a:spcAft>
                      </a:pPr>
                      <a:r>
                        <a:rPr lang="en-US" sz="1400">
                          <a:effectLst/>
                        </a:rPr>
                        <a:t>Age 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6-17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22-44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45-64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6-17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22-44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tc>
                  <a:txBody>
                    <a:bodyPr/>
                    <a:lstStyle/>
                    <a:p>
                      <a:pPr marL="0" marR="0" algn="ctr">
                        <a:lnSpc>
                          <a:spcPct val="115000"/>
                        </a:lnSpc>
                        <a:spcBef>
                          <a:spcPts val="0"/>
                        </a:spcBef>
                        <a:spcAft>
                          <a:spcPts val="0"/>
                        </a:spcAft>
                      </a:pPr>
                      <a:r>
                        <a:rPr lang="en-US" sz="1400">
                          <a:effectLst/>
                        </a:rPr>
                        <a:t>Age 45-64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ctr"/>
                </a:tc>
                <a:extLst>
                  <a:ext uri="{0D108BD9-81ED-4DB2-BD59-A6C34878D82A}">
                    <a16:rowId xmlns:a16="http://schemas.microsoft.com/office/drawing/2014/main" val="3245142601"/>
                  </a:ext>
                </a:extLst>
              </a:tr>
              <a:tr h="254508">
                <a:tc gridSpan="2">
                  <a:txBody>
                    <a:bodyPr/>
                    <a:lstStyle/>
                    <a:p>
                      <a:pPr marL="0" marR="0">
                        <a:lnSpc>
                          <a:spcPct val="115000"/>
                        </a:lnSpc>
                        <a:spcBef>
                          <a:spcPts val="0"/>
                        </a:spcBef>
                        <a:spcAft>
                          <a:spcPts val="0"/>
                        </a:spcAft>
                      </a:pPr>
                      <a:r>
                        <a:rPr lang="en-US" sz="1400" dirty="0">
                          <a:effectLst/>
                        </a:rPr>
                        <a:t>Office Services</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894557412"/>
                  </a:ext>
                </a:extLst>
              </a:tr>
              <a:tr h="490728">
                <a:tc gridSpan="2">
                  <a:txBody>
                    <a:bodyPr/>
                    <a:lstStyle/>
                    <a:p>
                      <a:pPr marL="0" marR="0">
                        <a:lnSpc>
                          <a:spcPct val="115000"/>
                        </a:lnSpc>
                        <a:spcBef>
                          <a:spcPts val="0"/>
                        </a:spcBef>
                        <a:spcAft>
                          <a:spcPts val="0"/>
                        </a:spcAft>
                      </a:pPr>
                      <a:r>
                        <a:rPr lang="en-US" sz="1400">
                          <a:effectLst/>
                        </a:rPr>
                        <a:t> </a:t>
                      </a:r>
                      <a:endParaRPr lang="en-US" sz="900">
                        <a:effectLst/>
                      </a:endParaRPr>
                    </a:p>
                    <a:p>
                      <a:pPr marL="0" marR="0">
                        <a:lnSpc>
                          <a:spcPct val="115000"/>
                        </a:lnSpc>
                        <a:spcBef>
                          <a:spcPts val="0"/>
                        </a:spcBef>
                        <a:spcAft>
                          <a:spcPts val="0"/>
                        </a:spcAft>
                      </a:pPr>
                      <a:r>
                        <a:rPr lang="en-US" sz="1400">
                          <a:effectLst/>
                        </a:rPr>
                        <a:t>5 min, minimal problems</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0.009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240093237"/>
                  </a:ext>
                </a:extLst>
              </a:tr>
              <a:tr h="490728">
                <a:tc gridSpan="2">
                  <a:txBody>
                    <a:bodyPr/>
                    <a:lstStyle/>
                    <a:p>
                      <a:pPr marL="0" marR="0">
                        <a:lnSpc>
                          <a:spcPct val="115000"/>
                        </a:lnSpc>
                        <a:spcBef>
                          <a:spcPts val="0"/>
                        </a:spcBef>
                        <a:spcAft>
                          <a:spcPts val="0"/>
                        </a:spcAft>
                      </a:pPr>
                      <a:r>
                        <a:rPr lang="en-US" sz="1400" dirty="0">
                          <a:effectLst/>
                        </a:rPr>
                        <a:t>10 min, minor problems</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0.173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0.142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0.137</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0.131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2343642146"/>
                  </a:ext>
                </a:extLst>
              </a:tr>
              <a:tr h="490728">
                <a:tc gridSpan="2">
                  <a:txBody>
                    <a:bodyPr/>
                    <a:lstStyle/>
                    <a:p>
                      <a:pPr marL="0" marR="0">
                        <a:lnSpc>
                          <a:spcPct val="115000"/>
                        </a:lnSpc>
                        <a:spcBef>
                          <a:spcPts val="0"/>
                        </a:spcBef>
                        <a:spcAft>
                          <a:spcPts val="0"/>
                        </a:spcAft>
                      </a:pPr>
                      <a:r>
                        <a:rPr lang="en-US" sz="1400">
                          <a:effectLst/>
                        </a:rPr>
                        <a:t>15 min, low to moderate severity</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0.611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0.555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0.484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0.483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0.511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0.500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0.520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3989292627"/>
                  </a:ext>
                </a:extLst>
              </a:tr>
              <a:tr h="490728">
                <a:tc gridSpan="2">
                  <a:txBody>
                    <a:bodyPr/>
                    <a:lstStyle/>
                    <a:p>
                      <a:pPr marL="0" marR="0">
                        <a:lnSpc>
                          <a:spcPct val="115000"/>
                        </a:lnSpc>
                        <a:spcBef>
                          <a:spcPts val="0"/>
                        </a:spcBef>
                        <a:spcAft>
                          <a:spcPts val="0"/>
                        </a:spcAft>
                      </a:pPr>
                      <a:r>
                        <a:rPr lang="en-US" sz="1400" dirty="0">
                          <a:effectLst/>
                        </a:rPr>
                        <a:t>25 min, moderate to high severity</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0.105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0.116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0.153</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0.210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0.169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0.206</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0.238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966816803"/>
                  </a:ext>
                </a:extLst>
              </a:tr>
              <a:tr h="490728">
                <a:tc gridSpan="2">
                  <a:txBody>
                    <a:bodyPr/>
                    <a:lstStyle/>
                    <a:p>
                      <a:pPr marL="0" marR="0">
                        <a:lnSpc>
                          <a:spcPct val="115000"/>
                        </a:lnSpc>
                        <a:spcBef>
                          <a:spcPts val="0"/>
                        </a:spcBef>
                        <a:spcAft>
                          <a:spcPts val="0"/>
                        </a:spcAft>
                      </a:pPr>
                      <a:r>
                        <a:rPr lang="en-US" sz="1400">
                          <a:effectLst/>
                        </a:rPr>
                        <a:t>40 min, moderate to high severity</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99215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0.015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0.035</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0.029</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2348404819"/>
                  </a:ext>
                </a:extLst>
              </a:tr>
              <a:tr h="245364">
                <a:tc>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4015309833"/>
                  </a:ext>
                </a:extLst>
              </a:tr>
              <a:tr h="245364">
                <a:tc gridSpan="2">
                  <a:txBody>
                    <a:bodyPr/>
                    <a:lstStyle/>
                    <a:p>
                      <a:pPr marL="0" marR="0">
                        <a:lnSpc>
                          <a:spcPct val="115000"/>
                        </a:lnSpc>
                        <a:spcBef>
                          <a:spcPts val="0"/>
                        </a:spcBef>
                        <a:spcAft>
                          <a:spcPts val="0"/>
                        </a:spcAft>
                      </a:pPr>
                      <a:r>
                        <a:rPr lang="en-US" sz="1400">
                          <a:effectLst/>
                        </a:rPr>
                        <a:t>Share of (99212-99214)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 </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88%</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80%</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82%</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a:effectLst/>
                        </a:rPr>
                        <a:t>84%</a:t>
                      </a:r>
                      <a:endParaRPr lang="en-US" sz="90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tc>
                  <a:txBody>
                    <a:bodyPr/>
                    <a:lstStyle/>
                    <a:p>
                      <a:pPr marL="0" marR="0" algn="r">
                        <a:lnSpc>
                          <a:spcPct val="115000"/>
                        </a:lnSpc>
                        <a:spcBef>
                          <a:spcPts val="0"/>
                        </a:spcBef>
                        <a:spcAft>
                          <a:spcPts val="0"/>
                        </a:spcAft>
                      </a:pPr>
                      <a:r>
                        <a:rPr lang="en-US" sz="1400" dirty="0">
                          <a:effectLst/>
                        </a:rPr>
                        <a:t>85%</a:t>
                      </a:r>
                      <a:endParaRPr lang="en-US" sz="9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58026" marR="58026" marT="0" marB="0" anchor="b"/>
                </a:tc>
                <a:extLst>
                  <a:ext uri="{0D108BD9-81ED-4DB2-BD59-A6C34878D82A}">
                    <a16:rowId xmlns:a16="http://schemas.microsoft.com/office/drawing/2014/main" val="1107323126"/>
                  </a:ext>
                </a:extLst>
              </a:tr>
            </a:tbl>
          </a:graphicData>
        </a:graphic>
      </p:graphicFrame>
      <p:sp>
        <p:nvSpPr>
          <p:cNvPr id="5" name="Rectangle 1"/>
          <p:cNvSpPr>
            <a:spLocks noChangeArrowheads="1"/>
          </p:cNvSpPr>
          <p:nvPr/>
        </p:nvSpPr>
        <p:spPr bwMode="auto">
          <a:xfrm>
            <a:off x="1434339" y="266661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5140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Construction of Physician Fee Index</a:t>
            </a:r>
          </a:p>
        </p:txBody>
      </p:sp>
      <p:sp>
        <p:nvSpPr>
          <p:cNvPr id="6" name="Content Placeholder 5"/>
          <p:cNvSpPr>
            <a:spLocks noGrp="1"/>
          </p:cNvSpPr>
          <p:nvPr>
            <p:ph idx="1"/>
          </p:nvPr>
        </p:nvSpPr>
        <p:spPr>
          <a:xfrm>
            <a:off x="1435608" y="1447800"/>
            <a:ext cx="7498080" cy="5334000"/>
          </a:xfrm>
        </p:spPr>
        <p:txBody>
          <a:bodyPr>
            <a:normAutofit/>
          </a:bodyPr>
          <a:lstStyle/>
          <a:p>
            <a:r>
              <a:rPr lang="en-US" sz="1800" dirty="0">
                <a:latin typeface="Times New Roman" panose="02020603050405020304" pitchFamily="18" charset="0"/>
                <a:cs typeface="Times New Roman" panose="02020603050405020304" pitchFamily="18" charset="0"/>
              </a:rPr>
              <a:t>Age-specific analyses: 1-5, 6-17, 22-44, 45-64</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Physician Fee Index is a weighted average of fees codes CPT codes 99201-99216, 99241-99255, 99381-99429</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Weights are either 2003 (1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year) or 2010 (last year) quantities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Quantities are restricted to those that are office/clinic based (vast majority of such visits; others are in outpatient or emergency room)</a:t>
            </a:r>
          </a:p>
          <a:p>
            <a:pPr marL="82296"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Surprising amount of variation in prices even within CPT code-state-year-age-group. </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53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4"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2936521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5"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379393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4"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216179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Variation in Physician Fee Index</a:t>
            </a:r>
          </a:p>
        </p:txBody>
      </p:sp>
      <p:pic>
        <p:nvPicPr>
          <p:cNvPr id="5" name="Picture"/>
          <p:cNvPicPr/>
          <p:nvPr/>
        </p:nvPicPr>
        <p:blipFill>
          <a:blip r:embed="rId3"/>
          <a:stretch>
            <a:fillRect/>
          </a:stretch>
        </p:blipFill>
        <p:spPr bwMode="auto">
          <a:xfrm>
            <a:off x="1905000" y="1295400"/>
            <a:ext cx="6096000" cy="5029200"/>
          </a:xfrm>
          <a:prstGeom prst="rect">
            <a:avLst/>
          </a:prstGeom>
          <a:noFill/>
          <a:ln w="9525">
            <a:noFill/>
            <a:headEnd/>
            <a:tailEnd/>
          </a:ln>
        </p:spPr>
      </p:pic>
    </p:spTree>
    <p:extLst>
      <p:ext uri="{BB962C8B-B14F-4D97-AF65-F5344CB8AC3E}">
        <p14:creationId xmlns:p14="http://schemas.microsoft.com/office/powerpoint/2010/main" val="99328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Variation in Physician Fee Index</a:t>
            </a:r>
          </a:p>
        </p:txBody>
      </p:sp>
      <p:graphicFrame>
        <p:nvGraphicFramePr>
          <p:cNvPr id="4" name="Table 3"/>
          <p:cNvGraphicFramePr>
            <a:graphicFrameLocks noGrp="1"/>
          </p:cNvGraphicFramePr>
          <p:nvPr>
            <p:extLst>
              <p:ext uri="{D42A27DB-BD31-4B8C-83A1-F6EECF244321}">
                <p14:modId xmlns:p14="http://schemas.microsoft.com/office/powerpoint/2010/main" val="1796316718"/>
              </p:ext>
            </p:extLst>
          </p:nvPr>
        </p:nvGraphicFramePr>
        <p:xfrm>
          <a:off x="1219200" y="2438400"/>
          <a:ext cx="7499350" cy="3321142"/>
        </p:xfrm>
        <a:graphic>
          <a:graphicData uri="http://schemas.openxmlformats.org/drawingml/2006/table">
            <a:tbl>
              <a:tblPr firstRow="1" firstCol="1" bandRow="1">
                <a:tableStyleId>{5C22544A-7EE6-4342-B048-85BDC9FD1C3A}</a:tableStyleId>
              </a:tblPr>
              <a:tblGrid>
                <a:gridCol w="1499870">
                  <a:extLst>
                    <a:ext uri="{9D8B030D-6E8A-4147-A177-3AD203B41FA5}">
                      <a16:colId xmlns:a16="http://schemas.microsoft.com/office/drawing/2014/main" val="1873397661"/>
                    </a:ext>
                  </a:extLst>
                </a:gridCol>
                <a:gridCol w="1499870">
                  <a:extLst>
                    <a:ext uri="{9D8B030D-6E8A-4147-A177-3AD203B41FA5}">
                      <a16:colId xmlns:a16="http://schemas.microsoft.com/office/drawing/2014/main" val="78885912"/>
                    </a:ext>
                  </a:extLst>
                </a:gridCol>
                <a:gridCol w="1499870">
                  <a:extLst>
                    <a:ext uri="{9D8B030D-6E8A-4147-A177-3AD203B41FA5}">
                      <a16:colId xmlns:a16="http://schemas.microsoft.com/office/drawing/2014/main" val="1858640329"/>
                    </a:ext>
                  </a:extLst>
                </a:gridCol>
                <a:gridCol w="1499870">
                  <a:extLst>
                    <a:ext uri="{9D8B030D-6E8A-4147-A177-3AD203B41FA5}">
                      <a16:colId xmlns:a16="http://schemas.microsoft.com/office/drawing/2014/main" val="2371079239"/>
                    </a:ext>
                  </a:extLst>
                </a:gridCol>
                <a:gridCol w="1499870">
                  <a:extLst>
                    <a:ext uri="{9D8B030D-6E8A-4147-A177-3AD203B41FA5}">
                      <a16:colId xmlns:a16="http://schemas.microsoft.com/office/drawing/2014/main" val="1385746121"/>
                    </a:ext>
                  </a:extLst>
                </a:gridCol>
              </a:tblGrid>
              <a:tr h="474449">
                <a:tc rowSpan="2">
                  <a:txBody>
                    <a:bodyPr/>
                    <a:lstStyle/>
                    <a:p>
                      <a:pPr marL="0" marR="0" algn="ctr">
                        <a:lnSpc>
                          <a:spcPct val="115000"/>
                        </a:lnSpc>
                        <a:spcBef>
                          <a:spcPts val="0"/>
                        </a:spcBef>
                        <a:spcAft>
                          <a:spcPts val="1000"/>
                        </a:spcAft>
                      </a:pPr>
                      <a:r>
                        <a:rPr lang="en-US" sz="1700">
                          <a:effectLst/>
                        </a:rPr>
                        <a:t>Age Group</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gridSpan="2">
                  <a:txBody>
                    <a:bodyPr/>
                    <a:lstStyle/>
                    <a:p>
                      <a:pPr marL="0" marR="0" algn="ctr">
                        <a:lnSpc>
                          <a:spcPct val="115000"/>
                        </a:lnSpc>
                        <a:spcBef>
                          <a:spcPts val="0"/>
                        </a:spcBef>
                        <a:spcAft>
                          <a:spcPts val="1000"/>
                        </a:spcAft>
                      </a:pPr>
                      <a:r>
                        <a:rPr lang="en-US" sz="1700">
                          <a:effectLst/>
                        </a:rPr>
                        <a:t>Base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hMerge="1">
                  <a:txBody>
                    <a:bodyPr/>
                    <a:lstStyle/>
                    <a:p>
                      <a:endParaRPr lang="en-US"/>
                    </a:p>
                  </a:txBody>
                  <a:tcPr/>
                </a:tc>
                <a:tc gridSpan="2">
                  <a:txBody>
                    <a:bodyPr/>
                    <a:lstStyle/>
                    <a:p>
                      <a:pPr marL="0" marR="0" algn="ctr">
                        <a:lnSpc>
                          <a:spcPct val="115000"/>
                        </a:lnSpc>
                        <a:spcBef>
                          <a:spcPts val="0"/>
                        </a:spcBef>
                        <a:spcAft>
                          <a:spcPts val="1000"/>
                        </a:spcAft>
                      </a:pPr>
                      <a:r>
                        <a:rPr lang="en-US" sz="1700">
                          <a:effectLst/>
                        </a:rPr>
                        <a:t>Base 2010</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hMerge="1">
                  <a:txBody>
                    <a:bodyPr/>
                    <a:lstStyle/>
                    <a:p>
                      <a:endParaRPr lang="en-US"/>
                    </a:p>
                  </a:txBody>
                  <a:tcPr/>
                </a:tc>
                <a:extLst>
                  <a:ext uri="{0D108BD9-81ED-4DB2-BD59-A6C34878D82A}">
                    <a16:rowId xmlns:a16="http://schemas.microsoft.com/office/drawing/2014/main" val="3592872905"/>
                  </a:ext>
                </a:extLst>
              </a:tr>
              <a:tr h="948897">
                <a:tc vMerge="1">
                  <a:txBody>
                    <a:bodyPr/>
                    <a:lstStyle/>
                    <a:p>
                      <a:endParaRPr lang="en-US"/>
                    </a:p>
                  </a:txBody>
                  <a:tcPr/>
                </a:tc>
                <a:tc>
                  <a:txBody>
                    <a:bodyPr/>
                    <a:lstStyle/>
                    <a:p>
                      <a:pPr marL="0" marR="0" algn="ctr">
                        <a:lnSpc>
                          <a:spcPct val="115000"/>
                        </a:lnSpc>
                        <a:spcBef>
                          <a:spcPts val="0"/>
                        </a:spcBef>
                        <a:spcAft>
                          <a:spcPts val="1000"/>
                        </a:spcAft>
                      </a:pPr>
                      <a:r>
                        <a:rPr lang="en-US" sz="1700">
                          <a:effectLst/>
                        </a:rPr>
                        <a:t>Non-blind and non-disabled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Blind or 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Non-blind and non-disabled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Blind or disabled</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2109391746"/>
                  </a:ext>
                </a:extLst>
              </a:tr>
              <a:tr h="474449">
                <a:tc>
                  <a:txBody>
                    <a:bodyPr/>
                    <a:lstStyle/>
                    <a:p>
                      <a:pPr marL="0" marR="0" algn="ctr">
                        <a:lnSpc>
                          <a:spcPct val="115000"/>
                        </a:lnSpc>
                        <a:spcBef>
                          <a:spcPts val="0"/>
                        </a:spcBef>
                        <a:spcAft>
                          <a:spcPts val="1000"/>
                        </a:spcAft>
                      </a:pPr>
                      <a:r>
                        <a:rPr lang="en-US" sz="1700">
                          <a:effectLst/>
                        </a:rPr>
                        <a:t>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a:effectLst/>
                        </a:rPr>
                        <a:t>0.88</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0.68</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0.69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3837534670"/>
                  </a:ext>
                </a:extLst>
              </a:tr>
              <a:tr h="474449">
                <a:tc>
                  <a:txBody>
                    <a:bodyPr/>
                    <a:lstStyle/>
                    <a:p>
                      <a:pPr marL="0" marR="0" algn="ctr">
                        <a:lnSpc>
                          <a:spcPct val="115000"/>
                        </a:lnSpc>
                        <a:spcBef>
                          <a:spcPts val="0"/>
                        </a:spcBef>
                        <a:spcAft>
                          <a:spcPts val="1000"/>
                        </a:spcAft>
                      </a:pPr>
                      <a:r>
                        <a:rPr lang="en-US" sz="1700">
                          <a:effectLst/>
                        </a:rPr>
                        <a:t>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a:effectLst/>
                        </a:rPr>
                        <a:t>0.89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0.74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0.75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3461636648"/>
                  </a:ext>
                </a:extLst>
              </a:tr>
              <a:tr h="474449">
                <a:tc>
                  <a:txBody>
                    <a:bodyPr/>
                    <a:lstStyle/>
                    <a:p>
                      <a:pPr marL="0" marR="0" algn="ctr">
                        <a:lnSpc>
                          <a:spcPct val="115000"/>
                        </a:lnSpc>
                        <a:spcBef>
                          <a:spcPts val="0"/>
                        </a:spcBef>
                        <a:spcAft>
                          <a:spcPts val="1000"/>
                        </a:spcAft>
                      </a:pPr>
                      <a:r>
                        <a:rPr lang="en-US" sz="1700">
                          <a:effectLst/>
                        </a:rPr>
                        <a:t>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a:effectLst/>
                        </a:rPr>
                        <a:t>0.86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0.77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0.80</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2025122348"/>
                  </a:ext>
                </a:extLst>
              </a:tr>
              <a:tr h="474449">
                <a:tc>
                  <a:txBody>
                    <a:bodyPr/>
                    <a:lstStyle/>
                    <a:p>
                      <a:pPr marL="0" marR="0" algn="ctr">
                        <a:lnSpc>
                          <a:spcPct val="115000"/>
                        </a:lnSpc>
                        <a:spcBef>
                          <a:spcPts val="0"/>
                        </a:spcBef>
                        <a:spcAft>
                          <a:spcPts val="1000"/>
                        </a:spcAft>
                      </a:pPr>
                      <a:r>
                        <a:rPr lang="en-US" sz="1700">
                          <a:effectLst/>
                        </a:rPr>
                        <a:t>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tc>
                <a:tc>
                  <a:txBody>
                    <a:bodyPr/>
                    <a:lstStyle/>
                    <a:p>
                      <a:pPr marL="0" marR="0" algn="ctr">
                        <a:lnSpc>
                          <a:spcPct val="115000"/>
                        </a:lnSpc>
                        <a:spcBef>
                          <a:spcPts val="0"/>
                        </a:spcBef>
                        <a:spcAft>
                          <a:spcPts val="1000"/>
                        </a:spcAft>
                      </a:pPr>
                      <a:r>
                        <a:rPr lang="en-US" sz="1700">
                          <a:effectLst/>
                        </a:rPr>
                        <a:t>0.79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0.77</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a:effectLst/>
                        </a:rPr>
                        <a:t>0.81</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tc>
                  <a:txBody>
                    <a:bodyPr/>
                    <a:lstStyle/>
                    <a:p>
                      <a:pPr marL="0" marR="0" algn="ctr">
                        <a:lnSpc>
                          <a:spcPct val="115000"/>
                        </a:lnSpc>
                        <a:spcBef>
                          <a:spcPts val="0"/>
                        </a:spcBef>
                        <a:spcAft>
                          <a:spcPts val="1000"/>
                        </a:spcAft>
                      </a:pPr>
                      <a:r>
                        <a:rPr lang="en-US" sz="1700" dirty="0">
                          <a:effectLst/>
                        </a:rPr>
                        <a:t>0.80</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6661" marR="66661" marT="0" marB="0" anchor="ctr"/>
                </a:tc>
                <a:extLst>
                  <a:ext uri="{0D108BD9-81ED-4DB2-BD59-A6C34878D82A}">
                    <a16:rowId xmlns:a16="http://schemas.microsoft.com/office/drawing/2014/main" val="4139984857"/>
                  </a:ext>
                </a:extLst>
              </a:tr>
            </a:tbl>
          </a:graphicData>
        </a:graphic>
      </p:graphicFrame>
      <p:sp>
        <p:nvSpPr>
          <p:cNvPr id="5" name="Rectangle 1"/>
          <p:cNvSpPr>
            <a:spLocks noChangeArrowheads="1"/>
          </p:cNvSpPr>
          <p:nvPr/>
        </p:nvSpPr>
        <p:spPr bwMode="auto">
          <a:xfrm>
            <a:off x="1435100" y="2774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a:ln>
                <a:noFill/>
              </a:ln>
              <a:solidFill>
                <a:schemeClr val="tx1"/>
              </a:solidFill>
              <a:effectLst/>
              <a:latin typeface="Arial" panose="020B0604020202020204" pitchFamily="34" charset="0"/>
            </a:endParaRPr>
          </a:p>
        </p:txBody>
      </p:sp>
      <p:sp>
        <p:nvSpPr>
          <p:cNvPr id="7" name="Rectangle 1"/>
          <p:cNvSpPr txBox="1">
            <a:spLocks/>
          </p:cNvSpPr>
          <p:nvPr/>
        </p:nvSpPr>
        <p:spPr>
          <a:xfrm>
            <a:off x="1435608" y="1600199"/>
            <a:ext cx="6870192" cy="685801"/>
          </a:xfrm>
          <a:prstGeom prst="rect">
            <a:avLst/>
          </a:prstGeom>
        </p:spPr>
        <p:txBody>
          <a:bodyPr anchor="ctr">
            <a:normAutofit fontScale="85000" lnSpcReduction="20000"/>
          </a:bodyPr>
          <a:lst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n-US" sz="2800" dirty="0">
                <a:effectLst/>
                <a:latin typeface="Times New Roman" panose="02020603050405020304" pitchFamily="18" charset="0"/>
                <a:cs typeface="Times New Roman" panose="02020603050405020304" pitchFamily="18" charset="0"/>
              </a:rPr>
              <a:t>Adjusted R-square from regression of Physician Fee Index on state and year fixed effects</a:t>
            </a:r>
          </a:p>
        </p:txBody>
      </p:sp>
    </p:spTree>
    <p:extLst>
      <p:ext uri="{BB962C8B-B14F-4D97-AF65-F5344CB8AC3E}">
        <p14:creationId xmlns:p14="http://schemas.microsoft.com/office/powerpoint/2010/main" val="3829839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Dependent Variables: Outcomes</a:t>
            </a:r>
          </a:p>
        </p:txBody>
      </p:sp>
      <p:sp>
        <p:nvSpPr>
          <p:cNvPr id="6" name="Content Placeholder 5"/>
          <p:cNvSpPr>
            <a:spLocks noGrp="1"/>
          </p:cNvSpPr>
          <p:nvPr>
            <p:ph idx="1"/>
          </p:nvPr>
        </p:nvSpPr>
        <p:spPr>
          <a:xfrm>
            <a:off x="1435608" y="1447800"/>
            <a:ext cx="7498080" cy="4648200"/>
          </a:xfrm>
        </p:spPr>
        <p:txBody>
          <a:bodyPr>
            <a:normAutofit/>
          </a:bodyPr>
          <a:lstStyle/>
          <a:p>
            <a:r>
              <a:rPr lang="en-US" sz="1800" dirty="0">
                <a:latin typeface="Times New Roman" panose="02020603050405020304" pitchFamily="18" charset="0"/>
                <a:cs typeface="Times New Roman" panose="02020603050405020304" pitchFamily="18" charset="0"/>
              </a:rPr>
              <a:t>Quantity of primary care visits: office/clinic based visits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visits by physician specialty: primary care v. specialty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claims for imaging services: X-ray, MRI, CT, other</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Quantity of claims for prescription drugs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Hospitalization</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821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sp>
        <p:nvSpPr>
          <p:cNvPr id="4" name="Content Placeholder 3"/>
          <p:cNvSpPr>
            <a:spLocks noGrp="1"/>
          </p:cNvSpPr>
          <p:nvPr>
            <p:ph idx="1"/>
          </p:nvPr>
        </p:nvSpPr>
        <p:spPr>
          <a:xfrm>
            <a:off x="1435608" y="1447800"/>
            <a:ext cx="7498080" cy="1066800"/>
          </a:xfrm>
        </p:spPr>
        <p:txBody>
          <a:bodyPr>
            <a:normAutofit/>
          </a:bodyPr>
          <a:lstStyle/>
          <a:p>
            <a:r>
              <a:rPr lang="en-US" sz="1600" dirty="0">
                <a:latin typeface="Times New Roman" panose="02020603050405020304" pitchFamily="18" charset="0"/>
                <a:cs typeface="Times New Roman" panose="02020603050405020304" pitchFamily="18" charset="0"/>
              </a:rPr>
              <a:t>Standard, two-way (state and year) fixed-effects model: basically a difference-in-difference approach with treatment being changes in physician fees</a:t>
            </a:r>
          </a:p>
        </p:txBody>
      </p:sp>
      <p:sp>
        <p:nvSpPr>
          <p:cNvPr id="9" name="Content Placeholder 3"/>
          <p:cNvSpPr txBox="1">
            <a:spLocks/>
          </p:cNvSpPr>
          <p:nvPr/>
        </p:nvSpPr>
        <p:spPr>
          <a:xfrm>
            <a:off x="1435608" y="4267053"/>
            <a:ext cx="7498080" cy="1578605"/>
          </a:xfrm>
          <a:prstGeom prst="rect">
            <a:avLst/>
          </a:prstGeom>
        </p:spPr>
        <p:txBody>
          <a:bodyPr>
            <a:normAutofit fontScale="92500"/>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Model includes state and year fixed effects, state-year covariates (Z), individual covariates (X) and physician fees for other (substitute/complement) services</a:t>
            </a:r>
          </a:p>
          <a:p>
            <a:r>
              <a:rPr lang="en-US" sz="1600" dirty="0">
                <a:latin typeface="Times New Roman" panose="02020603050405020304" pitchFamily="18" charset="0"/>
                <a:cs typeface="Times New Roman" panose="02020603050405020304" pitchFamily="18" charset="0"/>
              </a:rPr>
              <a:t>OTHFEE will be omitted because difficult to know what other fee(s), if any, to include </a:t>
            </a:r>
          </a:p>
        </p:txBody>
      </p:sp>
      <p:pic>
        <p:nvPicPr>
          <p:cNvPr id="12" name="Picture 11"/>
          <p:cNvPicPr>
            <a:picLocks noChangeAspect="1"/>
          </p:cNvPicPr>
          <p:nvPr/>
        </p:nvPicPr>
        <p:blipFill>
          <a:blip r:embed="rId3"/>
          <a:stretch>
            <a:fillRect/>
          </a:stretch>
        </p:blipFill>
        <p:spPr>
          <a:xfrm>
            <a:off x="1600200" y="2506338"/>
            <a:ext cx="5944066" cy="1760716"/>
          </a:xfrm>
          <a:prstGeom prst="rect">
            <a:avLst/>
          </a:prstGeom>
        </p:spPr>
      </p:pic>
      <p:pic>
        <p:nvPicPr>
          <p:cNvPr id="13" name="Picture 12"/>
          <p:cNvPicPr>
            <a:picLocks noChangeAspect="1"/>
          </p:cNvPicPr>
          <p:nvPr/>
        </p:nvPicPr>
        <p:blipFill>
          <a:blip r:embed="rId4"/>
          <a:stretch>
            <a:fillRect/>
          </a:stretch>
        </p:blipFill>
        <p:spPr>
          <a:xfrm>
            <a:off x="1471413" y="5845658"/>
            <a:ext cx="5516386" cy="781454"/>
          </a:xfrm>
          <a:prstGeom prst="rect">
            <a:avLst/>
          </a:prstGeom>
        </p:spPr>
      </p:pic>
    </p:spTree>
    <p:extLst>
      <p:ext uri="{BB962C8B-B14F-4D97-AF65-F5344CB8AC3E}">
        <p14:creationId xmlns:p14="http://schemas.microsoft.com/office/powerpoint/2010/main" val="39568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Issue</a:t>
            </a:r>
          </a:p>
        </p:txBody>
      </p:sp>
      <p:sp>
        <p:nvSpPr>
          <p:cNvPr id="4" name="Rectangle 2"/>
          <p:cNvSpPr txBox="1">
            <a:spLocks/>
          </p:cNvSpPr>
          <p:nvPr/>
        </p:nvSpPr>
        <p:spPr>
          <a:xfrm>
            <a:off x="1295400" y="1447800"/>
            <a:ext cx="7467600" cy="5257800"/>
          </a:xfrm>
          <a:prstGeom prst="rect">
            <a:avLst/>
          </a:prstGeom>
        </p:spPr>
        <p:txBody>
          <a:bodyPr>
            <a:normAutofit fontScale="77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dirty="0">
                <a:latin typeface="Times New Roman" panose="02020603050405020304" pitchFamily="18" charset="0"/>
                <a:cs typeface="Times New Roman" panose="02020603050405020304" pitchFamily="18" charset="0"/>
              </a:rPr>
              <a:t>Half of the children in Washington state are insured by Medicaid. </a:t>
            </a:r>
            <a:r>
              <a:rPr lang="en-US" dirty="0">
                <a:solidFill>
                  <a:srgbClr val="FF0000"/>
                </a:solidFill>
                <a:latin typeface="Times New Roman" panose="02020603050405020304" pitchFamily="18" charset="0"/>
                <a:cs typeface="Times New Roman" panose="02020603050405020304" pitchFamily="18" charset="0"/>
              </a:rPr>
              <a:t>Medicaid pays only 65 percent of the reimbursement rate of a typical commercial insurance plan or Medicare, which often does not even cover the cost of treatment.</a:t>
            </a:r>
            <a:r>
              <a:rPr lang="en-US" dirty="0">
                <a:latin typeface="Times New Roman" panose="02020603050405020304" pitchFamily="18" charset="0"/>
                <a:cs typeface="Times New Roman" panose="02020603050405020304" pitchFamily="18" charset="0"/>
              </a:rPr>
              <a:t> That’s right — clinics that see children with Medicaid lose money when they evaluate and treat these kids.</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solidFill>
                  <a:srgbClr val="FF0000"/>
                </a:solidFill>
                <a:latin typeface="Times New Roman" panose="02020603050405020304" pitchFamily="18" charset="0"/>
                <a:cs typeface="Times New Roman" panose="02020603050405020304" pitchFamily="18" charset="0"/>
              </a:rPr>
              <a:t>The federal government recognized this issue and increased Medicaid reimbursement rates to match Medicare rates from 2013 to 2014, dramatically increasing the number of practices that could afford to treat children with Medicaid.</a:t>
            </a:r>
            <a:r>
              <a:rPr lang="en-US" dirty="0">
                <a:latin typeface="Times New Roman" panose="02020603050405020304" pitchFamily="18" charset="0"/>
                <a:cs typeface="Times New Roman" panose="02020603050405020304" pitchFamily="18" charset="0"/>
              </a:rPr>
              <a:t> At the time, 75 percent of small primary-care pediatric practices surveyed in Washington indicated that they would stop accepting, reduce or limit the number of new Medicaid patients in their practices if the federal increase were discontinued.</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Seattle Times January 6, 2016</a:t>
            </a:r>
          </a:p>
        </p:txBody>
      </p:sp>
    </p:spTree>
    <p:extLst>
      <p:ext uri="{BB962C8B-B14F-4D97-AF65-F5344CB8AC3E}">
        <p14:creationId xmlns:p14="http://schemas.microsoft.com/office/powerpoint/2010/main" val="459295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pic>
        <p:nvPicPr>
          <p:cNvPr id="13" name="Picture 12"/>
          <p:cNvPicPr>
            <a:picLocks noChangeAspect="1"/>
          </p:cNvPicPr>
          <p:nvPr/>
        </p:nvPicPr>
        <p:blipFill>
          <a:blip r:embed="rId3"/>
          <a:stretch>
            <a:fillRect/>
          </a:stretch>
        </p:blipFill>
        <p:spPr>
          <a:xfrm>
            <a:off x="2133600" y="1417638"/>
            <a:ext cx="5516386" cy="781454"/>
          </a:xfrm>
          <a:prstGeom prst="rect">
            <a:avLst/>
          </a:prstGeom>
        </p:spPr>
      </p:pic>
      <p:sp>
        <p:nvSpPr>
          <p:cNvPr id="7" name="Content Placeholder 3"/>
          <p:cNvSpPr txBox="1">
            <a:spLocks/>
          </p:cNvSpPr>
          <p:nvPr/>
        </p:nvSpPr>
        <p:spPr>
          <a:xfrm>
            <a:off x="1645920" y="2057400"/>
            <a:ext cx="6964680" cy="4343400"/>
          </a:xfrm>
          <a:prstGeom prst="rect">
            <a:avLst/>
          </a:prstGeom>
        </p:spPr>
        <p:txBody>
          <a:bodyPr>
            <a:no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Threats to validity</a:t>
            </a:r>
          </a:p>
          <a:p>
            <a:pPr lvl="1"/>
            <a:r>
              <a:rPr lang="en-US" sz="1600" dirty="0">
                <a:latin typeface="Times New Roman" panose="02020603050405020304" pitchFamily="18" charset="0"/>
                <a:cs typeface="Times New Roman" panose="02020603050405020304" pitchFamily="18" charset="0"/>
              </a:rPr>
              <a:t>Possibility that there are omitted state-year factors—estimates are rarely sensitive to the inclusion/exclusion of measured state-year covariates</a:t>
            </a:r>
          </a:p>
          <a:p>
            <a:pPr lvl="1"/>
            <a:r>
              <a:rPr lang="en-US" sz="1600" dirty="0">
                <a:latin typeface="Times New Roman" panose="02020603050405020304" pitchFamily="18" charset="0"/>
                <a:cs typeface="Times New Roman" panose="02020603050405020304" pitchFamily="18" charset="0"/>
              </a:rPr>
              <a:t>Measurement error in Physician Fee Index—we instrument for this fee with modal fee and estimates are not usually sensitive to this alternative</a:t>
            </a:r>
          </a:p>
          <a:p>
            <a:pPr marL="402336" lvl="1" indent="0">
              <a:buNone/>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Interpretation</a:t>
            </a:r>
          </a:p>
          <a:p>
            <a:pPr lvl="1"/>
            <a:r>
              <a:rPr lang="en-US" sz="1600" dirty="0">
                <a:latin typeface="Times New Roman" panose="02020603050405020304" pitchFamily="18" charset="0"/>
                <a:cs typeface="Times New Roman" panose="02020603050405020304" pitchFamily="18" charset="0"/>
              </a:rPr>
              <a:t>Reduced form effect</a:t>
            </a:r>
          </a:p>
          <a:p>
            <a:pPr lvl="1"/>
            <a:r>
              <a:rPr lang="en-US" sz="1600" dirty="0">
                <a:latin typeface="Times New Roman" panose="02020603050405020304" pitchFamily="18" charset="0"/>
                <a:cs typeface="Times New Roman" panose="02020603050405020304" pitchFamily="18" charset="0"/>
              </a:rPr>
              <a:t>Direct effect of fees (through quantity of primary care) and effect of factors correlated with fees, for example, fee changes for other services</a:t>
            </a:r>
          </a:p>
        </p:txBody>
      </p:sp>
    </p:spTree>
    <p:extLst>
      <p:ext uri="{BB962C8B-B14F-4D97-AF65-F5344CB8AC3E}">
        <p14:creationId xmlns:p14="http://schemas.microsoft.com/office/powerpoint/2010/main" val="2938420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Empirical Model</a:t>
            </a:r>
          </a:p>
        </p:txBody>
      </p:sp>
      <p:sp>
        <p:nvSpPr>
          <p:cNvPr id="11" name="Content Placeholder 3"/>
          <p:cNvSpPr txBox="1">
            <a:spLocks/>
          </p:cNvSpPr>
          <p:nvPr/>
        </p:nvSpPr>
        <p:spPr>
          <a:xfrm>
            <a:off x="1435608" y="1295400"/>
            <a:ext cx="7498080" cy="98240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“Structural” model—effect of primary care visits on use of other services (e.g., imaging)—is given by:</a:t>
            </a:r>
          </a:p>
        </p:txBody>
      </p:sp>
      <p:pic>
        <p:nvPicPr>
          <p:cNvPr id="5" name="Picture 4"/>
          <p:cNvPicPr>
            <a:picLocks noChangeAspect="1"/>
          </p:cNvPicPr>
          <p:nvPr/>
        </p:nvPicPr>
        <p:blipFill>
          <a:blip r:embed="rId3"/>
          <a:stretch>
            <a:fillRect/>
          </a:stretch>
        </p:blipFill>
        <p:spPr>
          <a:xfrm>
            <a:off x="1425509" y="2464233"/>
            <a:ext cx="6449506" cy="458067"/>
          </a:xfrm>
          <a:prstGeom prst="rect">
            <a:avLst/>
          </a:prstGeom>
        </p:spPr>
      </p:pic>
      <p:sp>
        <p:nvSpPr>
          <p:cNvPr id="12" name="Content Placeholder 3"/>
          <p:cNvSpPr txBox="1">
            <a:spLocks/>
          </p:cNvSpPr>
          <p:nvPr/>
        </p:nvSpPr>
        <p:spPr>
          <a:xfrm>
            <a:off x="1405311" y="3047999"/>
            <a:ext cx="7498080" cy="92089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We could estimate model by IV, but since we do not have knowledge of other fees, interpretation would still be reduced form</a:t>
            </a:r>
          </a:p>
        </p:txBody>
      </p:sp>
      <p:pic>
        <p:nvPicPr>
          <p:cNvPr id="6" name="Picture 5"/>
          <p:cNvPicPr>
            <a:picLocks noChangeAspect="1"/>
          </p:cNvPicPr>
          <p:nvPr/>
        </p:nvPicPr>
        <p:blipFill>
          <a:blip r:embed="rId4"/>
          <a:stretch>
            <a:fillRect/>
          </a:stretch>
        </p:blipFill>
        <p:spPr>
          <a:xfrm>
            <a:off x="1524000" y="4419600"/>
            <a:ext cx="5792358" cy="445132"/>
          </a:xfrm>
          <a:prstGeom prst="rect">
            <a:avLst/>
          </a:prstGeom>
        </p:spPr>
      </p:pic>
      <p:sp>
        <p:nvSpPr>
          <p:cNvPr id="13" name="Content Placeholder 3"/>
          <p:cNvSpPr txBox="1">
            <a:spLocks/>
          </p:cNvSpPr>
          <p:nvPr/>
        </p:nvSpPr>
        <p:spPr>
          <a:xfrm>
            <a:off x="1295400" y="5029200"/>
            <a:ext cx="7498080" cy="920895"/>
          </a:xfrm>
          <a:prstGeom prst="rect">
            <a:avLst/>
          </a:prstGeom>
        </p:spPr>
        <p:txBody>
          <a:bodyPr>
            <a:normAutofit/>
          </a:bodyPr>
          <a:lst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a:lstStyle>
          <a:p>
            <a:r>
              <a:rPr lang="en-US" sz="1600" dirty="0">
                <a:latin typeface="Times New Roman" panose="02020603050405020304" pitchFamily="18" charset="0"/>
                <a:cs typeface="Times New Roman" panose="02020603050405020304" pitchFamily="18" charset="0"/>
              </a:rPr>
              <a:t>Same limitations/interpretation as previously described</a:t>
            </a:r>
          </a:p>
        </p:txBody>
      </p:sp>
    </p:spTree>
    <p:extLst>
      <p:ext uri="{BB962C8B-B14F-4D97-AF65-F5344CB8AC3E}">
        <p14:creationId xmlns:p14="http://schemas.microsoft.com/office/powerpoint/2010/main" val="1662232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6870192" cy="715962"/>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Descriptive Statistics by Age Group </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and Disability Status in 2003</a:t>
            </a:r>
          </a:p>
        </p:txBody>
      </p:sp>
      <p:graphicFrame>
        <p:nvGraphicFramePr>
          <p:cNvPr id="3" name="Table 2"/>
          <p:cNvGraphicFramePr>
            <a:graphicFrameLocks noGrp="1"/>
          </p:cNvGraphicFramePr>
          <p:nvPr>
            <p:extLst>
              <p:ext uri="{D42A27DB-BD31-4B8C-83A1-F6EECF244321}">
                <p14:modId xmlns:p14="http://schemas.microsoft.com/office/powerpoint/2010/main" val="3625967541"/>
              </p:ext>
            </p:extLst>
          </p:nvPr>
        </p:nvGraphicFramePr>
        <p:xfrm>
          <a:off x="1219199" y="1257300"/>
          <a:ext cx="7696202" cy="5547360"/>
        </p:xfrm>
        <a:graphic>
          <a:graphicData uri="http://schemas.openxmlformats.org/drawingml/2006/table">
            <a:tbl>
              <a:tblPr/>
              <a:tblGrid>
                <a:gridCol w="2341262">
                  <a:extLst>
                    <a:ext uri="{9D8B030D-6E8A-4147-A177-3AD203B41FA5}">
                      <a16:colId xmlns:a16="http://schemas.microsoft.com/office/drawing/2014/main" val="1670246061"/>
                    </a:ext>
                  </a:extLst>
                </a:gridCol>
                <a:gridCol w="1338106">
                  <a:extLst>
                    <a:ext uri="{9D8B030D-6E8A-4147-A177-3AD203B41FA5}">
                      <a16:colId xmlns:a16="http://schemas.microsoft.com/office/drawing/2014/main" val="2879330319"/>
                    </a:ext>
                  </a:extLst>
                </a:gridCol>
                <a:gridCol w="1338106">
                  <a:extLst>
                    <a:ext uri="{9D8B030D-6E8A-4147-A177-3AD203B41FA5}">
                      <a16:colId xmlns:a16="http://schemas.microsoft.com/office/drawing/2014/main" val="4182709295"/>
                    </a:ext>
                  </a:extLst>
                </a:gridCol>
                <a:gridCol w="1338106">
                  <a:extLst>
                    <a:ext uri="{9D8B030D-6E8A-4147-A177-3AD203B41FA5}">
                      <a16:colId xmlns:a16="http://schemas.microsoft.com/office/drawing/2014/main" val="1410425846"/>
                    </a:ext>
                  </a:extLst>
                </a:gridCol>
                <a:gridCol w="1340622">
                  <a:extLst>
                    <a:ext uri="{9D8B030D-6E8A-4147-A177-3AD203B41FA5}">
                      <a16:colId xmlns:a16="http://schemas.microsoft.com/office/drawing/2014/main" val="2566555544"/>
                    </a:ext>
                  </a:extLst>
                </a:gridCol>
              </a:tblGrid>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Age group:</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1-5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6-17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22-44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Ages 45-64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107175"/>
                  </a:ext>
                </a:extLst>
              </a:tr>
              <a:tr h="182880">
                <a:tc gridSpan="5">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Panel A: Non-blind and non-disabled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1694527"/>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Fee Index (2003 weights)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34.375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35.737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34.736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36.861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93552678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Office Visits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3.487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1.864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2.735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3.864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175328696"/>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Primary Care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3.222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1.656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2.280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3.181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921493650"/>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Specialty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0.262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0.215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0.441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0.947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778538201"/>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0.060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0.031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0.227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0.145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02563992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Any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0.049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0.025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0.099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11166945"/>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Prescription Drugs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8.611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6.613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14.173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24.470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432548344"/>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Imaging Services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0.352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0.346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1.459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1.975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900292673"/>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Num. of states (FFS ≥ 15%)</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8</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94033640"/>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Observations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4,741,735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6,999,650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1,909,280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314,681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572633"/>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Panel B: Blind or disabled</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62751228"/>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Fee Index (2003 weights)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39.783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34.166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33.209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362500923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Office Visits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2.441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2.994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4.689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416970215"/>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Primary Care Physician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2.077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2.342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3.734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07020775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 Specialty Physician </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0.459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0.617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1.023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212358489"/>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0.117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0.290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0.354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854764904"/>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Any Hospitalization</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0.070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0.146</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0.184</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2502055961"/>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Prescription Drugs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16.313</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31.807</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50.120</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131797160"/>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  Num. of Imaging Services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0.641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1.825</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2.732</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1656159821"/>
                  </a:ext>
                </a:extLst>
              </a:tr>
              <a:tr h="30480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Num. of states (FFS ≥ 50%)</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a:noFill/>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11</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tc>
                  <a:txBody>
                    <a:bodyPr/>
                    <a:lstStyle/>
                    <a:p>
                      <a:pPr marL="0" marR="0" algn="ctr">
                        <a:spcBef>
                          <a:spcPts val="0"/>
                        </a:spcBef>
                        <a:spcAft>
                          <a:spcPts val="0"/>
                        </a:spcAft>
                      </a:pPr>
                      <a:r>
                        <a:rPr lang="en-US" sz="1200">
                          <a:effectLst/>
                          <a:latin typeface="Times New Roman" panose="02020603050405020304" pitchFamily="18" charset="0"/>
                          <a:ea typeface="MS Mincho"/>
                          <a:cs typeface="Times New Roman" panose="02020603050405020304" pitchFamily="18" charset="0"/>
                        </a:rPr>
                        <a:t>9</a:t>
                      </a:r>
                      <a:endParaRPr lang="en-US" sz="120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a:noFill/>
                    </a:lnB>
                  </a:tcPr>
                </a:tc>
                <a:extLst>
                  <a:ext uri="{0D108BD9-81ED-4DB2-BD59-A6C34878D82A}">
                    <a16:rowId xmlns:a16="http://schemas.microsoft.com/office/drawing/2014/main" val="4107838013"/>
                  </a:ext>
                </a:extLst>
              </a:tr>
              <a:tr h="182880">
                <a:tc>
                  <a:txBody>
                    <a:bodyPr/>
                    <a:lstStyle/>
                    <a:p>
                      <a:pPr marL="0" marR="0" algn="l">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Observations</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1,032,227</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1,368,956</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panose="02020603050405020304" pitchFamily="18" charset="0"/>
                          <a:ea typeface="MS Mincho"/>
                          <a:cs typeface="Times New Roman" panose="02020603050405020304" pitchFamily="18" charset="0"/>
                        </a:rPr>
                        <a:t>2,093,835</a:t>
                      </a:r>
                      <a:endParaRPr lang="en-US" sz="1200" dirty="0">
                        <a:effectLst/>
                        <a:latin typeface="Cambria" panose="02040503050406030204" pitchFamily="18" charset="0"/>
                        <a:ea typeface="MS Mincho"/>
                        <a:cs typeface="Times New Roman" panose="02020603050405020304" pitchFamily="18" charset="0"/>
                      </a:endParaRPr>
                    </a:p>
                  </a:txBody>
                  <a:tcPr marL="54552" marR="54552"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995115"/>
                  </a:ext>
                </a:extLst>
              </a:tr>
            </a:tbl>
          </a:graphicData>
        </a:graphic>
      </p:graphicFrame>
    </p:spTree>
    <p:extLst>
      <p:ext uri="{BB962C8B-B14F-4D97-AF65-F5344CB8AC3E}">
        <p14:creationId xmlns:p14="http://schemas.microsoft.com/office/powerpoint/2010/main" val="392164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Results—Primary Care Visits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Disabled</a:t>
            </a:r>
          </a:p>
        </p:txBody>
      </p:sp>
      <p:graphicFrame>
        <p:nvGraphicFramePr>
          <p:cNvPr id="7" name="Table 6"/>
          <p:cNvGraphicFramePr>
            <a:graphicFrameLocks noGrp="1"/>
          </p:cNvGraphicFramePr>
          <p:nvPr>
            <p:extLst>
              <p:ext uri="{D42A27DB-BD31-4B8C-83A1-F6EECF244321}">
                <p14:modId xmlns:p14="http://schemas.microsoft.com/office/powerpoint/2010/main" val="789107531"/>
              </p:ext>
            </p:extLst>
          </p:nvPr>
        </p:nvGraphicFramePr>
        <p:xfrm>
          <a:off x="1435608" y="1828800"/>
          <a:ext cx="7436857" cy="4510039"/>
        </p:xfrm>
        <a:graphic>
          <a:graphicData uri="http://schemas.openxmlformats.org/drawingml/2006/table">
            <a:tbl>
              <a:tblPr/>
              <a:tblGrid>
                <a:gridCol w="2612872">
                  <a:extLst>
                    <a:ext uri="{9D8B030D-6E8A-4147-A177-3AD203B41FA5}">
                      <a16:colId xmlns:a16="http://schemas.microsoft.com/office/drawing/2014/main" val="1110137575"/>
                    </a:ext>
                  </a:extLst>
                </a:gridCol>
                <a:gridCol w="1205854">
                  <a:extLst>
                    <a:ext uri="{9D8B030D-6E8A-4147-A177-3AD203B41FA5}">
                      <a16:colId xmlns:a16="http://schemas.microsoft.com/office/drawing/2014/main" val="1363342402"/>
                    </a:ext>
                  </a:extLst>
                </a:gridCol>
                <a:gridCol w="1205854">
                  <a:extLst>
                    <a:ext uri="{9D8B030D-6E8A-4147-A177-3AD203B41FA5}">
                      <a16:colId xmlns:a16="http://schemas.microsoft.com/office/drawing/2014/main" val="4157158132"/>
                    </a:ext>
                  </a:extLst>
                </a:gridCol>
                <a:gridCol w="1205854">
                  <a:extLst>
                    <a:ext uri="{9D8B030D-6E8A-4147-A177-3AD203B41FA5}">
                      <a16:colId xmlns:a16="http://schemas.microsoft.com/office/drawing/2014/main" val="2747503748"/>
                    </a:ext>
                  </a:extLst>
                </a:gridCol>
                <a:gridCol w="1206423">
                  <a:extLst>
                    <a:ext uri="{9D8B030D-6E8A-4147-A177-3AD203B41FA5}">
                      <a16:colId xmlns:a16="http://schemas.microsoft.com/office/drawing/2014/main" val="4213598083"/>
                    </a:ext>
                  </a:extLst>
                </a:gridCol>
              </a:tblGrid>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Ages 1-5</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58044145"/>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193976"/>
                  </a:ext>
                </a:extLst>
              </a:tr>
              <a:tr h="310243">
                <a:tc>
                  <a:txBody>
                    <a:bodyPr/>
                    <a:lstStyle/>
                    <a:p>
                      <a:pPr marL="0" marR="0">
                        <a:lnSpc>
                          <a:spcPct val="115000"/>
                        </a:lnSpc>
                        <a:spcBef>
                          <a:spcPts val="0"/>
                        </a:spcBef>
                        <a:spcAft>
                          <a:spcPts val="0"/>
                        </a:spcAft>
                      </a:pPr>
                      <a:r>
                        <a:rPr lang="en-US" sz="14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6163771"/>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-0.128</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-0.053</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0.114</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0.202</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600467"/>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(0.079)</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(0.035)</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(0.065)</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(0.045)</a:t>
                      </a:r>
                      <a:r>
                        <a:rPr lang="en-US" sz="14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8890401"/>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[0.086]</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[0.170]</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[0.148]</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[0.013]</a:t>
                      </a:r>
                      <a:r>
                        <a:rPr lang="en-US" sz="14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098972"/>
                  </a:ext>
                </a:extLst>
              </a:tr>
              <a:tr h="310243">
                <a:tc>
                  <a:txBody>
                    <a:bodyPr/>
                    <a:lstStyle/>
                    <a:p>
                      <a:pPr marL="0" marR="0">
                        <a:lnSpc>
                          <a:spcPct val="115000"/>
                        </a:lnSpc>
                        <a:spcBef>
                          <a:spcPts val="0"/>
                        </a:spcBef>
                        <a:spcAft>
                          <a:spcPts val="0"/>
                        </a:spcAft>
                      </a:pPr>
                      <a:r>
                        <a:rPr lang="en-US" sz="14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163129"/>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-0.109</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-0.050</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0.068</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0.173</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2578724"/>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(0.061)</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(0.031)</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(0.049)</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(0.043)</a:t>
                      </a:r>
                      <a:r>
                        <a:rPr lang="en-US" sz="14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8167290"/>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effectLst/>
                          <a:latin typeface="Times New Roman" panose="02020603050405020304" pitchFamily="18" charset="0"/>
                          <a:ea typeface="Malgun Gothic" panose="020B0503020000020004" pitchFamily="34" charset="-127"/>
                          <a:cs typeface="Times New Roman" panose="02020603050405020304" pitchFamily="18" charset="0"/>
                        </a:rPr>
                        <a:t>[0.051]</a:t>
                      </a:r>
                      <a:endParaRPr lang="en-US" sz="10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[0.159]</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[0.209]</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[0.012]</a:t>
                      </a:r>
                      <a:r>
                        <a:rPr lang="en-US" sz="14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0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73978"/>
                  </a:ext>
                </a:extLst>
              </a:tr>
              <a:tr h="476880">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0689189"/>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3.487</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1.864</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2.735</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3.864</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9357778"/>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7</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a:noFill/>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10</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57739804"/>
                  </a:ext>
                </a:extLst>
              </a:tr>
              <a:tr h="310243">
                <a:tc>
                  <a:txBody>
                    <a:bodyPr/>
                    <a:lstStyle/>
                    <a:p>
                      <a:pPr marL="0" marR="0">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4,741,735</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6,999,650</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Times New Roman" panose="02020603050405020304" pitchFamily="18" charset="0"/>
                          <a:ea typeface="Malgun Gothic" panose="020B0503020000020004" pitchFamily="34" charset="-127"/>
                          <a:cs typeface="Times New Roman" panose="02020603050405020304" pitchFamily="18" charset="0"/>
                        </a:rPr>
                        <a:t>1,909,280</a:t>
                      </a:r>
                      <a:endParaRPr lang="en-US" sz="10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Times New Roman" panose="02020603050405020304" pitchFamily="18" charset="0"/>
                          <a:ea typeface="Malgun Gothic" panose="020B0503020000020004" pitchFamily="34" charset="-127"/>
                          <a:cs typeface="Times New Roman" panose="02020603050405020304" pitchFamily="18" charset="0"/>
                        </a:rPr>
                        <a:t>314,681</a:t>
                      </a:r>
                      <a:endParaRPr lang="en-US" sz="10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11769"/>
                  </a:ext>
                </a:extLst>
              </a:tr>
            </a:tbl>
          </a:graphicData>
        </a:graphic>
      </p:graphicFrame>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910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Results—Primary Care Visits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and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046631"/>
              </p:ext>
            </p:extLst>
          </p:nvPr>
        </p:nvGraphicFramePr>
        <p:xfrm>
          <a:off x="1712912" y="1600204"/>
          <a:ext cx="6943725" cy="4724398"/>
        </p:xfrm>
        <a:graphic>
          <a:graphicData uri="http://schemas.openxmlformats.org/drawingml/2006/table">
            <a:tbl>
              <a:tblPr/>
              <a:tblGrid>
                <a:gridCol w="2911741">
                  <a:extLst>
                    <a:ext uri="{9D8B030D-6E8A-4147-A177-3AD203B41FA5}">
                      <a16:colId xmlns:a16="http://schemas.microsoft.com/office/drawing/2014/main" val="1804539454"/>
                    </a:ext>
                  </a:extLst>
                </a:gridCol>
                <a:gridCol w="1343783">
                  <a:extLst>
                    <a:ext uri="{9D8B030D-6E8A-4147-A177-3AD203B41FA5}">
                      <a16:colId xmlns:a16="http://schemas.microsoft.com/office/drawing/2014/main" val="2740605506"/>
                    </a:ext>
                  </a:extLst>
                </a:gridCol>
                <a:gridCol w="1343783">
                  <a:extLst>
                    <a:ext uri="{9D8B030D-6E8A-4147-A177-3AD203B41FA5}">
                      <a16:colId xmlns:a16="http://schemas.microsoft.com/office/drawing/2014/main" val="3786155621"/>
                    </a:ext>
                  </a:extLst>
                </a:gridCol>
                <a:gridCol w="1344418">
                  <a:extLst>
                    <a:ext uri="{9D8B030D-6E8A-4147-A177-3AD203B41FA5}">
                      <a16:colId xmlns:a16="http://schemas.microsoft.com/office/drawing/2014/main" val="4164898121"/>
                    </a:ext>
                  </a:extLst>
                </a:gridCol>
              </a:tblGrid>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8557012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918252"/>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8162136"/>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-0.055</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0.152</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0.120</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094951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(0.045)</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(0.034)</a:t>
                      </a:r>
                      <a:r>
                        <a:rPr lang="en-US" sz="16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(0.032)</a:t>
                      </a:r>
                      <a:r>
                        <a:rPr lang="en-US" sz="1600" b="1" baseline="3000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6009732"/>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[0.086]</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[0.020]</a:t>
                      </a:r>
                      <a:r>
                        <a:rPr lang="en-US" sz="16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[0.006]</a:t>
                      </a:r>
                      <a:r>
                        <a:rPr lang="en-US" sz="1600" b="1" baseline="3000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53730"/>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1606760"/>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-0.054</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0.132</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0.089</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849223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(0.044)</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(0.033)</a:t>
                      </a:r>
                      <a:r>
                        <a:rPr lang="en-US" sz="16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(0.024)</a:t>
                      </a:r>
                      <a:r>
                        <a:rPr lang="en-US" sz="1600" b="1" baseline="3000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161841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[0.089]</a:t>
                      </a:r>
                      <a:endParaRPr lang="en-US" sz="11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[0.014]</a:t>
                      </a:r>
                      <a:r>
                        <a:rPr lang="en-US" sz="16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[0.003]</a:t>
                      </a:r>
                      <a:r>
                        <a:rPr lang="en-US" sz="1600" b="1" baseline="300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100" b="1"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49083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4388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2.441</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2.994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4.689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772090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11</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6302198"/>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1,008,223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1,368,956</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2,093,835</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057463"/>
                  </a:ext>
                </a:extLst>
              </a:tr>
            </a:tbl>
          </a:graphicData>
        </a:graphic>
      </p:graphicFrame>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588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Primary care Visits</a:t>
            </a:r>
          </a:p>
        </p:txBody>
      </p:sp>
      <p:sp>
        <p:nvSpPr>
          <p:cNvPr id="3" name="Content Placeholder 2"/>
          <p:cNvSpPr>
            <a:spLocks noGrp="1"/>
          </p:cNvSpPr>
          <p:nvPr>
            <p:ph idx="1"/>
          </p:nvPr>
        </p:nvSpPr>
        <p:spPr>
          <a:xfrm>
            <a:off x="1435608" y="1447800"/>
            <a:ext cx="7498080" cy="5105400"/>
          </a:xfrm>
        </p:spPr>
        <p:txBody>
          <a:bodyPr>
            <a:normAutofit fontScale="77500" lnSpcReduction="20000"/>
          </a:bodyPr>
          <a:lstStyle/>
          <a:p>
            <a:r>
              <a:rPr lang="en-US" sz="2600" dirty="0">
                <a:latin typeface="Times New Roman" panose="02020603050405020304" pitchFamily="18" charset="0"/>
                <a:cs typeface="Times New Roman" panose="02020603050405020304" pitchFamily="18" charset="0"/>
              </a:rPr>
              <a:t>Non-blind and Disabled: $10 increase (approximately 20%) in Primary Care Fee Index</a:t>
            </a:r>
          </a:p>
          <a:p>
            <a:pPr lvl="1"/>
            <a:r>
              <a:rPr lang="en-US" sz="2600" dirty="0">
                <a:latin typeface="Times New Roman" panose="02020603050405020304" pitchFamily="18" charset="0"/>
                <a:cs typeface="Times New Roman" panose="02020603050405020304" pitchFamily="18" charset="0"/>
              </a:rPr>
              <a:t>10% decrease in visits for ages 1-5 (marginally significant; sensitive to state-year covariates); inconsistent with theory</a:t>
            </a:r>
          </a:p>
          <a:p>
            <a:pPr lvl="1"/>
            <a:r>
              <a:rPr lang="en-US" sz="2600" dirty="0">
                <a:latin typeface="Times New Roman" panose="02020603050405020304" pitchFamily="18" charset="0"/>
                <a:cs typeface="Times New Roman" panose="02020603050405020304" pitchFamily="18" charset="0"/>
              </a:rPr>
              <a:t>20% </a:t>
            </a:r>
            <a:r>
              <a:rPr lang="en-US" sz="2600" b="1" dirty="0">
                <a:latin typeface="Times New Roman" panose="02020603050405020304" pitchFamily="18" charset="0"/>
                <a:cs typeface="Times New Roman" panose="02020603050405020304" pitchFamily="18" charset="0"/>
              </a:rPr>
              <a:t>increase</a:t>
            </a:r>
            <a:r>
              <a:rPr lang="en-US" sz="2600" dirty="0">
                <a:latin typeface="Times New Roman" panose="02020603050405020304" pitchFamily="18" charset="0"/>
                <a:cs typeface="Times New Roman" panose="02020603050405020304" pitchFamily="18" charset="0"/>
              </a:rPr>
              <a:t> in visits for ages 45-65 (statistically significant)</a:t>
            </a:r>
          </a:p>
          <a:p>
            <a:pPr marL="402336" lvl="1" indent="0">
              <a:buNone/>
            </a:pP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Blind and Disabled: $10 (approximately 20%) increase in Fee Index</a:t>
            </a:r>
          </a:p>
          <a:p>
            <a:pPr lvl="1"/>
            <a:r>
              <a:rPr lang="en-US" sz="2600" dirty="0">
                <a:latin typeface="Times New Roman" panose="02020603050405020304" pitchFamily="18" charset="0"/>
                <a:cs typeface="Times New Roman" panose="02020603050405020304" pitchFamily="18" charset="0"/>
              </a:rPr>
              <a:t>10% decrease in visits for ages 6-17 (marginally significant); inconsistent with theory</a:t>
            </a:r>
          </a:p>
          <a:p>
            <a:pPr lvl="1"/>
            <a:r>
              <a:rPr lang="en-US" sz="2600" dirty="0">
                <a:latin typeface="Times New Roman" panose="02020603050405020304" pitchFamily="18" charset="0"/>
                <a:cs typeface="Times New Roman" panose="02020603050405020304" pitchFamily="18" charset="0"/>
              </a:rPr>
              <a:t>10% to 15% </a:t>
            </a:r>
            <a:r>
              <a:rPr lang="en-US" sz="2600" b="1" dirty="0">
                <a:latin typeface="Times New Roman" panose="02020603050405020304" pitchFamily="18" charset="0"/>
                <a:cs typeface="Times New Roman" panose="02020603050405020304" pitchFamily="18" charset="0"/>
              </a:rPr>
              <a:t>increase</a:t>
            </a:r>
            <a:r>
              <a:rPr lang="en-US" sz="2600" dirty="0">
                <a:latin typeface="Times New Roman" panose="02020603050405020304" pitchFamily="18" charset="0"/>
                <a:cs typeface="Times New Roman" panose="02020603050405020304" pitchFamily="18" charset="0"/>
              </a:rPr>
              <a:t> in visits for ages 22-65 (statistically significant)</a:t>
            </a:r>
          </a:p>
        </p:txBody>
      </p:sp>
    </p:spTree>
    <p:extLst>
      <p:ext uri="{BB962C8B-B14F-4D97-AF65-F5344CB8AC3E}">
        <p14:creationId xmlns:p14="http://schemas.microsoft.com/office/powerpoint/2010/main" val="1851096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Results—Prescription Drugs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Disabled</a:t>
            </a:r>
          </a:p>
        </p:txBody>
      </p:sp>
      <p:graphicFrame>
        <p:nvGraphicFramePr>
          <p:cNvPr id="7" name="Table 6"/>
          <p:cNvGraphicFramePr>
            <a:graphicFrameLocks noGrp="1"/>
          </p:cNvGraphicFramePr>
          <p:nvPr>
            <p:extLst>
              <p:ext uri="{D42A27DB-BD31-4B8C-83A1-F6EECF244321}">
                <p14:modId xmlns:p14="http://schemas.microsoft.com/office/powerpoint/2010/main" val="3946386086"/>
              </p:ext>
            </p:extLst>
          </p:nvPr>
        </p:nvGraphicFramePr>
        <p:xfrm>
          <a:off x="1309577" y="1752600"/>
          <a:ext cx="7436857" cy="4961039"/>
        </p:xfrm>
        <a:graphic>
          <a:graphicData uri="http://schemas.openxmlformats.org/drawingml/2006/table">
            <a:tbl>
              <a:tblPr/>
              <a:tblGrid>
                <a:gridCol w="2612872">
                  <a:extLst>
                    <a:ext uri="{9D8B030D-6E8A-4147-A177-3AD203B41FA5}">
                      <a16:colId xmlns:a16="http://schemas.microsoft.com/office/drawing/2014/main" val="1110137575"/>
                    </a:ext>
                  </a:extLst>
                </a:gridCol>
                <a:gridCol w="1205854">
                  <a:extLst>
                    <a:ext uri="{9D8B030D-6E8A-4147-A177-3AD203B41FA5}">
                      <a16:colId xmlns:a16="http://schemas.microsoft.com/office/drawing/2014/main" val="1363342402"/>
                    </a:ext>
                  </a:extLst>
                </a:gridCol>
                <a:gridCol w="1205854">
                  <a:extLst>
                    <a:ext uri="{9D8B030D-6E8A-4147-A177-3AD203B41FA5}">
                      <a16:colId xmlns:a16="http://schemas.microsoft.com/office/drawing/2014/main" val="4157158132"/>
                    </a:ext>
                  </a:extLst>
                </a:gridCol>
                <a:gridCol w="1205854">
                  <a:extLst>
                    <a:ext uri="{9D8B030D-6E8A-4147-A177-3AD203B41FA5}">
                      <a16:colId xmlns:a16="http://schemas.microsoft.com/office/drawing/2014/main" val="2747503748"/>
                    </a:ext>
                  </a:extLst>
                </a:gridCol>
                <a:gridCol w="1206423">
                  <a:extLst>
                    <a:ext uri="{9D8B030D-6E8A-4147-A177-3AD203B41FA5}">
                      <a16:colId xmlns:a16="http://schemas.microsoft.com/office/drawing/2014/main" val="4213598083"/>
                    </a:ext>
                  </a:extLst>
                </a:gridCol>
              </a:tblGrid>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58044145"/>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193976"/>
                  </a:ext>
                </a:extLst>
              </a:tr>
              <a:tr h="341267">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6163771"/>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-0.107</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0.082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0.083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600467"/>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(0.021)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(0.039)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(0.084)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(0.066)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8890401"/>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[0.010]</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[0.580]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[0.362]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[0.414]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098972"/>
                  </a:ext>
                </a:extLst>
              </a:tr>
              <a:tr h="341267">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163129"/>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-0.077</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0.041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0.085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2578724"/>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(0.020)</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(0.038)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(0.054)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(0.054)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8167290"/>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[0.011]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[0.757]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[0.526]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[0.252]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73978"/>
                  </a:ext>
                </a:extLst>
              </a:tr>
              <a:tr h="524568">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0689189"/>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8.6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6.6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14.2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24.5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9357778"/>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57739804"/>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4,741,735</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6,999,650</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1,909,280</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314,681</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11769"/>
                  </a:ext>
                </a:extLst>
              </a:tr>
            </a:tbl>
          </a:graphicData>
        </a:graphic>
      </p:graphicFrame>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4200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Results—Prescription Drugs</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and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61097008"/>
              </p:ext>
            </p:extLst>
          </p:nvPr>
        </p:nvGraphicFramePr>
        <p:xfrm>
          <a:off x="1295400" y="1600204"/>
          <a:ext cx="7361237" cy="4952990"/>
        </p:xfrm>
        <a:graphic>
          <a:graphicData uri="http://schemas.openxmlformats.org/drawingml/2006/table">
            <a:tbl>
              <a:tblPr/>
              <a:tblGrid>
                <a:gridCol w="3086818">
                  <a:extLst>
                    <a:ext uri="{9D8B030D-6E8A-4147-A177-3AD203B41FA5}">
                      <a16:colId xmlns:a16="http://schemas.microsoft.com/office/drawing/2014/main" val="1804539454"/>
                    </a:ext>
                  </a:extLst>
                </a:gridCol>
                <a:gridCol w="1424582">
                  <a:extLst>
                    <a:ext uri="{9D8B030D-6E8A-4147-A177-3AD203B41FA5}">
                      <a16:colId xmlns:a16="http://schemas.microsoft.com/office/drawing/2014/main" val="2740605506"/>
                    </a:ext>
                  </a:extLst>
                </a:gridCol>
                <a:gridCol w="1424582">
                  <a:extLst>
                    <a:ext uri="{9D8B030D-6E8A-4147-A177-3AD203B41FA5}">
                      <a16:colId xmlns:a16="http://schemas.microsoft.com/office/drawing/2014/main" val="3786155621"/>
                    </a:ext>
                  </a:extLst>
                </a:gridCol>
                <a:gridCol w="1425255">
                  <a:extLst>
                    <a:ext uri="{9D8B030D-6E8A-4147-A177-3AD203B41FA5}">
                      <a16:colId xmlns:a16="http://schemas.microsoft.com/office/drawing/2014/main" val="4164898121"/>
                    </a:ext>
                  </a:extLst>
                </a:gridCol>
              </a:tblGrid>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85570124"/>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918252"/>
                  </a:ext>
                </a:extLst>
              </a:tr>
              <a:tr h="353785">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8162136"/>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0949514"/>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6009732"/>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[0.538]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[0.376]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[0.359]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53730"/>
                  </a:ext>
                </a:extLst>
              </a:tr>
              <a:tr h="353785">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1606760"/>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8492233"/>
                  </a:ext>
                </a:extLst>
              </a:tr>
              <a:tr h="353785">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(0.020)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(0.019)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1618413"/>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[0.578]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[0.524]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[0.451]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490839"/>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43884"/>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16.3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31.8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50.1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7720909"/>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6302198"/>
                  </a:ext>
                </a:extLst>
              </a:tr>
              <a:tr h="353785">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1,008,223</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1,368,956</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2,093,835</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057463"/>
                  </a:ext>
                </a:extLst>
              </a:tr>
            </a:tbl>
          </a:graphicData>
        </a:graphic>
      </p:graphicFrame>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5836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Prescription Drugs</a:t>
            </a:r>
          </a:p>
        </p:txBody>
      </p:sp>
      <p:sp>
        <p:nvSpPr>
          <p:cNvPr id="3" name="Content Placeholder 2"/>
          <p:cNvSpPr>
            <a:spLocks noGrp="1"/>
          </p:cNvSpPr>
          <p:nvPr>
            <p:ph idx="1"/>
          </p:nvPr>
        </p:nvSpPr>
        <p:spPr>
          <a:xfrm>
            <a:off x="1435608" y="1447800"/>
            <a:ext cx="7498080" cy="5105400"/>
          </a:xfrm>
        </p:spPr>
        <p:txBody>
          <a:bodyPr>
            <a:normAutofit/>
          </a:bodyPr>
          <a:lstStyle/>
          <a:p>
            <a:r>
              <a:rPr lang="en-US" sz="2000" dirty="0">
                <a:latin typeface="Times New Roman" panose="02020603050405020304" pitchFamily="18" charset="0"/>
                <a:cs typeface="Times New Roman" panose="02020603050405020304" pitchFamily="18" charset="0"/>
              </a:rPr>
              <a:t>Non-blind and Disabled: $10 (approximately 20%) increase in Fee Index</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10% </a:t>
            </a:r>
            <a:r>
              <a:rPr lang="en-US" sz="2000" b="1" dirty="0">
                <a:latin typeface="Times New Roman" panose="02020603050405020304" pitchFamily="18" charset="0"/>
                <a:cs typeface="Times New Roman" panose="02020603050405020304" pitchFamily="18" charset="0"/>
              </a:rPr>
              <a:t>decrease</a:t>
            </a:r>
            <a:r>
              <a:rPr lang="en-US" sz="2000" dirty="0">
                <a:latin typeface="Times New Roman" panose="02020603050405020304" pitchFamily="18" charset="0"/>
                <a:cs typeface="Times New Roman" panose="02020603050405020304" pitchFamily="18" charset="0"/>
              </a:rPr>
              <a:t> in prescriptions for ages 1-5 (statistically significant)</a:t>
            </a:r>
          </a:p>
          <a:p>
            <a:pPr lvl="1"/>
            <a:r>
              <a:rPr lang="en-US" sz="2000" dirty="0">
                <a:latin typeface="Times New Roman" panose="02020603050405020304" pitchFamily="18" charset="0"/>
                <a:cs typeface="Times New Roman" panose="02020603050405020304" pitchFamily="18" charset="0"/>
              </a:rPr>
              <a:t>Consistent with prescription drugs being complementary to primary care, but primary care effect is wrong signed</a:t>
            </a:r>
          </a:p>
          <a:p>
            <a:pPr marL="402336" lvl="1" indent="0">
              <a:buNone/>
            </a:pP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Blind and Disabled: $10 (approximately 20%) increase in Fee Index</a:t>
            </a:r>
          </a:p>
          <a:p>
            <a:pPr lvl="1"/>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No statistically or clinically significant associations</a:t>
            </a:r>
          </a:p>
        </p:txBody>
      </p:sp>
    </p:spTree>
    <p:extLst>
      <p:ext uri="{BB962C8B-B14F-4D97-AF65-F5344CB8AC3E}">
        <p14:creationId xmlns:p14="http://schemas.microsoft.com/office/powerpoint/2010/main" val="3239346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Results—Imaging</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Disabled</a:t>
            </a:r>
          </a:p>
        </p:txBody>
      </p:sp>
      <p:graphicFrame>
        <p:nvGraphicFramePr>
          <p:cNvPr id="7" name="Table 6"/>
          <p:cNvGraphicFramePr>
            <a:graphicFrameLocks noGrp="1"/>
          </p:cNvGraphicFramePr>
          <p:nvPr>
            <p:extLst>
              <p:ext uri="{D42A27DB-BD31-4B8C-83A1-F6EECF244321}">
                <p14:modId xmlns:p14="http://schemas.microsoft.com/office/powerpoint/2010/main" val="796613867"/>
              </p:ext>
            </p:extLst>
          </p:nvPr>
        </p:nvGraphicFramePr>
        <p:xfrm>
          <a:off x="1325880" y="1417638"/>
          <a:ext cx="7436857" cy="5211761"/>
        </p:xfrm>
        <a:graphic>
          <a:graphicData uri="http://schemas.openxmlformats.org/drawingml/2006/table">
            <a:tbl>
              <a:tblPr/>
              <a:tblGrid>
                <a:gridCol w="2612872">
                  <a:extLst>
                    <a:ext uri="{9D8B030D-6E8A-4147-A177-3AD203B41FA5}">
                      <a16:colId xmlns:a16="http://schemas.microsoft.com/office/drawing/2014/main" val="1110137575"/>
                    </a:ext>
                  </a:extLst>
                </a:gridCol>
                <a:gridCol w="1205854">
                  <a:extLst>
                    <a:ext uri="{9D8B030D-6E8A-4147-A177-3AD203B41FA5}">
                      <a16:colId xmlns:a16="http://schemas.microsoft.com/office/drawing/2014/main" val="1363342402"/>
                    </a:ext>
                  </a:extLst>
                </a:gridCol>
                <a:gridCol w="1205854">
                  <a:extLst>
                    <a:ext uri="{9D8B030D-6E8A-4147-A177-3AD203B41FA5}">
                      <a16:colId xmlns:a16="http://schemas.microsoft.com/office/drawing/2014/main" val="4157158132"/>
                    </a:ext>
                  </a:extLst>
                </a:gridCol>
                <a:gridCol w="1205854">
                  <a:extLst>
                    <a:ext uri="{9D8B030D-6E8A-4147-A177-3AD203B41FA5}">
                      <a16:colId xmlns:a16="http://schemas.microsoft.com/office/drawing/2014/main" val="2747503748"/>
                    </a:ext>
                  </a:extLst>
                </a:gridCol>
                <a:gridCol w="1206423">
                  <a:extLst>
                    <a:ext uri="{9D8B030D-6E8A-4147-A177-3AD203B41FA5}">
                      <a16:colId xmlns:a16="http://schemas.microsoft.com/office/drawing/2014/main" val="4213598083"/>
                    </a:ext>
                  </a:extLst>
                </a:gridCol>
              </a:tblGrid>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58044145"/>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193976"/>
                  </a:ext>
                </a:extLst>
              </a:tr>
              <a:tr h="358514">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6163771"/>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-0.814</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-0.335</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-0.108</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-0.081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600467"/>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(0.368)</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(0.157)</a:t>
                      </a:r>
                      <a:r>
                        <a:rPr lang="en-US" sz="1600" b="1" baseline="3000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(0.178)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(0.179)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8890401"/>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[0.021]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[0.066]</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[0.490]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[0.615]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098972"/>
                  </a:ext>
                </a:extLst>
              </a:tr>
              <a:tr h="358514">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163129"/>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-0.677</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-0.280</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-0.156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-0.105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2578724"/>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(0.271)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(0.125)</a:t>
                      </a:r>
                      <a:r>
                        <a:rPr lang="en-US" sz="1600" b="1" baseline="3000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(0.120)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(0.144)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8167290"/>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[0.025]</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[0.056]</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[0.209]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[0.420]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73978"/>
                  </a:ext>
                </a:extLst>
              </a:tr>
              <a:tr h="551079">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0689189"/>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0.352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0.346</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1.459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1.975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9357778"/>
                  </a:ext>
                </a:extLst>
              </a:tr>
              <a:tr h="358514">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10</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57739804"/>
                  </a:ext>
                </a:extLst>
              </a:tr>
              <a:tr h="358514">
                <a:tc>
                  <a:txBody>
                    <a:bodyPr/>
                    <a:lstStyle/>
                    <a:p>
                      <a:pPr marL="0" marR="0">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4,741,735</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6,999,650</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1,909,280</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314,681</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11769"/>
                  </a:ext>
                </a:extLst>
              </a:tr>
            </a:tbl>
          </a:graphicData>
        </a:graphic>
      </p:graphicFrame>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886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Issue</a:t>
            </a:r>
          </a:p>
        </p:txBody>
      </p:sp>
      <p:sp>
        <p:nvSpPr>
          <p:cNvPr id="4" name="Rectangle 2"/>
          <p:cNvSpPr txBox="1">
            <a:spLocks/>
          </p:cNvSpPr>
          <p:nvPr/>
        </p:nvSpPr>
        <p:spPr>
          <a:xfrm>
            <a:off x="1295400" y="1447800"/>
            <a:ext cx="7467600" cy="5257800"/>
          </a:xfrm>
          <a:prstGeom prst="rect">
            <a:avLst/>
          </a:prstGeom>
        </p:spPr>
        <p:txBody>
          <a:bodyPr>
            <a:normAutofit fontScale="775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dirty="0">
                <a:latin typeface="Times New Roman" panose="02020603050405020304" pitchFamily="18" charset="0"/>
                <a:cs typeface="Times New Roman" panose="02020603050405020304" pitchFamily="18" charset="0"/>
              </a:rPr>
              <a:t>Under the current reimbursement system, we fall short in serving one in two children in Washington state like Charlie who are insured by Medicaid. These are the kids who need our help the most. Chronic adult health concerns, such as heart disease and diabetes, are often rooted in childhood. </a:t>
            </a:r>
            <a:r>
              <a:rPr lang="en-US" dirty="0">
                <a:solidFill>
                  <a:srgbClr val="FF0000"/>
                </a:solidFill>
                <a:latin typeface="Times New Roman" panose="02020603050405020304" pitchFamily="18" charset="0"/>
                <a:cs typeface="Times New Roman" panose="02020603050405020304" pitchFamily="18" charset="0"/>
              </a:rPr>
              <a:t>Kids with limited access to health care grow up to be unhealthy adults with costly medical bills. The impact is dramatic and expensive.</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We must invest our health-care dollars in children by investing in Medicaid. </a:t>
            </a:r>
            <a:r>
              <a:rPr lang="en-US" dirty="0">
                <a:solidFill>
                  <a:srgbClr val="FF0000"/>
                </a:solidFill>
                <a:latin typeface="Times New Roman" panose="02020603050405020304" pitchFamily="18" charset="0"/>
                <a:cs typeface="Times New Roman" panose="02020603050405020304" pitchFamily="18" charset="0"/>
              </a:rPr>
              <a:t>The Washington state Legislature can help this year by raising the Medicaid reimbursement rate for kids to match that of Medicare, an average investment of just $9 per child on Medicaid.</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r>
              <a:rPr lang="en-US" dirty="0">
                <a:latin typeface="Times New Roman" panose="02020603050405020304" pitchFamily="18" charset="0"/>
                <a:cs typeface="Times New Roman" panose="02020603050405020304" pitchFamily="18" charset="0"/>
              </a:rPr>
              <a:t>Seattle Times January 6, 2016</a:t>
            </a:r>
          </a:p>
        </p:txBody>
      </p:sp>
    </p:spTree>
    <p:extLst>
      <p:ext uri="{BB962C8B-B14F-4D97-AF65-F5344CB8AC3E}">
        <p14:creationId xmlns:p14="http://schemas.microsoft.com/office/powerpoint/2010/main" val="956889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Results—Imaging</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and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25754213"/>
              </p:ext>
            </p:extLst>
          </p:nvPr>
        </p:nvGraphicFramePr>
        <p:xfrm>
          <a:off x="1295400" y="1600204"/>
          <a:ext cx="7361237" cy="4724398"/>
        </p:xfrm>
        <a:graphic>
          <a:graphicData uri="http://schemas.openxmlformats.org/drawingml/2006/table">
            <a:tbl>
              <a:tblPr/>
              <a:tblGrid>
                <a:gridCol w="3086818">
                  <a:extLst>
                    <a:ext uri="{9D8B030D-6E8A-4147-A177-3AD203B41FA5}">
                      <a16:colId xmlns:a16="http://schemas.microsoft.com/office/drawing/2014/main" val="1804539454"/>
                    </a:ext>
                  </a:extLst>
                </a:gridCol>
                <a:gridCol w="1424582">
                  <a:extLst>
                    <a:ext uri="{9D8B030D-6E8A-4147-A177-3AD203B41FA5}">
                      <a16:colId xmlns:a16="http://schemas.microsoft.com/office/drawing/2014/main" val="2740605506"/>
                    </a:ext>
                  </a:extLst>
                </a:gridCol>
                <a:gridCol w="1424582">
                  <a:extLst>
                    <a:ext uri="{9D8B030D-6E8A-4147-A177-3AD203B41FA5}">
                      <a16:colId xmlns:a16="http://schemas.microsoft.com/office/drawing/2014/main" val="3786155621"/>
                    </a:ext>
                  </a:extLst>
                </a:gridCol>
                <a:gridCol w="1425255">
                  <a:extLst>
                    <a:ext uri="{9D8B030D-6E8A-4147-A177-3AD203B41FA5}">
                      <a16:colId xmlns:a16="http://schemas.microsoft.com/office/drawing/2014/main" val="4164898121"/>
                    </a:ext>
                  </a:extLst>
                </a:gridCol>
              </a:tblGrid>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8557012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Poisson</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918252"/>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8162136"/>
                  </a:ext>
                </a:extLst>
              </a:tr>
              <a:tr h="337457">
                <a:tc>
                  <a:txBody>
                    <a:bodyPr/>
                    <a:lstStyle/>
                    <a:p>
                      <a:pPr marL="0" marR="0">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-0.183</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0.489</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0.194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094951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(0.116)</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(0.158)</a:t>
                      </a:r>
                      <a:r>
                        <a:rPr lang="en-US" sz="1600" b="1" baseline="3000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(0.169)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6009732"/>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[0.013]</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[0.037]</a:t>
                      </a:r>
                      <a:r>
                        <a:rPr lang="en-US" sz="1600" b="1" baseline="3000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[0.386]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53730"/>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1606760"/>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-0.176</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0.397</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0.139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849223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(0.105)</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(0.174)</a:t>
                      </a:r>
                      <a:r>
                        <a:rPr lang="en-US" sz="1600" b="1" baseline="3000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(0.125)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161841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[0.024]</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[0.044]</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[0.323]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49083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4388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0.641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1.825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2.732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772090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6302198"/>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1,008,223</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1,368,956</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2,093,835</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057463"/>
                  </a:ext>
                </a:extLst>
              </a:tr>
            </a:tbl>
          </a:graphicData>
        </a:graphic>
      </p:graphicFrame>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0548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498080" cy="5635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Imaging</a:t>
            </a:r>
          </a:p>
        </p:txBody>
      </p:sp>
      <p:sp>
        <p:nvSpPr>
          <p:cNvPr id="3" name="Content Placeholder 2"/>
          <p:cNvSpPr>
            <a:spLocks noGrp="1"/>
          </p:cNvSpPr>
          <p:nvPr>
            <p:ph idx="1"/>
          </p:nvPr>
        </p:nvSpPr>
        <p:spPr>
          <a:xfrm>
            <a:off x="1435608" y="990600"/>
            <a:ext cx="7498080" cy="5562600"/>
          </a:xfrm>
        </p:spPr>
        <p:txBody>
          <a:bodyPr>
            <a:normAutofit fontScale="92500"/>
          </a:bodyPr>
          <a:lstStyle/>
          <a:p>
            <a:r>
              <a:rPr lang="en-US" sz="2600" dirty="0">
                <a:latin typeface="Times New Roman" panose="02020603050405020304" pitchFamily="18" charset="0"/>
                <a:cs typeface="Times New Roman" panose="02020603050405020304" pitchFamily="18" charset="0"/>
              </a:rPr>
              <a:t>Non-blind and Disabled: $10 increase (approximately 20%) in Primary Care Fee Index</a:t>
            </a:r>
          </a:p>
          <a:p>
            <a:pPr lvl="1"/>
            <a:r>
              <a:rPr lang="en-US" sz="2600" dirty="0">
                <a:latin typeface="Times New Roman" panose="02020603050405020304" pitchFamily="18" charset="0"/>
                <a:cs typeface="Times New Roman" panose="02020603050405020304" pitchFamily="18" charset="0"/>
              </a:rPr>
              <a:t>30% to 80% decrease in number of images (consistent with complement story with visits, but visits effect is inconsistent with theory)</a:t>
            </a:r>
          </a:p>
          <a:p>
            <a:pPr marL="402336" lvl="1" indent="0">
              <a:buNone/>
            </a:pPr>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Blind and Disabled: $10 (approximately 20%) increase in Fee Index</a:t>
            </a:r>
          </a:p>
          <a:p>
            <a:pPr lvl="1"/>
            <a:r>
              <a:rPr lang="en-US" sz="2600" dirty="0">
                <a:latin typeface="Times New Roman" panose="02020603050405020304" pitchFamily="18" charset="0"/>
                <a:cs typeface="Times New Roman" panose="02020603050405020304" pitchFamily="18" charset="0"/>
              </a:rPr>
              <a:t>20% decrease in in number of images for ages 6-17 (consistent with complement story with visits, but visits effect is inconsistent with theory) </a:t>
            </a:r>
          </a:p>
          <a:p>
            <a:pPr lvl="1"/>
            <a:r>
              <a:rPr lang="en-US" sz="2600" dirty="0">
                <a:latin typeface="Times New Roman" panose="02020603050405020304" pitchFamily="18" charset="0"/>
                <a:cs typeface="Times New Roman" panose="02020603050405020304" pitchFamily="18" charset="0"/>
              </a:rPr>
              <a:t>10% to 50% increase in number of images for ages 22-65 (consistent with complement story with visits)</a:t>
            </a:r>
          </a:p>
        </p:txBody>
      </p:sp>
    </p:spTree>
    <p:extLst>
      <p:ext uri="{BB962C8B-B14F-4D97-AF65-F5344CB8AC3E}">
        <p14:creationId xmlns:p14="http://schemas.microsoft.com/office/powerpoint/2010/main" val="683044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174992" cy="1020762"/>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Results—Hospitalization</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Non-Blind and Disabled</a:t>
            </a:r>
          </a:p>
        </p:txBody>
      </p:sp>
      <p:graphicFrame>
        <p:nvGraphicFramePr>
          <p:cNvPr id="7" name="Table 6"/>
          <p:cNvGraphicFramePr>
            <a:graphicFrameLocks noGrp="1"/>
          </p:cNvGraphicFramePr>
          <p:nvPr>
            <p:extLst>
              <p:ext uri="{D42A27DB-BD31-4B8C-83A1-F6EECF244321}">
                <p14:modId xmlns:p14="http://schemas.microsoft.com/office/powerpoint/2010/main" val="3275597933"/>
              </p:ext>
            </p:extLst>
          </p:nvPr>
        </p:nvGraphicFramePr>
        <p:xfrm>
          <a:off x="1295400" y="1417638"/>
          <a:ext cx="7436857" cy="4961039"/>
        </p:xfrm>
        <a:graphic>
          <a:graphicData uri="http://schemas.openxmlformats.org/drawingml/2006/table">
            <a:tbl>
              <a:tblPr/>
              <a:tblGrid>
                <a:gridCol w="2612872">
                  <a:extLst>
                    <a:ext uri="{9D8B030D-6E8A-4147-A177-3AD203B41FA5}">
                      <a16:colId xmlns:a16="http://schemas.microsoft.com/office/drawing/2014/main" val="1110137575"/>
                    </a:ext>
                  </a:extLst>
                </a:gridCol>
                <a:gridCol w="1205854">
                  <a:extLst>
                    <a:ext uri="{9D8B030D-6E8A-4147-A177-3AD203B41FA5}">
                      <a16:colId xmlns:a16="http://schemas.microsoft.com/office/drawing/2014/main" val="1363342402"/>
                    </a:ext>
                  </a:extLst>
                </a:gridCol>
                <a:gridCol w="1205854">
                  <a:extLst>
                    <a:ext uri="{9D8B030D-6E8A-4147-A177-3AD203B41FA5}">
                      <a16:colId xmlns:a16="http://schemas.microsoft.com/office/drawing/2014/main" val="4157158132"/>
                    </a:ext>
                  </a:extLst>
                </a:gridCol>
                <a:gridCol w="1205854">
                  <a:extLst>
                    <a:ext uri="{9D8B030D-6E8A-4147-A177-3AD203B41FA5}">
                      <a16:colId xmlns:a16="http://schemas.microsoft.com/office/drawing/2014/main" val="2747503748"/>
                    </a:ext>
                  </a:extLst>
                </a:gridCol>
                <a:gridCol w="1206423">
                  <a:extLst>
                    <a:ext uri="{9D8B030D-6E8A-4147-A177-3AD203B41FA5}">
                      <a16:colId xmlns:a16="http://schemas.microsoft.com/office/drawing/2014/main" val="4213598083"/>
                    </a:ext>
                  </a:extLst>
                </a:gridCol>
              </a:tblGrid>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1-5</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58044145"/>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7193976"/>
                  </a:ext>
                </a:extLst>
              </a:tr>
              <a:tr h="341267">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26163771"/>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-0.001</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0.002</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-0.003</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0.004</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10600467"/>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(0.002)</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(0.001)</a:t>
                      </a:r>
                      <a:r>
                        <a:rPr lang="en-US" sz="17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(0.012)</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(0.005)</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38890401"/>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[0.654]</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[0.048]</a:t>
                      </a:r>
                      <a:r>
                        <a:rPr lang="en-US" sz="17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[0.881]</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[0.705]</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4098972"/>
                  </a:ext>
                </a:extLst>
              </a:tr>
              <a:tr h="341267">
                <a:tc>
                  <a:txBody>
                    <a:bodyPr/>
                    <a:lstStyle/>
                    <a:p>
                      <a:pPr marL="0" marR="0">
                        <a:lnSpc>
                          <a:spcPct val="115000"/>
                        </a:lnSpc>
                        <a:spcBef>
                          <a:spcPts val="0"/>
                        </a:spcBef>
                        <a:spcAft>
                          <a:spcPts val="0"/>
                        </a:spcAft>
                      </a:pPr>
                      <a:r>
                        <a:rPr lang="en-US" sz="15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08163129"/>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-0.001</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0.002</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-0.008</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0.003</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52578724"/>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(0.001)</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(0.001)</a:t>
                      </a:r>
                      <a:r>
                        <a:rPr lang="en-US" sz="17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(0.008)</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(0.004)</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8167290"/>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[0.435]</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b="1" dirty="0">
                          <a:effectLst/>
                          <a:latin typeface="Times New Roman" panose="02020603050405020304" pitchFamily="18" charset="0"/>
                          <a:ea typeface="Malgun Gothic" panose="020B0503020000020004" pitchFamily="34" charset="-127"/>
                          <a:cs typeface="Times New Roman" panose="02020603050405020304" pitchFamily="18" charset="0"/>
                        </a:rPr>
                        <a:t>[0.043]</a:t>
                      </a:r>
                      <a:r>
                        <a:rPr lang="en-US" sz="17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7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[0.524]</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[0.756]</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73978"/>
                  </a:ext>
                </a:extLst>
              </a:tr>
              <a:tr h="524568">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dirty="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7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40689189"/>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0.05</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0.02</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0.18</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0.10</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09357778"/>
                  </a:ext>
                </a:extLst>
              </a:tr>
              <a:tr h="341267">
                <a:tc>
                  <a:txBody>
                    <a:bodyPr/>
                    <a:lstStyle/>
                    <a:p>
                      <a:pPr marL="0" marR="0">
                        <a:lnSpc>
                          <a:spcPct val="115000"/>
                        </a:lnSpc>
                        <a:spcBef>
                          <a:spcPts val="0"/>
                        </a:spcBef>
                        <a:spcAft>
                          <a:spcPts val="0"/>
                        </a:spcAft>
                      </a:pPr>
                      <a:r>
                        <a:rPr lang="en-US" sz="15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7</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8</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700">
                          <a:effectLst/>
                          <a:latin typeface="Times New Roman" panose="02020603050405020304" pitchFamily="18" charset="0"/>
                          <a:ea typeface="Malgun Gothic" panose="020B0503020000020004" pitchFamily="34" charset="-127"/>
                          <a:cs typeface="Times New Roman" panose="02020603050405020304" pitchFamily="18" charset="0"/>
                        </a:rPr>
                        <a:t>10</a:t>
                      </a:r>
                      <a:endParaRPr lang="en-US" sz="17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57739804"/>
                  </a:ext>
                </a:extLst>
              </a:tr>
              <a:tr h="341267">
                <a:tc>
                  <a:txBody>
                    <a:bodyPr/>
                    <a:lstStyle/>
                    <a:p>
                      <a:pPr marL="0" marR="0">
                        <a:lnSpc>
                          <a:spcPct val="115000"/>
                        </a:lnSpc>
                        <a:spcBef>
                          <a:spcPts val="0"/>
                        </a:spcBef>
                        <a:spcAft>
                          <a:spcPts val="0"/>
                        </a:spcAft>
                      </a:pPr>
                      <a:r>
                        <a:rPr lang="en-US" sz="1500" dirty="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2064" marR="620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Times New Roman" panose="02020603050405020304" pitchFamily="18" charset="0"/>
                          <a:ea typeface="Malgun Gothic" panose="020B0503020000020004" pitchFamily="34" charset="-127"/>
                          <a:cs typeface="Times New Roman" panose="02020603050405020304" pitchFamily="18" charset="0"/>
                        </a:rPr>
                        <a:t>4,741,735</a:t>
                      </a:r>
                      <a:endParaRPr lang="en-US" sz="17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Times New Roman" panose="02020603050405020304" pitchFamily="18" charset="0"/>
                          <a:ea typeface="Malgun Gothic" panose="020B0503020000020004" pitchFamily="34" charset="-127"/>
                          <a:cs typeface="Times New Roman" panose="02020603050405020304" pitchFamily="18" charset="0"/>
                        </a:rPr>
                        <a:t>6,999,650</a:t>
                      </a:r>
                      <a:endParaRPr lang="en-US" sz="17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Times New Roman" panose="02020603050405020304" pitchFamily="18" charset="0"/>
                          <a:ea typeface="Malgun Gothic" panose="020B0503020000020004" pitchFamily="34" charset="-127"/>
                          <a:cs typeface="Times New Roman" panose="02020603050405020304" pitchFamily="18" charset="0"/>
                        </a:rPr>
                        <a:t>1,909,280</a:t>
                      </a:r>
                      <a:endParaRPr lang="en-US" sz="17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700" dirty="0">
                          <a:effectLst/>
                          <a:latin typeface="Times New Roman" panose="02020603050405020304" pitchFamily="18" charset="0"/>
                          <a:ea typeface="Malgun Gothic" panose="020B0503020000020004" pitchFamily="34" charset="-127"/>
                          <a:cs typeface="Times New Roman" panose="02020603050405020304" pitchFamily="18" charset="0"/>
                        </a:rPr>
                        <a:t>314,681</a:t>
                      </a:r>
                      <a:endParaRPr lang="en-US" sz="17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011769"/>
                  </a:ext>
                </a:extLst>
              </a:tr>
            </a:tbl>
          </a:graphicData>
        </a:graphic>
      </p:graphicFrame>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04445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174992" cy="1143000"/>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Results—Hospitalization</a:t>
            </a:r>
            <a:br>
              <a:rPr lang="en-US" sz="2800" dirty="0">
                <a:effectLst/>
                <a:latin typeface="Times New Roman" panose="02020603050405020304" pitchFamily="18" charset="0"/>
                <a:cs typeface="Times New Roman" panose="02020603050405020304" pitchFamily="18" charset="0"/>
              </a:rPr>
            </a:br>
            <a:r>
              <a:rPr lang="en-US" sz="2800" dirty="0">
                <a:effectLst/>
                <a:latin typeface="Times New Roman" panose="02020603050405020304" pitchFamily="18" charset="0"/>
                <a:cs typeface="Times New Roman" panose="02020603050405020304" pitchFamily="18" charset="0"/>
              </a:rPr>
              <a:t>Blind and Disabled</a:t>
            </a:r>
          </a:p>
        </p:txBody>
      </p:sp>
      <p:sp>
        <p:nvSpPr>
          <p:cNvPr id="8" name="Rectangle 2"/>
          <p:cNvSpPr>
            <a:spLocks noChangeArrowheads="1"/>
          </p:cNvSpPr>
          <p:nvPr/>
        </p:nvSpPr>
        <p:spPr bwMode="auto">
          <a:xfrm>
            <a:off x="1295400" y="2590800"/>
            <a:ext cx="9067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27069325"/>
              </p:ext>
            </p:extLst>
          </p:nvPr>
        </p:nvGraphicFramePr>
        <p:xfrm>
          <a:off x="1435608" y="1752600"/>
          <a:ext cx="7174992" cy="4724398"/>
        </p:xfrm>
        <a:graphic>
          <a:graphicData uri="http://schemas.openxmlformats.org/drawingml/2006/table">
            <a:tbl>
              <a:tblPr/>
              <a:tblGrid>
                <a:gridCol w="3008719">
                  <a:extLst>
                    <a:ext uri="{9D8B030D-6E8A-4147-A177-3AD203B41FA5}">
                      <a16:colId xmlns:a16="http://schemas.microsoft.com/office/drawing/2014/main" val="1804539454"/>
                    </a:ext>
                  </a:extLst>
                </a:gridCol>
                <a:gridCol w="1388539">
                  <a:extLst>
                    <a:ext uri="{9D8B030D-6E8A-4147-A177-3AD203B41FA5}">
                      <a16:colId xmlns:a16="http://schemas.microsoft.com/office/drawing/2014/main" val="2740605506"/>
                    </a:ext>
                  </a:extLst>
                </a:gridCol>
                <a:gridCol w="1388539">
                  <a:extLst>
                    <a:ext uri="{9D8B030D-6E8A-4147-A177-3AD203B41FA5}">
                      <a16:colId xmlns:a16="http://schemas.microsoft.com/office/drawing/2014/main" val="3786155621"/>
                    </a:ext>
                  </a:extLst>
                </a:gridCol>
                <a:gridCol w="1389195">
                  <a:extLst>
                    <a:ext uri="{9D8B030D-6E8A-4147-A177-3AD203B41FA5}">
                      <a16:colId xmlns:a16="http://schemas.microsoft.com/office/drawing/2014/main" val="4164898121"/>
                    </a:ext>
                  </a:extLst>
                </a:gridCol>
              </a:tblGrid>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6-17</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22-44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Ages 45-64</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8557012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OLS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918252"/>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A: Weight =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8162136"/>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0.006</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0.004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-0.009</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2094951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(0.004)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(0.004)</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16009732"/>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[0.047]</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[0.664]</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[0.093]</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653730"/>
                  </a:ext>
                </a:extLst>
              </a:tr>
              <a:tr h="337457">
                <a:tc>
                  <a:txBody>
                    <a:bodyPr/>
                    <a:lstStyle/>
                    <a:p>
                      <a:pPr marL="0" marR="0">
                        <a:lnSpc>
                          <a:spcPct val="115000"/>
                        </a:lnSpc>
                        <a:spcBef>
                          <a:spcPts val="0"/>
                        </a:spcBef>
                        <a:spcAft>
                          <a:spcPts val="0"/>
                        </a:spcAft>
                      </a:pPr>
                      <a:r>
                        <a:rPr lang="en-US" sz="1600" b="1">
                          <a:effectLst/>
                          <a:latin typeface="Times New Roman" panose="02020603050405020304" pitchFamily="18" charset="0"/>
                          <a:ea typeface="Malgun Gothic" panose="020B0503020000020004" pitchFamily="34" charset="-127"/>
                          <a:cs typeface="Times New Roman" panose="02020603050405020304" pitchFamily="18" charset="0"/>
                        </a:rPr>
                        <a:t>Panel B: Weight = 2010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1606760"/>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Physician Fee Index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0.006</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0.002</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-0.007</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1849223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(0.001)</a:t>
                      </a:r>
                      <a:r>
                        <a:rPr lang="en-US" sz="1600" b="1" baseline="30000" dirty="0">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(0.003)</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(0.003)</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1618413"/>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[0.057]</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[0.786]</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Malgun Gothic" panose="020B0503020000020004" pitchFamily="34" charset="-127"/>
                          <a:cs typeface="Times New Roman" panose="02020603050405020304" pitchFamily="18" charset="0"/>
                        </a:rPr>
                        <a:t>[0.094]</a:t>
                      </a:r>
                      <a:endParaRPr lang="en-US"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49083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State-level Control Variables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Yes</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343884"/>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Mean of DV. in 2003</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0.07</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0.15</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0.18</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97720909"/>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Num. of States </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11</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9</a:t>
                      </a:r>
                      <a:endParaRPr lang="en-US" sz="16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46302198"/>
                  </a:ext>
                </a:extLst>
              </a:tr>
              <a:tr h="337457">
                <a:tc>
                  <a:txBody>
                    <a:bodyPr/>
                    <a:lstStyle/>
                    <a:p>
                      <a:pPr marL="0" marR="0">
                        <a:lnSpc>
                          <a:spcPct val="115000"/>
                        </a:lnSpc>
                        <a:spcBef>
                          <a:spcPts val="0"/>
                        </a:spcBef>
                        <a:spcAft>
                          <a:spcPts val="0"/>
                        </a:spcAft>
                      </a:pPr>
                      <a:r>
                        <a:rPr lang="en-US" sz="1600">
                          <a:effectLst/>
                          <a:latin typeface="Times New Roman" panose="02020603050405020304" pitchFamily="18" charset="0"/>
                          <a:ea typeface="Malgun Gothic" panose="020B0503020000020004" pitchFamily="34" charset="-127"/>
                          <a:cs typeface="Times New Roman" panose="02020603050405020304" pitchFamily="18" charset="0"/>
                        </a:rPr>
                        <a:t>Observations</a:t>
                      </a:r>
                      <a:endParaRPr lang="en-US" sz="110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1,008,223</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1,368,956</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effectLst/>
                          <a:latin typeface="Times New Roman" panose="02020603050405020304" pitchFamily="18" charset="0"/>
                          <a:ea typeface="Malgun Gothic" panose="020B0503020000020004" pitchFamily="34" charset="-127"/>
                          <a:cs typeface="Times New Roman" panose="02020603050405020304" pitchFamily="18" charset="0"/>
                        </a:rPr>
                        <a:t>2,093,835</a:t>
                      </a:r>
                      <a:endParaRPr lang="en-US"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057463"/>
                  </a:ext>
                </a:extLst>
              </a:tr>
            </a:tbl>
          </a:graphicData>
        </a:graphic>
      </p:graphicFrame>
      <p:sp>
        <p:nvSpPr>
          <p:cNvPr id="4" name="Rectangle 1"/>
          <p:cNvSpPr>
            <a:spLocks noChangeArrowheads="1"/>
          </p:cNvSpPr>
          <p:nvPr/>
        </p:nvSpPr>
        <p:spPr bwMode="auto">
          <a:xfrm>
            <a:off x="1712913" y="18859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10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7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ko-KR" sz="800" b="1" i="0" u="none" strike="noStrike" cap="none" normalizeH="0" baseline="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a:t>
            </a:r>
            <a:endParaRPr kumimoji="0" lang="en-US"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08764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274638"/>
            <a:ext cx="7174992" cy="1143000"/>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Summary of Results for Hospitalization</a:t>
            </a:r>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r>
              <a:rPr lang="en-US" sz="2000" dirty="0">
                <a:latin typeface="Times New Roman" panose="02020603050405020304" pitchFamily="18" charset="0"/>
                <a:cs typeface="Times New Roman" panose="02020603050405020304" pitchFamily="18" charset="0"/>
              </a:rPr>
              <a:t>Non-blind and Disabled: $10 (approximately 20%) increase in Fee Index</a:t>
            </a:r>
          </a:p>
          <a:p>
            <a:pPr lvl="1"/>
            <a:r>
              <a:rPr lang="en-US" sz="2000" dirty="0">
                <a:latin typeface="Times New Roman" panose="02020603050405020304" pitchFamily="18" charset="0"/>
                <a:cs typeface="Times New Roman" panose="02020603050405020304" pitchFamily="18" charset="0"/>
              </a:rPr>
              <a:t>10% increase in hospitalization for ages 6-17 (statistically significant)</a:t>
            </a:r>
          </a:p>
          <a:p>
            <a:pPr lvl="1"/>
            <a:r>
              <a:rPr lang="en-US" sz="2000" dirty="0">
                <a:latin typeface="Times New Roman" panose="02020603050405020304" pitchFamily="18" charset="0"/>
                <a:cs typeface="Times New Roman" panose="02020603050405020304" pitchFamily="18" charset="0"/>
              </a:rPr>
              <a:t>Consistent with hospitalization being substitute for primary care, but primary care wrong signed</a:t>
            </a:r>
          </a:p>
          <a:p>
            <a:pPr lvl="1"/>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Blind and Disabled: $10 (approximately 20%) increase in Fee Index</a:t>
            </a:r>
          </a:p>
          <a:p>
            <a:pPr lvl="1"/>
            <a:r>
              <a:rPr lang="en-US" sz="2000" dirty="0">
                <a:latin typeface="Times New Roman" panose="02020603050405020304" pitchFamily="18" charset="0"/>
                <a:cs typeface="Times New Roman" panose="02020603050405020304" pitchFamily="18" charset="0"/>
              </a:rPr>
              <a:t>10% increase in hospitalization for ages 6-17 (statistically significant): consistent with hospitalization being substitute for primary care, but primary care wrong signed</a:t>
            </a:r>
          </a:p>
          <a:p>
            <a:pPr lvl="1"/>
            <a:r>
              <a:rPr lang="en-US" sz="2000" dirty="0">
                <a:latin typeface="Times New Roman" panose="02020603050405020304" pitchFamily="18" charset="0"/>
                <a:cs typeface="Times New Roman" panose="02020603050405020304" pitchFamily="18" charset="0"/>
              </a:rPr>
              <a:t>5% decrease in hospitalization for ages 45-64 (marginally, statistically significant): consistent with hospitalization being substitute for primary care</a:t>
            </a:r>
          </a:p>
          <a:p>
            <a:pPr lv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442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42663521"/>
              </p:ext>
            </p:extLst>
          </p:nvPr>
        </p:nvGraphicFramePr>
        <p:xfrm>
          <a:off x="1752600" y="1143001"/>
          <a:ext cx="6781799" cy="3445662"/>
        </p:xfrm>
        <a:graphic>
          <a:graphicData uri="http://schemas.openxmlformats.org/drawingml/2006/table">
            <a:tbl>
              <a:tblPr firstRow="1" firstCol="1" bandRow="1"/>
              <a:tblGrid>
                <a:gridCol w="2437095">
                  <a:extLst>
                    <a:ext uri="{9D8B030D-6E8A-4147-A177-3AD203B41FA5}">
                      <a16:colId xmlns:a16="http://schemas.microsoft.com/office/drawing/2014/main" val="2614624764"/>
                    </a:ext>
                  </a:extLst>
                </a:gridCol>
                <a:gridCol w="1086176">
                  <a:extLst>
                    <a:ext uri="{9D8B030D-6E8A-4147-A177-3AD203B41FA5}">
                      <a16:colId xmlns:a16="http://schemas.microsoft.com/office/drawing/2014/main" val="2645537316"/>
                    </a:ext>
                  </a:extLst>
                </a:gridCol>
                <a:gridCol w="1086176">
                  <a:extLst>
                    <a:ext uri="{9D8B030D-6E8A-4147-A177-3AD203B41FA5}">
                      <a16:colId xmlns:a16="http://schemas.microsoft.com/office/drawing/2014/main" val="1838442609"/>
                    </a:ext>
                  </a:extLst>
                </a:gridCol>
                <a:gridCol w="1086176">
                  <a:extLst>
                    <a:ext uri="{9D8B030D-6E8A-4147-A177-3AD203B41FA5}">
                      <a16:colId xmlns:a16="http://schemas.microsoft.com/office/drawing/2014/main" val="1792196508"/>
                    </a:ext>
                  </a:extLst>
                </a:gridCol>
                <a:gridCol w="1086176">
                  <a:extLst>
                    <a:ext uri="{9D8B030D-6E8A-4147-A177-3AD203B41FA5}">
                      <a16:colId xmlns:a16="http://schemas.microsoft.com/office/drawing/2014/main" val="1767147036"/>
                    </a:ext>
                  </a:extLst>
                </a:gridCol>
              </a:tblGrid>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60401741"/>
                  </a:ext>
                </a:extLst>
              </a:tr>
              <a:tr h="721176">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Ages 6-17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Ages 22-44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45-64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503039"/>
                  </a:ext>
                </a:extLst>
              </a:tr>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33585263"/>
                  </a:ext>
                </a:extLst>
              </a:tr>
              <a:tr h="412100">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Primary Care Visits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14141683"/>
                  </a:ext>
                </a:extLst>
              </a:tr>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5016770"/>
                  </a:ext>
                </a:extLst>
              </a:tr>
              <a:tr h="412100">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Prescription Drugs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0372860"/>
                  </a:ext>
                </a:extLst>
              </a:tr>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91549631"/>
                  </a:ext>
                </a:extLst>
              </a:tr>
              <a:tr h="412100">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Imaging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4434457"/>
                  </a:ext>
                </a:extLst>
              </a:tr>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46020"/>
                  </a:ext>
                </a:extLst>
              </a:tr>
              <a:tr h="248031">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Hospitalization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503776"/>
                  </a:ext>
                </a:extLst>
              </a:tr>
            </a:tbl>
          </a:graphicData>
        </a:graphic>
      </p:graphicFrame>
      <p:sp>
        <p:nvSpPr>
          <p:cNvPr id="6" name="Rectangle 1"/>
          <p:cNvSpPr>
            <a:spLocks noChangeArrowheads="1"/>
          </p:cNvSpPr>
          <p:nvPr/>
        </p:nvSpPr>
        <p:spPr bwMode="auto">
          <a:xfrm>
            <a:off x="2552699" y="312004"/>
            <a:ext cx="518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 of Results: Non-B&amp;D</a:t>
            </a:r>
            <a:endParaRPr kumimoji="0" lang="en-US" altLang="en-US" sz="7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 of a $10 Increase in Physician Fee Index</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700" b="0" i="0" u="none" strike="noStrike" cap="none" normalizeH="0" baseline="0" dirty="0">
              <a:ln>
                <a:noFill/>
              </a:ln>
              <a:solidFill>
                <a:schemeClr val="tx1"/>
              </a:solidFill>
              <a:effectLst/>
            </a:endParaRPr>
          </a:p>
        </p:txBody>
      </p:sp>
      <p:sp>
        <p:nvSpPr>
          <p:cNvPr id="8" name="Rectangle 1"/>
          <p:cNvSpPr>
            <a:spLocks noChangeArrowheads="1"/>
          </p:cNvSpPr>
          <p:nvPr/>
        </p:nvSpPr>
        <p:spPr bwMode="auto">
          <a:xfrm>
            <a:off x="1715386" y="4724400"/>
            <a:ext cx="687926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Mixed evidence with respect to theory: primary care visits decrease among children, which is inconsistent with theory, and increase among adults, which is consistent with theory</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decline in visits for children is related to decreases in use of prescription drugs and imaging (complements) and an increase in hospitalization (substitute)</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increase in visits for children is related to an increase in hospitalization (complements)</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Overall, a very mixed bag of results</a:t>
            </a: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6605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2057400" y="381000"/>
            <a:ext cx="518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Summary of Results: B&amp;D</a:t>
            </a:r>
            <a:endParaRPr kumimoji="0" lang="en-US" altLang="en-US" sz="7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 of a $10 Increase in Physician Fee Index</a:t>
            </a:r>
            <a:endParaRPr kumimoji="0" lang="en-US"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700" b="0" i="0" u="none" strike="noStrike" cap="none" normalizeH="0" baseline="0" dirty="0">
              <a:ln>
                <a:noFill/>
              </a:ln>
              <a:solidFill>
                <a:schemeClr val="tx1"/>
              </a:solidFill>
              <a:effectLst/>
            </a:endParaRPr>
          </a:p>
        </p:txBody>
      </p:sp>
      <p:sp>
        <p:nvSpPr>
          <p:cNvPr id="8" name="Rectangle 1"/>
          <p:cNvSpPr>
            <a:spLocks noChangeArrowheads="1"/>
          </p:cNvSpPr>
          <p:nvPr/>
        </p:nvSpPr>
        <p:spPr bwMode="auto">
          <a:xfrm>
            <a:off x="1731335" y="4464278"/>
            <a:ext cx="6879265"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latin typeface="Times New Roman" panose="02020603050405020304" pitchFamily="18" charset="0"/>
                <a:cs typeface="Times New Roman" panose="02020603050405020304" pitchFamily="18" charset="0"/>
              </a:rPr>
              <a:t>Mixed evidence with respect to theory: primary care visits decrease among adolescents, which is inconsistent with theory, and increase among adults, which is consistent with theory</a:t>
            </a:r>
          </a:p>
          <a:p>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The decrease in visits for adolescents is related to a decrease in imaging (complements) and an increase in hospitalization (substitute)</a:t>
            </a:r>
          </a:p>
          <a:p>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The increase in visits for adults is related to an increase in imaging (complement) and a decrease in hospitalization (substitute)</a:t>
            </a:r>
          </a:p>
          <a:p>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Overall, a very mixed bag of results</a:t>
            </a:r>
          </a:p>
        </p:txBody>
      </p:sp>
      <p:graphicFrame>
        <p:nvGraphicFramePr>
          <p:cNvPr id="2" name="Table 1"/>
          <p:cNvGraphicFramePr>
            <a:graphicFrameLocks noGrp="1"/>
          </p:cNvGraphicFramePr>
          <p:nvPr>
            <p:extLst>
              <p:ext uri="{D42A27DB-BD31-4B8C-83A1-F6EECF244321}">
                <p14:modId xmlns:p14="http://schemas.microsoft.com/office/powerpoint/2010/main" val="3457486177"/>
              </p:ext>
            </p:extLst>
          </p:nvPr>
        </p:nvGraphicFramePr>
        <p:xfrm>
          <a:off x="1828799" y="1178327"/>
          <a:ext cx="5943601" cy="3131062"/>
        </p:xfrm>
        <a:graphic>
          <a:graphicData uri="http://schemas.openxmlformats.org/drawingml/2006/table">
            <a:tbl>
              <a:tblPr firstRow="1" firstCol="1" bandRow="1"/>
              <a:tblGrid>
                <a:gridCol w="2133601">
                  <a:extLst>
                    <a:ext uri="{9D8B030D-6E8A-4147-A177-3AD203B41FA5}">
                      <a16:colId xmlns:a16="http://schemas.microsoft.com/office/drawing/2014/main" val="2666650023"/>
                    </a:ext>
                  </a:extLst>
                </a:gridCol>
                <a:gridCol w="1270000">
                  <a:extLst>
                    <a:ext uri="{9D8B030D-6E8A-4147-A177-3AD203B41FA5}">
                      <a16:colId xmlns:a16="http://schemas.microsoft.com/office/drawing/2014/main" val="949888367"/>
                    </a:ext>
                  </a:extLst>
                </a:gridCol>
                <a:gridCol w="1270000">
                  <a:extLst>
                    <a:ext uri="{9D8B030D-6E8A-4147-A177-3AD203B41FA5}">
                      <a16:colId xmlns:a16="http://schemas.microsoft.com/office/drawing/2014/main" val="257552785"/>
                    </a:ext>
                  </a:extLst>
                </a:gridCol>
                <a:gridCol w="1270000">
                  <a:extLst>
                    <a:ext uri="{9D8B030D-6E8A-4147-A177-3AD203B41FA5}">
                      <a16:colId xmlns:a16="http://schemas.microsoft.com/office/drawing/2014/main" val="803916004"/>
                    </a:ext>
                  </a:extLst>
                </a:gridCol>
              </a:tblGrid>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99204516"/>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6-17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22-44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Ages 45-64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2244676"/>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6488542"/>
                  </a:ext>
                </a:extLst>
              </a:tr>
              <a:tr h="521843">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Primary Care Visits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10969553"/>
                  </a:ext>
                </a:extLst>
              </a:tr>
              <a:tr h="260922">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030126"/>
                  </a:ext>
                </a:extLst>
              </a:tr>
              <a:tr h="521843">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Prescription Drugs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1458778"/>
                  </a:ext>
                </a:extLst>
              </a:tr>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06820768"/>
                  </a:ext>
                </a:extLst>
              </a:tr>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Imaging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74943969"/>
                  </a:ext>
                </a:extLst>
              </a:tr>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61672654"/>
                  </a:ext>
                </a:extLst>
              </a:tr>
              <a:tr h="260922">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Hospitalization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Times New Roman" panose="02020603050405020304" pitchFamily="18"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946589"/>
                  </a:ext>
                </a:extLst>
              </a:tr>
            </a:tbl>
          </a:graphicData>
        </a:graphic>
      </p:graphicFrame>
    </p:spTree>
    <p:extLst>
      <p:ext uri="{BB962C8B-B14F-4D97-AF65-F5344CB8AC3E}">
        <p14:creationId xmlns:p14="http://schemas.microsoft.com/office/powerpoint/2010/main" val="2299436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783264"/>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The Conventional Wisdom Solution</a:t>
            </a:r>
          </a:p>
        </p:txBody>
      </p:sp>
      <p:sp>
        <p:nvSpPr>
          <p:cNvPr id="4" name="Rectangle 2"/>
          <p:cNvSpPr txBox="1">
            <a:spLocks/>
          </p:cNvSpPr>
          <p:nvPr/>
        </p:nvSpPr>
        <p:spPr>
          <a:xfrm>
            <a:off x="1295400" y="1447800"/>
            <a:ext cx="7467600" cy="5257800"/>
          </a:xfrm>
          <a:prstGeom prst="rect">
            <a:avLst/>
          </a:prstGeom>
        </p:spPr>
        <p:txBody>
          <a:bodyPr>
            <a:normAutofit lnSpcReduction="1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a:lnSpc>
                <a:spcPct val="120000"/>
              </a:lnSpc>
            </a:pPr>
            <a:r>
              <a:rPr lang="en-US" sz="2200" dirty="0">
                <a:latin typeface="Times New Roman" panose="02020603050405020304" pitchFamily="18" charset="0"/>
                <a:cs typeface="Times New Roman" panose="02020603050405020304" pitchFamily="18" charset="0"/>
              </a:rPr>
              <a:t>Widespread belief that raising Medicaid fees will:</a:t>
            </a:r>
          </a:p>
          <a:p>
            <a:pPr>
              <a:lnSpc>
                <a:spcPct val="120000"/>
              </a:lnSpc>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Improve access to care because physicians will be willing to serve Medicaid patients</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Increase the quantity and timeliness of care because of greater access</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Improve health of children because of greater use of care</a:t>
            </a:r>
          </a:p>
          <a:p>
            <a:pPr marL="416052" indent="-342900">
              <a:lnSpc>
                <a:spcPct val="120000"/>
              </a:lnSpc>
              <a:buFont typeface="Arial" panose="020B0604020202020204" pitchFamily="34" charset="0"/>
              <a:buChar char="•"/>
            </a:pPr>
            <a:endParaRPr lang="en-US" sz="22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Reduce total costs because of savings on downstream services such as hospitalization</a:t>
            </a: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endParaRPr lang="en-US" dirty="0">
              <a:latin typeface="Times New Roman" panose="02020603050405020304" pitchFamily="18" charset="0"/>
              <a:cs typeface="Times New Roman" panose="02020603050405020304" pitchFamily="18" charset="0"/>
            </a:endParaRPr>
          </a:p>
          <a:p>
            <a:pPr>
              <a:lnSpc>
                <a:spcPct val="12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562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478464"/>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Good Story if True</a:t>
            </a:r>
          </a:p>
        </p:txBody>
      </p:sp>
      <p:sp>
        <p:nvSpPr>
          <p:cNvPr id="4" name="Rectangle 2"/>
          <p:cNvSpPr txBox="1">
            <a:spLocks/>
          </p:cNvSpPr>
          <p:nvPr/>
        </p:nvSpPr>
        <p:spPr>
          <a:xfrm>
            <a:off x="1295400" y="1143000"/>
            <a:ext cx="7467600" cy="5562600"/>
          </a:xfrm>
          <a:prstGeom prst="rect">
            <a:avLst/>
          </a:prstGeom>
        </p:spPr>
        <p:txBody>
          <a:bodyPr>
            <a:normAutofit fontScale="40000" lnSpcReduction="20000"/>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marL="416052" indent="-342900">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Fees and Access: some evidence that higher fees increase physician willingness to serve Medicaid patients</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Sloan et al. (1978); Hadley (1979): cross-sectional data from 1970s</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Audit studies: The Medicaid Access Study Group 1994; </a:t>
            </a:r>
            <a:r>
              <a:rPr lang="en-US" sz="4000" dirty="0" err="1">
                <a:latin typeface="Times New Roman" panose="02020603050405020304" pitchFamily="18" charset="0"/>
                <a:cs typeface="Times New Roman" panose="02020603050405020304" pitchFamily="18" charset="0"/>
              </a:rPr>
              <a:t>Asplin</a:t>
            </a:r>
            <a:r>
              <a:rPr lang="en-US" sz="4000" dirty="0">
                <a:latin typeface="Times New Roman" panose="02020603050405020304" pitchFamily="18" charset="0"/>
                <a:cs typeface="Times New Roman" panose="02020603050405020304" pitchFamily="18" charset="0"/>
              </a:rPr>
              <a:t> et al. 2005; </a:t>
            </a:r>
            <a:r>
              <a:rPr lang="en-US" sz="4000" dirty="0" err="1">
                <a:latin typeface="Times New Roman" panose="02020603050405020304" pitchFamily="18" charset="0"/>
                <a:cs typeface="Times New Roman" panose="02020603050405020304" pitchFamily="18" charset="0"/>
              </a:rPr>
              <a:t>Polsky</a:t>
            </a:r>
            <a:r>
              <a:rPr lang="en-US" sz="4000" dirty="0">
                <a:latin typeface="Times New Roman" panose="02020603050405020304" pitchFamily="18" charset="0"/>
                <a:cs typeface="Times New Roman" panose="02020603050405020304" pitchFamily="18" charset="0"/>
              </a:rPr>
              <a:t> et al. 2015; audit studies do not measure marginal patient</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Decker (2007): pooled, cross-sectional data and two-way FE approach, 1989 to 2003</a:t>
            </a:r>
          </a:p>
          <a:p>
            <a:pPr marL="800100" lvl="1" indent="-342900" algn="l">
              <a:lnSpc>
                <a:spcPct val="120000"/>
              </a:lnSpc>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Fees and Utilization: mixed evidence that higher fees increase use of services</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Long et al. (1986): 1978 cross-sectional data</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Cohen and Cunningham (1995) and Cohen 1993):  1987 cross-sectional data</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Shen and Zuckerman (2005): 1997 to 2002 cross-sectional data</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Decker (2009) and </a:t>
            </a:r>
            <a:r>
              <a:rPr lang="en-US" sz="4000" dirty="0" err="1">
                <a:latin typeface="Times New Roman" panose="02020603050405020304" pitchFamily="18" charset="0"/>
                <a:cs typeface="Times New Roman" panose="02020603050405020304" pitchFamily="18" charset="0"/>
              </a:rPr>
              <a:t>Atherly</a:t>
            </a:r>
            <a:r>
              <a:rPr lang="en-US" sz="4000" dirty="0">
                <a:latin typeface="Times New Roman" panose="02020603050405020304" pitchFamily="18" charset="0"/>
                <a:cs typeface="Times New Roman" panose="02020603050405020304" pitchFamily="18" charset="0"/>
              </a:rPr>
              <a:t> and Mortenson (2014): pooled, cross-sectional data and two-way FE approach</a:t>
            </a:r>
          </a:p>
          <a:p>
            <a:pPr marL="416052" indent="-342900">
              <a:lnSpc>
                <a:spcPct val="120000"/>
              </a:lnSpc>
              <a:buFont typeface="Arial" panose="020B0604020202020204" pitchFamily="34" charset="0"/>
              <a:buChar char="•"/>
            </a:pPr>
            <a:endParaRPr lang="en-US" sz="4000" dirty="0">
              <a:latin typeface="Times New Roman" panose="02020603050405020304" pitchFamily="18" charset="0"/>
              <a:cs typeface="Times New Roman" panose="02020603050405020304" pitchFamily="18" charset="0"/>
            </a:endParaRPr>
          </a:p>
          <a:p>
            <a:pPr marL="416052" indent="-342900">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Fees and Health: almost no evidence</a:t>
            </a:r>
          </a:p>
          <a:p>
            <a:pPr marL="800100" lvl="1" indent="-342900" algn="l">
              <a:lnSpc>
                <a:spcPct val="120000"/>
              </a:lnSpc>
              <a:buFont typeface="Arial" panose="020B0604020202020204" pitchFamily="34" charset="0"/>
              <a:buChar char="•"/>
            </a:pPr>
            <a:r>
              <a:rPr lang="en-US" sz="4000" dirty="0">
                <a:latin typeface="Times New Roman" panose="02020603050405020304" pitchFamily="18" charset="0"/>
                <a:cs typeface="Times New Roman" panose="02020603050405020304" pitchFamily="18" charset="0"/>
              </a:rPr>
              <a:t>Currie et al. (1995) and Gray (2001): both examined whether Medicaid fees for obstetrical care was associated with infant mortality</a:t>
            </a:r>
          </a:p>
          <a:p>
            <a:pPr>
              <a:lnSpc>
                <a:spcPct val="12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40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435608" y="435936"/>
            <a:ext cx="7406640" cy="478464"/>
          </a:xfrm>
        </p:spPr>
        <p:txBody>
          <a:bodyPr>
            <a:normAutofit fontScale="90000"/>
          </a:bodyPr>
          <a:lstStyle/>
          <a:p>
            <a:pPr algn="ctr"/>
            <a:r>
              <a:rPr lang="en-US" sz="2800" dirty="0">
                <a:effectLst/>
                <a:latin typeface="Times New Roman" panose="02020603050405020304" pitchFamily="18" charset="0"/>
                <a:cs typeface="Times New Roman" panose="02020603050405020304" pitchFamily="18" charset="0"/>
              </a:rPr>
              <a:t>What We Do</a:t>
            </a:r>
          </a:p>
        </p:txBody>
      </p:sp>
      <p:sp>
        <p:nvSpPr>
          <p:cNvPr id="4" name="Rectangle 2"/>
          <p:cNvSpPr txBox="1">
            <a:spLocks/>
          </p:cNvSpPr>
          <p:nvPr/>
        </p:nvSpPr>
        <p:spPr>
          <a:xfrm>
            <a:off x="1295400" y="1143000"/>
            <a:ext cx="7467600" cy="5562600"/>
          </a:xfrm>
          <a:prstGeom prst="rect">
            <a:avLst/>
          </a:prstGeom>
        </p:spPr>
        <p:txBody>
          <a:bodyPr>
            <a:noAutofit/>
          </a:bodyPr>
          <a:lstStyle>
            <a:lvl1pPr marL="73152" indent="0" algn="l" rtl="0" eaLnBrk="1" latinLnBrk="0" hangingPunct="1">
              <a:lnSpc>
                <a:spcPts val="3000"/>
              </a:lnSpc>
              <a:spcBef>
                <a:spcPts val="600"/>
              </a:spcBef>
              <a:buClr>
                <a:schemeClr val="accent1"/>
              </a:buClr>
              <a:buSzPct val="80000"/>
              <a:buFont typeface="Wingdings 2"/>
              <a:buNone/>
              <a:defRPr sz="2600" kern="1200">
                <a:solidFill>
                  <a:schemeClr val="tx2">
                    <a:shade val="30000"/>
                    <a:satMod val="150000"/>
                  </a:schemeClr>
                </a:solidFill>
                <a:latin typeface="+mn-lt"/>
                <a:ea typeface="+mn-ea"/>
                <a:cs typeface="+mn-cs"/>
              </a:defRPr>
            </a:lvl1pPr>
            <a:lvl2pPr marL="457200" indent="0" algn="ctr" rtl="0" eaLnBrk="1" latinLnBrk="0" hangingPunct="1">
              <a:lnSpc>
                <a:spcPts val="3000"/>
              </a:lnSpc>
              <a:spcBef>
                <a:spcPts val="550"/>
              </a:spcBef>
              <a:buClr>
                <a:schemeClr val="accent1"/>
              </a:buClr>
              <a:buFont typeface="Verdana"/>
              <a:buNone/>
              <a:defRPr sz="2800" kern="1200">
                <a:solidFill>
                  <a:schemeClr val="tx1"/>
                </a:solidFill>
                <a:latin typeface="+mn-lt"/>
                <a:ea typeface="+mn-ea"/>
                <a:cs typeface="+mn-cs"/>
              </a:defRPr>
            </a:lvl2pPr>
            <a:lvl3pPr marL="914400" indent="0" algn="ctr" rtl="0" eaLnBrk="1" latinLnBrk="0" hangingPunct="1">
              <a:lnSpc>
                <a:spcPts val="2800"/>
              </a:lnSpc>
              <a:spcBef>
                <a:spcPct val="20000"/>
              </a:spcBef>
              <a:buClr>
                <a:schemeClr val="accent2"/>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3"/>
              </a:buClr>
              <a:buFont typeface="Wingdings 2"/>
              <a:buNone/>
              <a:defRPr sz="2000" kern="1200">
                <a:solidFill>
                  <a:schemeClr val="tx1"/>
                </a:solidFill>
                <a:latin typeface="+mn-lt"/>
                <a:ea typeface="+mn-ea"/>
                <a:cs typeface="+mn-cs"/>
              </a:defRPr>
            </a:lvl4pPr>
            <a:lvl5pPr marL="1828800" indent="0" algn="ctr" rtl="0" eaLnBrk="1" latinLnBrk="0" hangingPunct="1">
              <a:spcBef>
                <a:spcPct val="20000"/>
              </a:spcBef>
              <a:buClr>
                <a:schemeClr val="accent4"/>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6pPr>
            <a:lvl7pPr marL="27432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7pPr>
            <a:lvl8pPr marL="32004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Wingdings 2"/>
              <a:buNone/>
              <a:defRPr sz="2000" kern="1200">
                <a:solidFill>
                  <a:schemeClr val="tx1"/>
                </a:solidFill>
                <a:latin typeface="+mn-lt"/>
                <a:ea typeface="+mn-ea"/>
                <a:cs typeface="+mn-cs"/>
              </a:defRPr>
            </a:lvl9pPr>
            <a:extLst/>
          </a:lstStyle>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conduct a comprehensive study of the effect of Medicaid physician fees for evaluation and management on outpatient and inpatient services that provide a more complete accounting than what is currently available of the mechanisms that link Medicaid physician fees to health. </a:t>
            </a:r>
          </a:p>
          <a:p>
            <a:pPr marL="530352" indent="-457200">
              <a:buSzPct val="100000"/>
              <a:buFont typeface="Gill Sans MT" panose="020B0502020104020203" pitchFamily="34" charset="0"/>
              <a:buChar char="•"/>
            </a:pPr>
            <a:endParaRPr lang="en-US" sz="1800" dirty="0">
              <a:latin typeface="Times New Roman" panose="02020603050405020304" pitchFamily="18" charset="0"/>
              <a:cs typeface="Times New Roman" panose="02020603050405020304" pitchFamily="18" charset="0"/>
            </a:endParaRPr>
          </a:p>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use previously unused, and arguably the best, data on Medicaid physician fees: we measure fees as reported in Medicaid Analytical Extract (MAX) data; previous studies have mostly relied on data collected by Urban Institute that is not as detailed and subject to error</a:t>
            </a:r>
          </a:p>
          <a:p>
            <a:pPr marL="530352" indent="-457200">
              <a:buSzPct val="100000"/>
              <a:buFont typeface="Gill Sans MT" panose="020B0502020104020203" pitchFamily="34" charset="0"/>
              <a:buChar char="•"/>
            </a:pPr>
            <a:endParaRPr lang="en-US" sz="1800" dirty="0">
              <a:latin typeface="Times New Roman" panose="02020603050405020304" pitchFamily="18" charset="0"/>
              <a:cs typeface="Times New Roman" panose="02020603050405020304" pitchFamily="18" charset="0"/>
            </a:endParaRPr>
          </a:p>
          <a:p>
            <a:pPr marL="530352" indent="-457200">
              <a:buSzPct val="100000"/>
              <a:buFont typeface="Gill Sans MT" panose="020B0502020104020203" pitchFamily="34" charset="0"/>
              <a:buChar char="•"/>
            </a:pPr>
            <a:r>
              <a:rPr lang="en-US" sz="1800" dirty="0">
                <a:latin typeface="Times New Roman" panose="02020603050405020304" pitchFamily="18" charset="0"/>
                <a:cs typeface="Times New Roman" panose="02020603050405020304" pitchFamily="18" charset="0"/>
              </a:rPr>
              <a:t>We are first to study associations between Medicaid fees and services that are complements/substitutes with primary care including imaging, prescription drugs and hospitalization</a:t>
            </a:r>
          </a:p>
        </p:txBody>
      </p:sp>
    </p:spTree>
    <p:extLst>
      <p:ext uri="{BB962C8B-B14F-4D97-AF65-F5344CB8AC3E}">
        <p14:creationId xmlns:p14="http://schemas.microsoft.com/office/powerpoint/2010/main" val="317415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Conceptual Model</a:t>
            </a:r>
          </a:p>
        </p:txBody>
      </p:sp>
      <p:sp>
        <p:nvSpPr>
          <p:cNvPr id="6" name="Content Placeholder 5"/>
          <p:cNvSpPr>
            <a:spLocks noGrp="1"/>
          </p:cNvSpPr>
          <p:nvPr>
            <p:ph idx="1"/>
          </p:nvPr>
        </p:nvSpPr>
        <p:spPr>
          <a:xfrm>
            <a:off x="1435608" y="1447800"/>
            <a:ext cx="7498080" cy="5181600"/>
          </a:xfrm>
        </p:spPr>
        <p:txBody>
          <a:bodyPr>
            <a:normAutofit/>
          </a:bodyPr>
          <a:lstStyle/>
          <a:p>
            <a:r>
              <a:rPr lang="en-US" sz="1800" dirty="0">
                <a:latin typeface="Times New Roman" panose="02020603050405020304" pitchFamily="18" charset="0"/>
                <a:cs typeface="Times New Roman" panose="02020603050405020304" pitchFamily="18" charset="0"/>
              </a:rPr>
              <a:t>Physicians care about profits and quality of care—quality is difficult to observe so physician has ability to skimp on quality and there is no competitive mechanism to influence quality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Physician provides two services, for example, office visit and diagnostic test associated with visit</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Quality of care is a function of the quantity of the two (or more) services provided: these services could, in general, be substitutes or complements in production of quality</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Price is administratively set by Medicaid</a:t>
            </a:r>
          </a:p>
        </p:txBody>
      </p:sp>
    </p:spTree>
    <p:extLst>
      <p:ext uri="{BB962C8B-B14F-4D97-AF65-F5344CB8AC3E}">
        <p14:creationId xmlns:p14="http://schemas.microsoft.com/office/powerpoint/2010/main" val="214816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435608" y="152400"/>
            <a:ext cx="7498080" cy="609600"/>
          </a:xfrm>
        </p:spPr>
        <p:txBody>
          <a:bodyPr>
            <a:normAutofit/>
          </a:bodyPr>
          <a:lstStyle/>
          <a:p>
            <a:pPr algn="ctr"/>
            <a:r>
              <a:rPr lang="en-US" sz="2800" dirty="0">
                <a:effectLst/>
                <a:latin typeface="Times New Roman" panose="02020603050405020304" pitchFamily="18" charset="0"/>
                <a:cs typeface="Times New Roman" panose="02020603050405020304" pitchFamily="18" charset="0"/>
              </a:rPr>
              <a:t>Conceptual Model</a:t>
            </a:r>
          </a:p>
        </p:txBody>
      </p:sp>
      <p:sp>
        <p:nvSpPr>
          <p:cNvPr id="5" name="Rectangle 1"/>
          <p:cNvSpPr txBox="1">
            <a:spLocks/>
          </p:cNvSpPr>
          <p:nvPr/>
        </p:nvSpPr>
        <p:spPr>
          <a:xfrm>
            <a:off x="5029200" y="1676400"/>
            <a:ext cx="3581400" cy="4295778"/>
          </a:xfrm>
          <a:prstGeom prst="rect">
            <a:avLst/>
          </a:prstGeom>
        </p:spPr>
        <p:txBody>
          <a:bodyPr anchor="ctr">
            <a:normAutofit/>
          </a:bodyPr>
          <a:lst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1800" dirty="0">
                <a:effectLst/>
                <a:latin typeface="Times New Roman" panose="02020603050405020304" pitchFamily="18" charset="0"/>
                <a:cs typeface="Times New Roman" panose="02020603050405020304" pitchFamily="18" charset="0"/>
              </a:rPr>
              <a:t>Cause:</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price of service 1 (e.g., primary care visits)</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Effect:</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provision of service 1</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Decrease in provision of service 2 if substitute in production of quality, for example, diagnostic test</a:t>
            </a:r>
          </a:p>
          <a:p>
            <a:endParaRPr lang="en-US" sz="1800" dirty="0">
              <a:effectLst/>
              <a:latin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cs typeface="Times New Roman" panose="02020603050405020304" pitchFamily="18" charset="0"/>
              </a:rPr>
              <a:t>Increase in provision of service 2 if complement in production of quality</a:t>
            </a:r>
          </a:p>
        </p:txBody>
      </p:sp>
      <p:grpSp>
        <p:nvGrpSpPr>
          <p:cNvPr id="4" name="Group 4"/>
          <p:cNvGrpSpPr>
            <a:grpSpLocks noChangeAspect="1"/>
          </p:cNvGrpSpPr>
          <p:nvPr/>
        </p:nvGrpSpPr>
        <p:grpSpPr bwMode="auto">
          <a:xfrm>
            <a:off x="1219201" y="919163"/>
            <a:ext cx="7391399" cy="6376989"/>
            <a:chOff x="768" y="579"/>
            <a:chExt cx="4608" cy="4017"/>
          </a:xfrm>
        </p:grpSpPr>
        <p:sp>
          <p:nvSpPr>
            <p:cNvPr id="6" name="AutoShape 3"/>
            <p:cNvSpPr>
              <a:spLocks noChangeAspect="1" noChangeArrowheads="1" noTextEdit="1"/>
            </p:cNvSpPr>
            <p:nvPr/>
          </p:nvSpPr>
          <p:spPr bwMode="auto">
            <a:xfrm>
              <a:off x="768" y="1025"/>
              <a:ext cx="4608" cy="3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5"/>
            <p:cNvSpPr>
              <a:spLocks noChangeArrowheads="1"/>
            </p:cNvSpPr>
            <p:nvPr/>
          </p:nvSpPr>
          <p:spPr bwMode="auto">
            <a:xfrm>
              <a:off x="1123" y="579"/>
              <a:ext cx="728"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Physician Utility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1815" y="57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1123" y="68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0" name="Group 22"/>
            <p:cNvGrpSpPr>
              <a:grpSpLocks/>
            </p:cNvGrpSpPr>
            <p:nvPr/>
          </p:nvGrpSpPr>
          <p:grpSpPr bwMode="auto">
            <a:xfrm>
              <a:off x="1130" y="799"/>
              <a:ext cx="814" cy="159"/>
              <a:chOff x="1130" y="799"/>
              <a:chExt cx="814" cy="159"/>
            </a:xfrm>
          </p:grpSpPr>
          <p:sp>
            <p:nvSpPr>
              <p:cNvPr id="259" name="Rectangle 8"/>
              <p:cNvSpPr>
                <a:spLocks noChangeArrowheads="1"/>
              </p:cNvSpPr>
              <p:nvPr/>
            </p:nvSpPr>
            <p:spPr bwMode="auto">
              <a:xfrm>
                <a:off x="1835" y="808"/>
                <a:ext cx="1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0" name="Rectangle 9"/>
              <p:cNvSpPr>
                <a:spLocks noChangeArrowheads="1"/>
              </p:cNvSpPr>
              <p:nvPr/>
            </p:nvSpPr>
            <p:spPr bwMode="auto">
              <a:xfrm>
                <a:off x="1691" y="808"/>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Rectangle 10"/>
              <p:cNvSpPr>
                <a:spLocks noChangeArrowheads="1"/>
              </p:cNvSpPr>
              <p:nvPr/>
            </p:nvSpPr>
            <p:spPr bwMode="auto">
              <a:xfrm>
                <a:off x="1567" y="808"/>
                <a:ext cx="7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Rectangle 11"/>
              <p:cNvSpPr>
                <a:spLocks noChangeArrowheads="1"/>
              </p:cNvSpPr>
              <p:nvPr/>
            </p:nvSpPr>
            <p:spPr bwMode="auto">
              <a:xfrm>
                <a:off x="1463" y="808"/>
                <a:ext cx="6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3" name="Rectangle 12"/>
              <p:cNvSpPr>
                <a:spLocks noChangeArrowheads="1"/>
              </p:cNvSpPr>
              <p:nvPr/>
            </p:nvSpPr>
            <p:spPr bwMode="auto">
              <a:xfrm>
                <a:off x="1370" y="808"/>
                <a:ext cx="7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Rectangle 13"/>
              <p:cNvSpPr>
                <a:spLocks noChangeArrowheads="1"/>
              </p:cNvSpPr>
              <p:nvPr/>
            </p:nvSpPr>
            <p:spPr bwMode="auto">
              <a:xfrm>
                <a:off x="1779" y="837"/>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Rectangle 14"/>
              <p:cNvSpPr>
                <a:spLocks noChangeArrowheads="1"/>
              </p:cNvSpPr>
              <p:nvPr/>
            </p:nvSpPr>
            <p:spPr bwMode="auto">
              <a:xfrm>
                <a:off x="1643" y="837"/>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Rectangle 15"/>
              <p:cNvSpPr>
                <a:spLocks noChangeArrowheads="1"/>
              </p:cNvSpPr>
              <p:nvPr/>
            </p:nvSpPr>
            <p:spPr bwMode="auto">
              <a:xfrm>
                <a:off x="1728" y="808"/>
                <a:ext cx="9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Rectangle 16"/>
              <p:cNvSpPr>
                <a:spLocks noChangeArrowheads="1"/>
              </p:cNvSpPr>
              <p:nvPr/>
            </p:nvSpPr>
            <p:spPr bwMode="auto">
              <a:xfrm>
                <a:off x="1601" y="808"/>
                <a:ext cx="9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Rectangle 17"/>
              <p:cNvSpPr>
                <a:spLocks noChangeArrowheads="1"/>
              </p:cNvSpPr>
              <p:nvPr/>
            </p:nvSpPr>
            <p:spPr bwMode="auto">
              <a:xfrm>
                <a:off x="1496"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Rectangle 18"/>
              <p:cNvSpPr>
                <a:spLocks noChangeArrowheads="1"/>
              </p:cNvSpPr>
              <p:nvPr/>
            </p:nvSpPr>
            <p:spPr bwMode="auto">
              <a:xfrm>
                <a:off x="1295"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0" name="Rectangle 19"/>
              <p:cNvSpPr>
                <a:spLocks noChangeArrowheads="1"/>
              </p:cNvSpPr>
              <p:nvPr/>
            </p:nvSpPr>
            <p:spPr bwMode="auto">
              <a:xfrm>
                <a:off x="1130" y="808"/>
                <a:ext cx="11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1" name="Rectangle 20"/>
              <p:cNvSpPr>
                <a:spLocks noChangeArrowheads="1"/>
              </p:cNvSpPr>
              <p:nvPr/>
            </p:nvSpPr>
            <p:spPr bwMode="auto">
              <a:xfrm>
                <a:off x="1398" y="799"/>
                <a:ext cx="11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Rectangle 21"/>
              <p:cNvSpPr>
                <a:spLocks noChangeArrowheads="1"/>
              </p:cNvSpPr>
              <p:nvPr/>
            </p:nvSpPr>
            <p:spPr bwMode="auto">
              <a:xfrm>
                <a:off x="1231" y="799"/>
                <a:ext cx="116"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11" name="Rectangle 23"/>
            <p:cNvSpPr>
              <a:spLocks noChangeArrowheads="1"/>
            </p:cNvSpPr>
            <p:nvPr/>
          </p:nvSpPr>
          <p:spPr bwMode="auto">
            <a:xfrm>
              <a:off x="1909" y="8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24"/>
            <p:cNvSpPr>
              <a:spLocks noChangeArrowheads="1"/>
            </p:cNvSpPr>
            <p:nvPr/>
          </p:nvSpPr>
          <p:spPr bwMode="auto">
            <a:xfrm>
              <a:off x="1123" y="93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25"/>
            <p:cNvSpPr>
              <a:spLocks noChangeArrowheads="1"/>
            </p:cNvSpPr>
            <p:nvPr/>
          </p:nvSpPr>
          <p:spPr bwMode="auto">
            <a:xfrm>
              <a:off x="1123" y="1040"/>
              <a:ext cx="705"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Profits (upward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26"/>
            <p:cNvSpPr>
              <a:spLocks noChangeArrowheads="1"/>
            </p:cNvSpPr>
            <p:nvPr/>
          </p:nvSpPr>
          <p:spPr bwMode="auto">
            <a:xfrm>
              <a:off x="1789" y="1040"/>
              <a:ext cx="10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sl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27"/>
            <p:cNvSpPr>
              <a:spLocks noChangeArrowheads="1"/>
            </p:cNvSpPr>
            <p:nvPr/>
          </p:nvSpPr>
          <p:spPr bwMode="auto">
            <a:xfrm>
              <a:off x="1858" y="1040"/>
              <a:ext cx="88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oping marginal cost)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28"/>
            <p:cNvSpPr>
              <a:spLocks noChangeArrowheads="1"/>
            </p:cNvSpPr>
            <p:nvPr/>
          </p:nvSpPr>
          <p:spPr bwMode="auto">
            <a:xfrm>
              <a:off x="2705" y="104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29"/>
            <p:cNvSpPr>
              <a:spLocks noChangeArrowheads="1"/>
            </p:cNvSpPr>
            <p:nvPr/>
          </p:nvSpPr>
          <p:spPr bwMode="auto">
            <a:xfrm>
              <a:off x="1123" y="115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30"/>
            <p:cNvSpPr>
              <a:spLocks noChangeArrowheads="1"/>
            </p:cNvSpPr>
            <p:nvPr/>
          </p:nvSpPr>
          <p:spPr bwMode="auto">
            <a:xfrm>
              <a:off x="1123" y="126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19" name="Group 61"/>
            <p:cNvGrpSpPr>
              <a:grpSpLocks/>
            </p:cNvGrpSpPr>
            <p:nvPr/>
          </p:nvGrpSpPr>
          <p:grpSpPr bwMode="auto">
            <a:xfrm>
              <a:off x="1159" y="1258"/>
              <a:ext cx="1642" cy="149"/>
              <a:chOff x="1159" y="1258"/>
              <a:chExt cx="1642" cy="149"/>
            </a:xfrm>
          </p:grpSpPr>
          <p:sp>
            <p:nvSpPr>
              <p:cNvPr id="229" name="Rectangle 31"/>
              <p:cNvSpPr>
                <a:spLocks noChangeArrowheads="1"/>
              </p:cNvSpPr>
              <p:nvPr/>
            </p:nvSpPr>
            <p:spPr bwMode="auto">
              <a:xfrm>
                <a:off x="272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Rectangle 32"/>
              <p:cNvSpPr>
                <a:spLocks noChangeArrowheads="1"/>
              </p:cNvSpPr>
              <p:nvPr/>
            </p:nvSpPr>
            <p:spPr bwMode="auto">
              <a:xfrm>
                <a:off x="2583"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Rectangle 33"/>
              <p:cNvSpPr>
                <a:spLocks noChangeArrowheads="1"/>
              </p:cNvSpPr>
              <p:nvPr/>
            </p:nvSpPr>
            <p:spPr bwMode="auto">
              <a:xfrm>
                <a:off x="2449"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Rectangle 34"/>
              <p:cNvSpPr>
                <a:spLocks noChangeArrowheads="1"/>
              </p:cNvSpPr>
              <p:nvPr/>
            </p:nvSpPr>
            <p:spPr bwMode="auto">
              <a:xfrm>
                <a:off x="2247"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Rectangle 35"/>
              <p:cNvSpPr>
                <a:spLocks noChangeArrowheads="1"/>
              </p:cNvSpPr>
              <p:nvPr/>
            </p:nvSpPr>
            <p:spPr bwMode="auto">
              <a:xfrm>
                <a:off x="2122"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Rectangle 36"/>
              <p:cNvSpPr>
                <a:spLocks noChangeArrowheads="1"/>
              </p:cNvSpPr>
              <p:nvPr/>
            </p:nvSpPr>
            <p:spPr bwMode="auto">
              <a:xfrm>
                <a:off x="200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Rectangle 37"/>
              <p:cNvSpPr>
                <a:spLocks noChangeArrowheads="1"/>
              </p:cNvSpPr>
              <p:nvPr/>
            </p:nvSpPr>
            <p:spPr bwMode="auto">
              <a:xfrm>
                <a:off x="1804"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Rectangle 38"/>
              <p:cNvSpPr>
                <a:spLocks noChangeArrowheads="1"/>
              </p:cNvSpPr>
              <p:nvPr/>
            </p:nvSpPr>
            <p:spPr bwMode="auto">
              <a:xfrm>
                <a:off x="1703"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Rectangle 39"/>
              <p:cNvSpPr>
                <a:spLocks noChangeArrowheads="1"/>
              </p:cNvSpPr>
              <p:nvPr/>
            </p:nvSpPr>
            <p:spPr bwMode="auto">
              <a:xfrm>
                <a:off x="1497"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Rectangle 40"/>
              <p:cNvSpPr>
                <a:spLocks noChangeArrowheads="1"/>
              </p:cNvSpPr>
              <p:nvPr/>
            </p:nvSpPr>
            <p:spPr bwMode="auto">
              <a:xfrm>
                <a:off x="1411"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9" name="Rectangle 41"/>
              <p:cNvSpPr>
                <a:spLocks noChangeArrowheads="1"/>
              </p:cNvSpPr>
              <p:nvPr/>
            </p:nvSpPr>
            <p:spPr bwMode="auto">
              <a:xfrm>
                <a:off x="1216" y="1298"/>
                <a:ext cx="77"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Rectangle 42"/>
              <p:cNvSpPr>
                <a:spLocks noChangeArrowheads="1"/>
              </p:cNvSpPr>
              <p:nvPr/>
            </p:nvSpPr>
            <p:spPr bwMode="auto">
              <a:xfrm>
                <a:off x="2639"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Rectangle 43"/>
              <p:cNvSpPr>
                <a:spLocks noChangeArrowheads="1"/>
              </p:cNvSpPr>
              <p:nvPr/>
            </p:nvSpPr>
            <p:spPr bwMode="auto">
              <a:xfrm>
                <a:off x="2505"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Rectangle 44"/>
              <p:cNvSpPr>
                <a:spLocks noChangeArrowheads="1"/>
              </p:cNvSpPr>
              <p:nvPr/>
            </p:nvSpPr>
            <p:spPr bwMode="auto">
              <a:xfrm>
                <a:off x="2171"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Rectangle 45"/>
              <p:cNvSpPr>
                <a:spLocks noChangeArrowheads="1"/>
              </p:cNvSpPr>
              <p:nvPr/>
            </p:nvSpPr>
            <p:spPr bwMode="auto">
              <a:xfrm>
                <a:off x="2053" y="1268"/>
                <a:ext cx="6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Rectangle 46"/>
              <p:cNvSpPr>
                <a:spLocks noChangeArrowheads="1"/>
              </p:cNvSpPr>
              <p:nvPr/>
            </p:nvSpPr>
            <p:spPr bwMode="auto">
              <a:xfrm>
                <a:off x="267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Rectangle 47"/>
              <p:cNvSpPr>
                <a:spLocks noChangeArrowheads="1"/>
              </p:cNvSpPr>
              <p:nvPr/>
            </p:nvSpPr>
            <p:spPr bwMode="auto">
              <a:xfrm>
                <a:off x="2537" y="1268"/>
                <a:ext cx="7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Rectangle 48"/>
              <p:cNvSpPr>
                <a:spLocks noChangeArrowheads="1"/>
              </p:cNvSpPr>
              <p:nvPr/>
            </p:nvSpPr>
            <p:spPr bwMode="auto">
              <a:xfrm>
                <a:off x="239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Rectangle 49"/>
              <p:cNvSpPr>
                <a:spLocks noChangeArrowheads="1"/>
              </p:cNvSpPr>
              <p:nvPr/>
            </p:nvSpPr>
            <p:spPr bwMode="auto">
              <a:xfrm>
                <a:off x="2205"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Rectangle 50"/>
              <p:cNvSpPr>
                <a:spLocks noChangeArrowheads="1"/>
              </p:cNvSpPr>
              <p:nvPr/>
            </p:nvSpPr>
            <p:spPr bwMode="auto">
              <a:xfrm>
                <a:off x="2085" y="1268"/>
                <a:ext cx="7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Rectangle 51"/>
              <p:cNvSpPr>
                <a:spLocks noChangeArrowheads="1"/>
              </p:cNvSpPr>
              <p:nvPr/>
            </p:nvSpPr>
            <p:spPr bwMode="auto">
              <a:xfrm>
                <a:off x="1957"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Rectangle 52"/>
              <p:cNvSpPr>
                <a:spLocks noChangeArrowheads="1"/>
              </p:cNvSpPr>
              <p:nvPr/>
            </p:nvSpPr>
            <p:spPr bwMode="auto">
              <a:xfrm>
                <a:off x="1753"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Rectangle 53"/>
              <p:cNvSpPr>
                <a:spLocks noChangeArrowheads="1"/>
              </p:cNvSpPr>
              <p:nvPr/>
            </p:nvSpPr>
            <p:spPr bwMode="auto">
              <a:xfrm>
                <a:off x="1651"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Rectangle 54"/>
              <p:cNvSpPr>
                <a:spLocks noChangeArrowheads="1"/>
              </p:cNvSpPr>
              <p:nvPr/>
            </p:nvSpPr>
            <p:spPr bwMode="auto">
              <a:xfrm>
                <a:off x="1454"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Rectangle 55"/>
              <p:cNvSpPr>
                <a:spLocks noChangeArrowheads="1"/>
              </p:cNvSpPr>
              <p:nvPr/>
            </p:nvSpPr>
            <p:spPr bwMode="auto">
              <a:xfrm>
                <a:off x="1369" y="1268"/>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Rectangle 56"/>
              <p:cNvSpPr>
                <a:spLocks noChangeArrowheads="1"/>
              </p:cNvSpPr>
              <p:nvPr/>
            </p:nvSpPr>
            <p:spPr bwMode="auto">
              <a:xfrm>
                <a:off x="2316"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Rectangle 57"/>
              <p:cNvSpPr>
                <a:spLocks noChangeArrowheads="1"/>
              </p:cNvSpPr>
              <p:nvPr/>
            </p:nvSpPr>
            <p:spPr bwMode="auto">
              <a:xfrm>
                <a:off x="1880"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Rectangle 58"/>
              <p:cNvSpPr>
                <a:spLocks noChangeArrowheads="1"/>
              </p:cNvSpPr>
              <p:nvPr/>
            </p:nvSpPr>
            <p:spPr bwMode="auto">
              <a:xfrm>
                <a:off x="1566"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Rectangle 59"/>
              <p:cNvSpPr>
                <a:spLocks noChangeArrowheads="1"/>
              </p:cNvSpPr>
              <p:nvPr/>
            </p:nvSpPr>
            <p:spPr bwMode="auto">
              <a:xfrm>
                <a:off x="1285"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Rectangle 60"/>
              <p:cNvSpPr>
                <a:spLocks noChangeArrowheads="1"/>
              </p:cNvSpPr>
              <p:nvPr/>
            </p:nvSpPr>
            <p:spPr bwMode="auto">
              <a:xfrm>
                <a:off x="1159" y="1258"/>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0" name="Rectangle 62"/>
            <p:cNvSpPr>
              <a:spLocks noChangeArrowheads="1"/>
            </p:cNvSpPr>
            <p:nvPr/>
          </p:nvSpPr>
          <p:spPr bwMode="auto">
            <a:xfrm>
              <a:off x="2788" y="126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63"/>
            <p:cNvSpPr>
              <a:spLocks noChangeArrowheads="1"/>
            </p:cNvSpPr>
            <p:nvPr/>
          </p:nvSpPr>
          <p:spPr bwMode="auto">
            <a:xfrm>
              <a:off x="1123" y="139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64"/>
            <p:cNvSpPr>
              <a:spLocks noChangeArrowheads="1"/>
            </p:cNvSpPr>
            <p:nvPr/>
          </p:nvSpPr>
          <p:spPr bwMode="auto">
            <a:xfrm>
              <a:off x="1123" y="1501"/>
              <a:ext cx="373"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Choose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65"/>
            <p:cNvSpPr>
              <a:spLocks noChangeArrowheads="1"/>
            </p:cNvSpPr>
            <p:nvPr/>
          </p:nvSpPr>
          <p:spPr bwMode="auto">
            <a:xfrm>
              <a:off x="1456" y="1501"/>
              <a:ext cx="374"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quantity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66"/>
            <p:cNvSpPr>
              <a:spLocks noChangeArrowheads="1"/>
            </p:cNvSpPr>
            <p:nvPr/>
          </p:nvSpPr>
          <p:spPr bwMode="auto">
            <a:xfrm>
              <a:off x="1793" y="15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67"/>
            <p:cNvSpPr>
              <a:spLocks noChangeArrowheads="1"/>
            </p:cNvSpPr>
            <p:nvPr/>
          </p:nvSpPr>
          <p:spPr bwMode="auto">
            <a:xfrm>
              <a:off x="1818" y="1501"/>
              <a:ext cx="350"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of servi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68"/>
            <p:cNvSpPr>
              <a:spLocks noChangeArrowheads="1"/>
            </p:cNvSpPr>
            <p:nvPr/>
          </p:nvSpPr>
          <p:spPr bwMode="auto">
            <a:xfrm>
              <a:off x="2128" y="1501"/>
              <a:ext cx="8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69"/>
            <p:cNvSpPr>
              <a:spLocks noChangeArrowheads="1"/>
            </p:cNvSpPr>
            <p:nvPr/>
          </p:nvSpPr>
          <p:spPr bwMode="auto">
            <a:xfrm>
              <a:off x="2173" y="1501"/>
              <a:ext cx="441"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e 1 and 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70"/>
            <p:cNvSpPr>
              <a:spLocks noChangeArrowheads="1"/>
            </p:cNvSpPr>
            <p:nvPr/>
          </p:nvSpPr>
          <p:spPr bwMode="auto">
            <a:xfrm>
              <a:off x="2575" y="150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71"/>
            <p:cNvSpPr>
              <a:spLocks noChangeArrowheads="1"/>
            </p:cNvSpPr>
            <p:nvPr/>
          </p:nvSpPr>
          <p:spPr bwMode="auto">
            <a:xfrm>
              <a:off x="1123" y="1612"/>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0" name="Group 198"/>
            <p:cNvGrpSpPr>
              <a:grpSpLocks/>
            </p:cNvGrpSpPr>
            <p:nvPr/>
          </p:nvGrpSpPr>
          <p:grpSpPr bwMode="auto">
            <a:xfrm>
              <a:off x="1140" y="1717"/>
              <a:ext cx="1204" cy="1215"/>
              <a:chOff x="1140" y="1717"/>
              <a:chExt cx="1204" cy="1215"/>
            </a:xfrm>
          </p:grpSpPr>
          <p:sp>
            <p:nvSpPr>
              <p:cNvPr id="103" name="Line 72"/>
              <p:cNvSpPr>
                <a:spLocks noChangeShapeType="1"/>
              </p:cNvSpPr>
              <p:nvPr/>
            </p:nvSpPr>
            <p:spPr bwMode="auto">
              <a:xfrm>
                <a:off x="1140" y="1843"/>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Line 73"/>
              <p:cNvSpPr>
                <a:spLocks noChangeShapeType="1"/>
              </p:cNvSpPr>
              <p:nvPr/>
            </p:nvSpPr>
            <p:spPr bwMode="auto">
              <a:xfrm>
                <a:off x="1523" y="1843"/>
                <a:ext cx="152"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Line 74"/>
              <p:cNvSpPr>
                <a:spLocks noChangeShapeType="1"/>
              </p:cNvSpPr>
              <p:nvPr/>
            </p:nvSpPr>
            <p:spPr bwMode="auto">
              <a:xfrm>
                <a:off x="1807" y="1843"/>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Line 75"/>
              <p:cNvSpPr>
                <a:spLocks noChangeShapeType="1"/>
              </p:cNvSpPr>
              <p:nvPr/>
            </p:nvSpPr>
            <p:spPr bwMode="auto">
              <a:xfrm>
                <a:off x="1962" y="1843"/>
                <a:ext cx="147"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Line 76"/>
              <p:cNvSpPr>
                <a:spLocks noChangeShapeType="1"/>
              </p:cNvSpPr>
              <p:nvPr/>
            </p:nvSpPr>
            <p:spPr bwMode="auto">
              <a:xfrm>
                <a:off x="1140" y="2107"/>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Line 77"/>
              <p:cNvSpPr>
                <a:spLocks noChangeShapeType="1"/>
              </p:cNvSpPr>
              <p:nvPr/>
            </p:nvSpPr>
            <p:spPr bwMode="auto">
              <a:xfrm>
                <a:off x="1493" y="2107"/>
                <a:ext cx="135"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Line 78"/>
              <p:cNvSpPr>
                <a:spLocks noChangeShapeType="1"/>
              </p:cNvSpPr>
              <p:nvPr/>
            </p:nvSpPr>
            <p:spPr bwMode="auto">
              <a:xfrm>
                <a:off x="1648" y="2107"/>
                <a:ext cx="14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Line 79"/>
              <p:cNvSpPr>
                <a:spLocks noChangeShapeType="1"/>
              </p:cNvSpPr>
              <p:nvPr/>
            </p:nvSpPr>
            <p:spPr bwMode="auto">
              <a:xfrm>
                <a:off x="1893" y="2107"/>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Line 80"/>
              <p:cNvSpPr>
                <a:spLocks noChangeShapeType="1"/>
              </p:cNvSpPr>
              <p:nvPr/>
            </p:nvSpPr>
            <p:spPr bwMode="auto">
              <a:xfrm>
                <a:off x="2048" y="2107"/>
                <a:ext cx="151"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Line 81"/>
              <p:cNvSpPr>
                <a:spLocks noChangeShapeType="1"/>
              </p:cNvSpPr>
              <p:nvPr/>
            </p:nvSpPr>
            <p:spPr bwMode="auto">
              <a:xfrm>
                <a:off x="1140" y="2505"/>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Line 82"/>
              <p:cNvSpPr>
                <a:spLocks noChangeShapeType="1"/>
              </p:cNvSpPr>
              <p:nvPr/>
            </p:nvSpPr>
            <p:spPr bwMode="auto">
              <a:xfrm>
                <a:off x="1539" y="2505"/>
                <a:ext cx="168"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Line 83"/>
              <p:cNvSpPr>
                <a:spLocks noChangeShapeType="1"/>
              </p:cNvSpPr>
              <p:nvPr/>
            </p:nvSpPr>
            <p:spPr bwMode="auto">
              <a:xfrm>
                <a:off x="1839" y="2505"/>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Line 84"/>
              <p:cNvSpPr>
                <a:spLocks noChangeShapeType="1"/>
              </p:cNvSpPr>
              <p:nvPr/>
            </p:nvSpPr>
            <p:spPr bwMode="auto">
              <a:xfrm>
                <a:off x="1994" y="2505"/>
                <a:ext cx="16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Line 85"/>
              <p:cNvSpPr>
                <a:spLocks noChangeShapeType="1"/>
              </p:cNvSpPr>
              <p:nvPr/>
            </p:nvSpPr>
            <p:spPr bwMode="auto">
              <a:xfrm>
                <a:off x="1140"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Line 86"/>
              <p:cNvSpPr>
                <a:spLocks noChangeShapeType="1"/>
              </p:cNvSpPr>
              <p:nvPr/>
            </p:nvSpPr>
            <p:spPr bwMode="auto">
              <a:xfrm>
                <a:off x="1509"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Line 87"/>
              <p:cNvSpPr>
                <a:spLocks noChangeShapeType="1"/>
              </p:cNvSpPr>
              <p:nvPr/>
            </p:nvSpPr>
            <p:spPr bwMode="auto">
              <a:xfrm>
                <a:off x="1664" y="2769"/>
                <a:ext cx="16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Line 88"/>
              <p:cNvSpPr>
                <a:spLocks noChangeShapeType="1"/>
              </p:cNvSpPr>
              <p:nvPr/>
            </p:nvSpPr>
            <p:spPr bwMode="auto">
              <a:xfrm>
                <a:off x="1925" y="2769"/>
                <a:ext cx="136"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Line 89"/>
              <p:cNvSpPr>
                <a:spLocks noChangeShapeType="1"/>
              </p:cNvSpPr>
              <p:nvPr/>
            </p:nvSpPr>
            <p:spPr bwMode="auto">
              <a:xfrm>
                <a:off x="2080" y="2769"/>
                <a:ext cx="167"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1" name="Rectangle 90"/>
              <p:cNvSpPr>
                <a:spLocks noChangeArrowheads="1"/>
              </p:cNvSpPr>
              <p:nvPr/>
            </p:nvSpPr>
            <p:spPr bwMode="auto">
              <a:xfrm>
                <a:off x="2185" y="281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Rectangle 91"/>
              <p:cNvSpPr>
                <a:spLocks noChangeArrowheads="1"/>
              </p:cNvSpPr>
              <p:nvPr/>
            </p:nvSpPr>
            <p:spPr bwMode="auto">
              <a:xfrm>
                <a:off x="2187" y="268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Rectangle 92"/>
              <p:cNvSpPr>
                <a:spLocks noChangeArrowheads="1"/>
              </p:cNvSpPr>
              <p:nvPr/>
            </p:nvSpPr>
            <p:spPr bwMode="auto">
              <a:xfrm>
                <a:off x="1766" y="281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Rectangle 93"/>
              <p:cNvSpPr>
                <a:spLocks noChangeArrowheads="1"/>
              </p:cNvSpPr>
              <p:nvPr/>
            </p:nvSpPr>
            <p:spPr bwMode="auto">
              <a:xfrm>
                <a:off x="1357" y="274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Rectangle 94"/>
              <p:cNvSpPr>
                <a:spLocks noChangeArrowheads="1"/>
              </p:cNvSpPr>
              <p:nvPr/>
            </p:nvSpPr>
            <p:spPr bwMode="auto">
              <a:xfrm>
                <a:off x="2097" y="254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Rectangle 95"/>
              <p:cNvSpPr>
                <a:spLocks noChangeArrowheads="1"/>
              </p:cNvSpPr>
              <p:nvPr/>
            </p:nvSpPr>
            <p:spPr bwMode="auto">
              <a:xfrm>
                <a:off x="1645" y="254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Rectangle 96"/>
              <p:cNvSpPr>
                <a:spLocks noChangeArrowheads="1"/>
              </p:cNvSpPr>
              <p:nvPr/>
            </p:nvSpPr>
            <p:spPr bwMode="auto">
              <a:xfrm>
                <a:off x="1647" y="241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Rectangle 97"/>
              <p:cNvSpPr>
                <a:spLocks noChangeArrowheads="1"/>
              </p:cNvSpPr>
              <p:nvPr/>
            </p:nvSpPr>
            <p:spPr bwMode="auto">
              <a:xfrm>
                <a:off x="1390" y="2477"/>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Rectangle 98"/>
              <p:cNvSpPr>
                <a:spLocks noChangeArrowheads="1"/>
              </p:cNvSpPr>
              <p:nvPr/>
            </p:nvSpPr>
            <p:spPr bwMode="auto">
              <a:xfrm>
                <a:off x="2144" y="21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Rectangle 99"/>
              <p:cNvSpPr>
                <a:spLocks noChangeArrowheads="1"/>
              </p:cNvSpPr>
              <p:nvPr/>
            </p:nvSpPr>
            <p:spPr bwMode="auto">
              <a:xfrm>
                <a:off x="2146" y="20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Rectangle 100"/>
              <p:cNvSpPr>
                <a:spLocks noChangeArrowheads="1"/>
              </p:cNvSpPr>
              <p:nvPr/>
            </p:nvSpPr>
            <p:spPr bwMode="auto">
              <a:xfrm>
                <a:off x="1741" y="21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Rectangle 101"/>
              <p:cNvSpPr>
                <a:spLocks noChangeArrowheads="1"/>
              </p:cNvSpPr>
              <p:nvPr/>
            </p:nvSpPr>
            <p:spPr bwMode="auto">
              <a:xfrm>
                <a:off x="1348" y="208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Rectangle 102"/>
              <p:cNvSpPr>
                <a:spLocks noChangeArrowheads="1"/>
              </p:cNvSpPr>
              <p:nvPr/>
            </p:nvSpPr>
            <p:spPr bwMode="auto">
              <a:xfrm>
                <a:off x="2055" y="1885"/>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Rectangle 103"/>
              <p:cNvSpPr>
                <a:spLocks noChangeArrowheads="1"/>
              </p:cNvSpPr>
              <p:nvPr/>
            </p:nvSpPr>
            <p:spPr bwMode="auto">
              <a:xfrm>
                <a:off x="1619" y="1885"/>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Rectangle 104"/>
              <p:cNvSpPr>
                <a:spLocks noChangeArrowheads="1"/>
              </p:cNvSpPr>
              <p:nvPr/>
            </p:nvSpPr>
            <p:spPr bwMode="auto">
              <a:xfrm>
                <a:off x="1621" y="1756"/>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Rectangle 105"/>
              <p:cNvSpPr>
                <a:spLocks noChangeArrowheads="1"/>
              </p:cNvSpPr>
              <p:nvPr/>
            </p:nvSpPr>
            <p:spPr bwMode="auto">
              <a:xfrm>
                <a:off x="1380" y="1816"/>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Rectangle 106"/>
              <p:cNvSpPr>
                <a:spLocks noChangeArrowheads="1"/>
              </p:cNvSpPr>
              <p:nvPr/>
            </p:nvSpPr>
            <p:spPr bwMode="auto">
              <a:xfrm>
                <a:off x="2252" y="244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Rectangle 107"/>
              <p:cNvSpPr>
                <a:spLocks noChangeArrowheads="1"/>
              </p:cNvSpPr>
              <p:nvPr/>
            </p:nvSpPr>
            <p:spPr bwMode="auto">
              <a:xfrm>
                <a:off x="1711" y="2447"/>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Rectangle 108"/>
              <p:cNvSpPr>
                <a:spLocks noChangeArrowheads="1"/>
              </p:cNvSpPr>
              <p:nvPr/>
            </p:nvSpPr>
            <p:spPr bwMode="auto">
              <a:xfrm>
                <a:off x="1293" y="2447"/>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Rectangle 109"/>
              <p:cNvSpPr>
                <a:spLocks noChangeArrowheads="1"/>
              </p:cNvSpPr>
              <p:nvPr/>
            </p:nvSpPr>
            <p:spPr bwMode="auto">
              <a:xfrm>
                <a:off x="2204" y="178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Rectangle 110"/>
              <p:cNvSpPr>
                <a:spLocks noChangeArrowheads="1"/>
              </p:cNvSpPr>
              <p:nvPr/>
            </p:nvSpPr>
            <p:spPr bwMode="auto">
              <a:xfrm>
                <a:off x="1679" y="1785"/>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Rectangle 111"/>
              <p:cNvSpPr>
                <a:spLocks noChangeArrowheads="1"/>
              </p:cNvSpPr>
              <p:nvPr/>
            </p:nvSpPr>
            <p:spPr bwMode="auto">
              <a:xfrm>
                <a:off x="1293" y="1785"/>
                <a:ext cx="75"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Rectangle 112"/>
              <p:cNvSpPr>
                <a:spLocks noChangeArrowheads="1"/>
              </p:cNvSpPr>
              <p:nvPr/>
            </p:nvSpPr>
            <p:spPr bwMode="auto">
              <a:xfrm>
                <a:off x="2133" y="278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13"/>
              <p:cNvSpPr>
                <a:spLocks noChangeArrowheads="1"/>
              </p:cNvSpPr>
              <p:nvPr/>
            </p:nvSpPr>
            <p:spPr bwMode="auto">
              <a:xfrm>
                <a:off x="2131" y="2651"/>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Rectangle 114"/>
              <p:cNvSpPr>
                <a:spLocks noChangeArrowheads="1"/>
              </p:cNvSpPr>
              <p:nvPr/>
            </p:nvSpPr>
            <p:spPr bwMode="auto">
              <a:xfrm>
                <a:off x="1976"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15"/>
              <p:cNvSpPr>
                <a:spLocks noChangeArrowheads="1"/>
              </p:cNvSpPr>
              <p:nvPr/>
            </p:nvSpPr>
            <p:spPr bwMode="auto">
              <a:xfrm>
                <a:off x="1715" y="278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Rectangle 116"/>
              <p:cNvSpPr>
                <a:spLocks noChangeArrowheads="1"/>
              </p:cNvSpPr>
              <p:nvPr/>
            </p:nvSpPr>
            <p:spPr bwMode="auto">
              <a:xfrm>
                <a:off x="1733"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17"/>
              <p:cNvSpPr>
                <a:spLocks noChangeArrowheads="1"/>
              </p:cNvSpPr>
              <p:nvPr/>
            </p:nvSpPr>
            <p:spPr bwMode="auto">
              <a:xfrm>
                <a:off x="1565" y="278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18"/>
              <p:cNvSpPr>
                <a:spLocks noChangeArrowheads="1"/>
              </p:cNvSpPr>
              <p:nvPr/>
            </p:nvSpPr>
            <p:spPr bwMode="auto">
              <a:xfrm>
                <a:off x="1560"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119"/>
              <p:cNvSpPr>
                <a:spLocks noChangeArrowheads="1"/>
              </p:cNvSpPr>
              <p:nvPr/>
            </p:nvSpPr>
            <p:spPr bwMode="auto">
              <a:xfrm>
                <a:off x="1306" y="2711"/>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120"/>
              <p:cNvSpPr>
                <a:spLocks noChangeArrowheads="1"/>
              </p:cNvSpPr>
              <p:nvPr/>
            </p:nvSpPr>
            <p:spPr bwMode="auto">
              <a:xfrm>
                <a:off x="1191" y="2654"/>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121"/>
              <p:cNvSpPr>
                <a:spLocks noChangeArrowheads="1"/>
              </p:cNvSpPr>
              <p:nvPr/>
            </p:nvSpPr>
            <p:spPr bwMode="auto">
              <a:xfrm>
                <a:off x="2045" y="251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22"/>
              <p:cNvSpPr>
                <a:spLocks noChangeArrowheads="1"/>
              </p:cNvSpPr>
              <p:nvPr/>
            </p:nvSpPr>
            <p:spPr bwMode="auto">
              <a:xfrm>
                <a:off x="2064"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123"/>
              <p:cNvSpPr>
                <a:spLocks noChangeArrowheads="1"/>
              </p:cNvSpPr>
              <p:nvPr/>
            </p:nvSpPr>
            <p:spPr bwMode="auto">
              <a:xfrm>
                <a:off x="1895" y="2516"/>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124"/>
              <p:cNvSpPr>
                <a:spLocks noChangeArrowheads="1"/>
              </p:cNvSpPr>
              <p:nvPr/>
            </p:nvSpPr>
            <p:spPr bwMode="auto">
              <a:xfrm>
                <a:off x="1890"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125"/>
              <p:cNvSpPr>
                <a:spLocks noChangeArrowheads="1"/>
              </p:cNvSpPr>
              <p:nvPr/>
            </p:nvSpPr>
            <p:spPr bwMode="auto">
              <a:xfrm>
                <a:off x="1593" y="251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Rectangle 126"/>
              <p:cNvSpPr>
                <a:spLocks noChangeArrowheads="1"/>
              </p:cNvSpPr>
              <p:nvPr/>
            </p:nvSpPr>
            <p:spPr bwMode="auto">
              <a:xfrm>
                <a:off x="1591" y="238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Rectangle 127"/>
              <p:cNvSpPr>
                <a:spLocks noChangeArrowheads="1"/>
              </p:cNvSpPr>
              <p:nvPr/>
            </p:nvSpPr>
            <p:spPr bwMode="auto">
              <a:xfrm>
                <a:off x="1338" y="2447"/>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Rectangle 128"/>
              <p:cNvSpPr>
                <a:spLocks noChangeArrowheads="1"/>
              </p:cNvSpPr>
              <p:nvPr/>
            </p:nvSpPr>
            <p:spPr bwMode="auto">
              <a:xfrm>
                <a:off x="1191" y="2390"/>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Rectangle 129"/>
              <p:cNvSpPr>
                <a:spLocks noChangeArrowheads="1"/>
              </p:cNvSpPr>
              <p:nvPr/>
            </p:nvSpPr>
            <p:spPr bwMode="auto">
              <a:xfrm>
                <a:off x="2101" y="211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Rectangle 130"/>
              <p:cNvSpPr>
                <a:spLocks noChangeArrowheads="1"/>
              </p:cNvSpPr>
              <p:nvPr/>
            </p:nvSpPr>
            <p:spPr bwMode="auto">
              <a:xfrm>
                <a:off x="2099" y="1990"/>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131"/>
              <p:cNvSpPr>
                <a:spLocks noChangeArrowheads="1"/>
              </p:cNvSpPr>
              <p:nvPr/>
            </p:nvSpPr>
            <p:spPr bwMode="auto">
              <a:xfrm>
                <a:off x="1944"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Rectangle 132"/>
              <p:cNvSpPr>
                <a:spLocks noChangeArrowheads="1"/>
              </p:cNvSpPr>
              <p:nvPr/>
            </p:nvSpPr>
            <p:spPr bwMode="auto">
              <a:xfrm>
                <a:off x="1699" y="211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Rectangle 133"/>
              <p:cNvSpPr>
                <a:spLocks noChangeArrowheads="1"/>
              </p:cNvSpPr>
              <p:nvPr/>
            </p:nvSpPr>
            <p:spPr bwMode="auto">
              <a:xfrm>
                <a:off x="1709"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Rectangle 134"/>
              <p:cNvSpPr>
                <a:spLocks noChangeArrowheads="1"/>
              </p:cNvSpPr>
              <p:nvPr/>
            </p:nvSpPr>
            <p:spPr bwMode="auto">
              <a:xfrm>
                <a:off x="1549" y="211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Rectangle 135"/>
              <p:cNvSpPr>
                <a:spLocks noChangeArrowheads="1"/>
              </p:cNvSpPr>
              <p:nvPr/>
            </p:nvSpPr>
            <p:spPr bwMode="auto">
              <a:xfrm>
                <a:off x="1544"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Rectangle 136"/>
              <p:cNvSpPr>
                <a:spLocks noChangeArrowheads="1"/>
              </p:cNvSpPr>
              <p:nvPr/>
            </p:nvSpPr>
            <p:spPr bwMode="auto">
              <a:xfrm>
                <a:off x="1306" y="2049"/>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137"/>
              <p:cNvSpPr>
                <a:spLocks noChangeArrowheads="1"/>
              </p:cNvSpPr>
              <p:nvPr/>
            </p:nvSpPr>
            <p:spPr bwMode="auto">
              <a:xfrm>
                <a:off x="1191" y="1993"/>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138"/>
              <p:cNvSpPr>
                <a:spLocks noChangeArrowheads="1"/>
              </p:cNvSpPr>
              <p:nvPr/>
            </p:nvSpPr>
            <p:spPr bwMode="auto">
              <a:xfrm>
                <a:off x="2013" y="185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139"/>
              <p:cNvSpPr>
                <a:spLocks noChangeArrowheads="1"/>
              </p:cNvSpPr>
              <p:nvPr/>
            </p:nvSpPr>
            <p:spPr bwMode="auto">
              <a:xfrm>
                <a:off x="2024"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140"/>
              <p:cNvSpPr>
                <a:spLocks noChangeArrowheads="1"/>
              </p:cNvSpPr>
              <p:nvPr/>
            </p:nvSpPr>
            <p:spPr bwMode="auto">
              <a:xfrm>
                <a:off x="1863" y="1855"/>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Rectangle 141"/>
              <p:cNvSpPr>
                <a:spLocks noChangeArrowheads="1"/>
              </p:cNvSpPr>
              <p:nvPr/>
            </p:nvSpPr>
            <p:spPr bwMode="auto">
              <a:xfrm>
                <a:off x="1858"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Rectangle 142"/>
              <p:cNvSpPr>
                <a:spLocks noChangeArrowheads="1"/>
              </p:cNvSpPr>
              <p:nvPr/>
            </p:nvSpPr>
            <p:spPr bwMode="auto">
              <a:xfrm>
                <a:off x="1577" y="185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Rectangle 143"/>
              <p:cNvSpPr>
                <a:spLocks noChangeArrowheads="1"/>
              </p:cNvSpPr>
              <p:nvPr/>
            </p:nvSpPr>
            <p:spPr bwMode="auto">
              <a:xfrm>
                <a:off x="1574" y="1726"/>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144"/>
              <p:cNvSpPr>
                <a:spLocks noChangeArrowheads="1"/>
              </p:cNvSpPr>
              <p:nvPr/>
            </p:nvSpPr>
            <p:spPr bwMode="auto">
              <a:xfrm>
                <a:off x="1338" y="1785"/>
                <a:ext cx="9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145"/>
              <p:cNvSpPr>
                <a:spLocks noChangeArrowheads="1"/>
              </p:cNvSpPr>
              <p:nvPr/>
            </p:nvSpPr>
            <p:spPr bwMode="auto">
              <a:xfrm>
                <a:off x="1191" y="1729"/>
                <a:ext cx="11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146"/>
              <p:cNvSpPr>
                <a:spLocks noChangeArrowheads="1"/>
              </p:cNvSpPr>
              <p:nvPr/>
            </p:nvSpPr>
            <p:spPr bwMode="auto">
              <a:xfrm>
                <a:off x="2088"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47"/>
              <p:cNvSpPr>
                <a:spLocks noChangeArrowheads="1"/>
              </p:cNvSpPr>
              <p:nvPr/>
            </p:nvSpPr>
            <p:spPr bwMode="auto">
              <a:xfrm>
                <a:off x="2086" y="2642"/>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Rectangle 148"/>
              <p:cNvSpPr>
                <a:spLocks noChangeArrowheads="1"/>
              </p:cNvSpPr>
              <p:nvPr/>
            </p:nvSpPr>
            <p:spPr bwMode="auto">
              <a:xfrm>
                <a:off x="1938"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149"/>
              <p:cNvSpPr>
                <a:spLocks noChangeArrowheads="1"/>
              </p:cNvSpPr>
              <p:nvPr/>
            </p:nvSpPr>
            <p:spPr bwMode="auto">
              <a:xfrm>
                <a:off x="1931"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Rectangle 150"/>
              <p:cNvSpPr>
                <a:spLocks noChangeArrowheads="1"/>
              </p:cNvSpPr>
              <p:nvPr/>
            </p:nvSpPr>
            <p:spPr bwMode="auto">
              <a:xfrm>
                <a:off x="1851" y="2702"/>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Rectangle 151"/>
              <p:cNvSpPr>
                <a:spLocks noChangeArrowheads="1"/>
              </p:cNvSpPr>
              <p:nvPr/>
            </p:nvSpPr>
            <p:spPr bwMode="auto">
              <a:xfrm>
                <a:off x="1669"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Rectangle 152"/>
              <p:cNvSpPr>
                <a:spLocks noChangeArrowheads="1"/>
              </p:cNvSpPr>
              <p:nvPr/>
            </p:nvSpPr>
            <p:spPr bwMode="auto">
              <a:xfrm>
                <a:off x="1688"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Rectangle 153"/>
              <p:cNvSpPr>
                <a:spLocks noChangeArrowheads="1"/>
              </p:cNvSpPr>
              <p:nvPr/>
            </p:nvSpPr>
            <p:spPr bwMode="auto">
              <a:xfrm>
                <a:off x="1519"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Rectangle 154"/>
              <p:cNvSpPr>
                <a:spLocks noChangeArrowheads="1"/>
              </p:cNvSpPr>
              <p:nvPr/>
            </p:nvSpPr>
            <p:spPr bwMode="auto">
              <a:xfrm>
                <a:off x="1514"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Rectangle 155"/>
              <p:cNvSpPr>
                <a:spLocks noChangeArrowheads="1"/>
              </p:cNvSpPr>
              <p:nvPr/>
            </p:nvSpPr>
            <p:spPr bwMode="auto">
              <a:xfrm>
                <a:off x="1433" y="2702"/>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Rectangle 156"/>
              <p:cNvSpPr>
                <a:spLocks noChangeArrowheads="1"/>
              </p:cNvSpPr>
              <p:nvPr/>
            </p:nvSpPr>
            <p:spPr bwMode="auto">
              <a:xfrm>
                <a:off x="1153" y="277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Rectangle 157"/>
              <p:cNvSpPr>
                <a:spLocks noChangeArrowheads="1"/>
              </p:cNvSpPr>
              <p:nvPr/>
            </p:nvSpPr>
            <p:spPr bwMode="auto">
              <a:xfrm>
                <a:off x="1146" y="2645"/>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Rectangle 158"/>
              <p:cNvSpPr>
                <a:spLocks noChangeArrowheads="1"/>
              </p:cNvSpPr>
              <p:nvPr/>
            </p:nvSpPr>
            <p:spPr bwMode="auto">
              <a:xfrm>
                <a:off x="2181"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Rectangle 159"/>
              <p:cNvSpPr>
                <a:spLocks noChangeArrowheads="1"/>
              </p:cNvSpPr>
              <p:nvPr/>
            </p:nvSpPr>
            <p:spPr bwMode="auto">
              <a:xfrm>
                <a:off x="2000"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160"/>
              <p:cNvSpPr>
                <a:spLocks noChangeArrowheads="1"/>
              </p:cNvSpPr>
              <p:nvPr/>
            </p:nvSpPr>
            <p:spPr bwMode="auto">
              <a:xfrm>
                <a:off x="2018"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161"/>
              <p:cNvSpPr>
                <a:spLocks noChangeArrowheads="1"/>
              </p:cNvSpPr>
              <p:nvPr/>
            </p:nvSpPr>
            <p:spPr bwMode="auto">
              <a:xfrm>
                <a:off x="1850"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Rectangle 162"/>
              <p:cNvSpPr>
                <a:spLocks noChangeArrowheads="1"/>
              </p:cNvSpPr>
              <p:nvPr/>
            </p:nvSpPr>
            <p:spPr bwMode="auto">
              <a:xfrm>
                <a:off x="1845"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Rectangle 163"/>
              <p:cNvSpPr>
                <a:spLocks noChangeArrowheads="1"/>
              </p:cNvSpPr>
              <p:nvPr/>
            </p:nvSpPr>
            <p:spPr bwMode="auto">
              <a:xfrm>
                <a:off x="1763"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164"/>
              <p:cNvSpPr>
                <a:spLocks noChangeArrowheads="1"/>
              </p:cNvSpPr>
              <p:nvPr/>
            </p:nvSpPr>
            <p:spPr bwMode="auto">
              <a:xfrm>
                <a:off x="1548"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Rectangle 165"/>
              <p:cNvSpPr>
                <a:spLocks noChangeArrowheads="1"/>
              </p:cNvSpPr>
              <p:nvPr/>
            </p:nvSpPr>
            <p:spPr bwMode="auto">
              <a:xfrm>
                <a:off x="1545" y="2378"/>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Rectangle 166"/>
              <p:cNvSpPr>
                <a:spLocks noChangeArrowheads="1"/>
              </p:cNvSpPr>
              <p:nvPr/>
            </p:nvSpPr>
            <p:spPr bwMode="auto">
              <a:xfrm>
                <a:off x="1465" y="2438"/>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Rectangle 167"/>
              <p:cNvSpPr>
                <a:spLocks noChangeArrowheads="1"/>
              </p:cNvSpPr>
              <p:nvPr/>
            </p:nvSpPr>
            <p:spPr bwMode="auto">
              <a:xfrm>
                <a:off x="1153" y="250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Rectangle 168"/>
              <p:cNvSpPr>
                <a:spLocks noChangeArrowheads="1"/>
              </p:cNvSpPr>
              <p:nvPr/>
            </p:nvSpPr>
            <p:spPr bwMode="auto">
              <a:xfrm>
                <a:off x="1146" y="23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Rectangle 169"/>
              <p:cNvSpPr>
                <a:spLocks noChangeArrowheads="1"/>
              </p:cNvSpPr>
              <p:nvPr/>
            </p:nvSpPr>
            <p:spPr bwMode="auto">
              <a:xfrm>
                <a:off x="2056"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1" name="Rectangle 170"/>
              <p:cNvSpPr>
                <a:spLocks noChangeArrowheads="1"/>
              </p:cNvSpPr>
              <p:nvPr/>
            </p:nvSpPr>
            <p:spPr bwMode="auto">
              <a:xfrm>
                <a:off x="2053" y="1981"/>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Rectangle 171"/>
              <p:cNvSpPr>
                <a:spLocks noChangeArrowheads="1"/>
              </p:cNvSpPr>
              <p:nvPr/>
            </p:nvSpPr>
            <p:spPr bwMode="auto">
              <a:xfrm>
                <a:off x="1906"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172"/>
              <p:cNvSpPr>
                <a:spLocks noChangeArrowheads="1"/>
              </p:cNvSpPr>
              <p:nvPr/>
            </p:nvSpPr>
            <p:spPr bwMode="auto">
              <a:xfrm>
                <a:off x="1898"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Rectangle 173"/>
              <p:cNvSpPr>
                <a:spLocks noChangeArrowheads="1"/>
              </p:cNvSpPr>
              <p:nvPr/>
            </p:nvSpPr>
            <p:spPr bwMode="auto">
              <a:xfrm>
                <a:off x="1819" y="204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Rectangle 174"/>
              <p:cNvSpPr>
                <a:spLocks noChangeArrowheads="1"/>
              </p:cNvSpPr>
              <p:nvPr/>
            </p:nvSpPr>
            <p:spPr bwMode="auto">
              <a:xfrm>
                <a:off x="165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Rectangle 175"/>
              <p:cNvSpPr>
                <a:spLocks noChangeArrowheads="1"/>
              </p:cNvSpPr>
              <p:nvPr/>
            </p:nvSpPr>
            <p:spPr bwMode="auto">
              <a:xfrm>
                <a:off x="1664"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Rectangle 176"/>
              <p:cNvSpPr>
                <a:spLocks noChangeArrowheads="1"/>
              </p:cNvSpPr>
              <p:nvPr/>
            </p:nvSpPr>
            <p:spPr bwMode="auto">
              <a:xfrm>
                <a:off x="150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Rectangle 177"/>
              <p:cNvSpPr>
                <a:spLocks noChangeArrowheads="1"/>
              </p:cNvSpPr>
              <p:nvPr/>
            </p:nvSpPr>
            <p:spPr bwMode="auto">
              <a:xfrm>
                <a:off x="1498"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Rectangle 178"/>
              <p:cNvSpPr>
                <a:spLocks noChangeArrowheads="1"/>
              </p:cNvSpPr>
              <p:nvPr/>
            </p:nvSpPr>
            <p:spPr bwMode="auto">
              <a:xfrm>
                <a:off x="1417" y="204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Rectangle 179"/>
              <p:cNvSpPr>
                <a:spLocks noChangeArrowheads="1"/>
              </p:cNvSpPr>
              <p:nvPr/>
            </p:nvSpPr>
            <p:spPr bwMode="auto">
              <a:xfrm>
                <a:off x="1153" y="211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Rectangle 180"/>
              <p:cNvSpPr>
                <a:spLocks noChangeArrowheads="1"/>
              </p:cNvSpPr>
              <p:nvPr/>
            </p:nvSpPr>
            <p:spPr bwMode="auto">
              <a:xfrm>
                <a:off x="1146" y="1984"/>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Rectangle 181"/>
              <p:cNvSpPr>
                <a:spLocks noChangeArrowheads="1"/>
              </p:cNvSpPr>
              <p:nvPr/>
            </p:nvSpPr>
            <p:spPr bwMode="auto">
              <a:xfrm>
                <a:off x="2133"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Rectangle 182"/>
              <p:cNvSpPr>
                <a:spLocks noChangeArrowheads="1"/>
              </p:cNvSpPr>
              <p:nvPr/>
            </p:nvSpPr>
            <p:spPr bwMode="auto">
              <a:xfrm>
                <a:off x="1968"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Rectangle 183"/>
              <p:cNvSpPr>
                <a:spLocks noChangeArrowheads="1"/>
              </p:cNvSpPr>
              <p:nvPr/>
            </p:nvSpPr>
            <p:spPr bwMode="auto">
              <a:xfrm>
                <a:off x="1978"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Rectangle 184"/>
              <p:cNvSpPr>
                <a:spLocks noChangeArrowheads="1"/>
              </p:cNvSpPr>
              <p:nvPr/>
            </p:nvSpPr>
            <p:spPr bwMode="auto">
              <a:xfrm>
                <a:off x="1818"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Rectangle 185"/>
              <p:cNvSpPr>
                <a:spLocks noChangeArrowheads="1"/>
              </p:cNvSpPr>
              <p:nvPr/>
            </p:nvSpPr>
            <p:spPr bwMode="auto">
              <a:xfrm>
                <a:off x="1813"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Rectangle 186"/>
              <p:cNvSpPr>
                <a:spLocks noChangeArrowheads="1"/>
              </p:cNvSpPr>
              <p:nvPr/>
            </p:nvSpPr>
            <p:spPr bwMode="auto">
              <a:xfrm>
                <a:off x="1731"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Rectangle 187"/>
              <p:cNvSpPr>
                <a:spLocks noChangeArrowheads="1"/>
              </p:cNvSpPr>
              <p:nvPr/>
            </p:nvSpPr>
            <p:spPr bwMode="auto">
              <a:xfrm>
                <a:off x="1531"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Rectangle 188"/>
              <p:cNvSpPr>
                <a:spLocks noChangeArrowheads="1"/>
              </p:cNvSpPr>
              <p:nvPr/>
            </p:nvSpPr>
            <p:spPr bwMode="auto">
              <a:xfrm>
                <a:off x="1529" y="1717"/>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Rectangle 189"/>
              <p:cNvSpPr>
                <a:spLocks noChangeArrowheads="1"/>
              </p:cNvSpPr>
              <p:nvPr/>
            </p:nvSpPr>
            <p:spPr bwMode="auto">
              <a:xfrm>
                <a:off x="1449" y="177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Rectangle 190"/>
              <p:cNvSpPr>
                <a:spLocks noChangeArrowheads="1"/>
              </p:cNvSpPr>
              <p:nvPr/>
            </p:nvSpPr>
            <p:spPr bwMode="auto">
              <a:xfrm>
                <a:off x="1153" y="1846"/>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Rectangle 191"/>
              <p:cNvSpPr>
                <a:spLocks noChangeArrowheads="1"/>
              </p:cNvSpPr>
              <p:nvPr/>
            </p:nvSpPr>
            <p:spPr bwMode="auto">
              <a:xfrm>
                <a:off x="1146" y="1720"/>
                <a:ext cx="111"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Rectangle 192"/>
              <p:cNvSpPr>
                <a:spLocks noChangeArrowheads="1"/>
              </p:cNvSpPr>
              <p:nvPr/>
            </p:nvSpPr>
            <p:spPr bwMode="auto">
              <a:xfrm>
                <a:off x="1983" y="2771"/>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Rectangle 193"/>
              <p:cNvSpPr>
                <a:spLocks noChangeArrowheads="1"/>
              </p:cNvSpPr>
              <p:nvPr/>
            </p:nvSpPr>
            <p:spPr bwMode="auto">
              <a:xfrm>
                <a:off x="1199" y="2771"/>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Rectangle 194"/>
              <p:cNvSpPr>
                <a:spLocks noChangeArrowheads="1"/>
              </p:cNvSpPr>
              <p:nvPr/>
            </p:nvSpPr>
            <p:spPr bwMode="auto">
              <a:xfrm>
                <a:off x="1199" y="2507"/>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Rectangle 195"/>
              <p:cNvSpPr>
                <a:spLocks noChangeArrowheads="1"/>
              </p:cNvSpPr>
              <p:nvPr/>
            </p:nvSpPr>
            <p:spPr bwMode="auto">
              <a:xfrm>
                <a:off x="1951" y="211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Rectangle 196"/>
              <p:cNvSpPr>
                <a:spLocks noChangeArrowheads="1"/>
              </p:cNvSpPr>
              <p:nvPr/>
            </p:nvSpPr>
            <p:spPr bwMode="auto">
              <a:xfrm>
                <a:off x="1199" y="2110"/>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Rectangle 197"/>
              <p:cNvSpPr>
                <a:spLocks noChangeArrowheads="1"/>
              </p:cNvSpPr>
              <p:nvPr/>
            </p:nvSpPr>
            <p:spPr bwMode="auto">
              <a:xfrm>
                <a:off x="1199" y="1846"/>
                <a:ext cx="117" cy="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Rectangle 199"/>
            <p:cNvSpPr>
              <a:spLocks noChangeArrowheads="1"/>
            </p:cNvSpPr>
            <p:nvPr/>
          </p:nvSpPr>
          <p:spPr bwMode="auto">
            <a:xfrm>
              <a:off x="2312" y="225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00"/>
            <p:cNvSpPr>
              <a:spLocks noChangeArrowheads="1"/>
            </p:cNvSpPr>
            <p:nvPr/>
          </p:nvSpPr>
          <p:spPr bwMode="auto">
            <a:xfrm>
              <a:off x="816" y="2911"/>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01"/>
            <p:cNvSpPr>
              <a:spLocks noChangeArrowheads="1"/>
            </p:cNvSpPr>
            <p:nvPr/>
          </p:nvSpPr>
          <p:spPr bwMode="auto">
            <a:xfrm>
              <a:off x="1123" y="3030"/>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02"/>
            <p:cNvSpPr>
              <a:spLocks noChangeArrowheads="1"/>
            </p:cNvSpPr>
            <p:nvPr/>
          </p:nvSpPr>
          <p:spPr bwMode="auto">
            <a:xfrm>
              <a:off x="1123" y="3149"/>
              <a:ext cx="1002"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Times New Roman" panose="02020603050405020304" pitchFamily="18" charset="0"/>
                </a:rPr>
                <a:t>Equilibrium (MB=MC)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03"/>
            <p:cNvSpPr>
              <a:spLocks noChangeArrowheads="1"/>
            </p:cNvSpPr>
            <p:nvPr/>
          </p:nvSpPr>
          <p:spPr bwMode="auto">
            <a:xfrm>
              <a:off x="2089" y="314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04"/>
            <p:cNvSpPr>
              <a:spLocks noChangeArrowheads="1"/>
            </p:cNvSpPr>
            <p:nvPr/>
          </p:nvSpPr>
          <p:spPr bwMode="auto">
            <a:xfrm>
              <a:off x="1123" y="3269"/>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7" name="Group 264"/>
            <p:cNvGrpSpPr>
              <a:grpSpLocks/>
            </p:cNvGrpSpPr>
            <p:nvPr/>
          </p:nvGrpSpPr>
          <p:grpSpPr bwMode="auto">
            <a:xfrm>
              <a:off x="1140" y="3382"/>
              <a:ext cx="1091" cy="527"/>
              <a:chOff x="1140" y="3382"/>
              <a:chExt cx="1091" cy="527"/>
            </a:xfrm>
          </p:grpSpPr>
          <p:sp>
            <p:nvSpPr>
              <p:cNvPr id="44" name="Line 205"/>
              <p:cNvSpPr>
                <a:spLocks noChangeShapeType="1"/>
              </p:cNvSpPr>
              <p:nvPr/>
            </p:nvSpPr>
            <p:spPr bwMode="auto">
              <a:xfrm>
                <a:off x="1140" y="3638"/>
                <a:ext cx="131"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Line 206"/>
              <p:cNvSpPr>
                <a:spLocks noChangeShapeType="1"/>
              </p:cNvSpPr>
              <p:nvPr/>
            </p:nvSpPr>
            <p:spPr bwMode="auto">
              <a:xfrm>
                <a:off x="1427" y="3509"/>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Line 207"/>
              <p:cNvSpPr>
                <a:spLocks noChangeShapeType="1"/>
              </p:cNvSpPr>
              <p:nvPr/>
            </p:nvSpPr>
            <p:spPr bwMode="auto">
              <a:xfrm>
                <a:off x="1582" y="3509"/>
                <a:ext cx="152"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208"/>
              <p:cNvSpPr>
                <a:spLocks noChangeShapeType="1"/>
              </p:cNvSpPr>
              <p:nvPr/>
            </p:nvSpPr>
            <p:spPr bwMode="auto">
              <a:xfrm>
                <a:off x="1832" y="3509"/>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209"/>
              <p:cNvSpPr>
                <a:spLocks noChangeShapeType="1"/>
              </p:cNvSpPr>
              <p:nvPr/>
            </p:nvSpPr>
            <p:spPr bwMode="auto">
              <a:xfrm>
                <a:off x="1987" y="3509"/>
                <a:ext cx="147"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Line 210"/>
              <p:cNvSpPr>
                <a:spLocks noChangeShapeType="1"/>
              </p:cNvSpPr>
              <p:nvPr/>
            </p:nvSpPr>
            <p:spPr bwMode="auto">
              <a:xfrm>
                <a:off x="1412" y="3758"/>
                <a:ext cx="135"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Line 211"/>
              <p:cNvSpPr>
                <a:spLocks noChangeShapeType="1"/>
              </p:cNvSpPr>
              <p:nvPr/>
            </p:nvSpPr>
            <p:spPr bwMode="auto">
              <a:xfrm>
                <a:off x="1567" y="3758"/>
                <a:ext cx="167"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212"/>
              <p:cNvSpPr>
                <a:spLocks noChangeShapeType="1"/>
              </p:cNvSpPr>
              <p:nvPr/>
            </p:nvSpPr>
            <p:spPr bwMode="auto">
              <a:xfrm>
                <a:off x="1832" y="3758"/>
                <a:ext cx="136"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Line 213"/>
              <p:cNvSpPr>
                <a:spLocks noChangeShapeType="1"/>
              </p:cNvSpPr>
              <p:nvPr/>
            </p:nvSpPr>
            <p:spPr bwMode="auto">
              <a:xfrm>
                <a:off x="1987" y="3758"/>
                <a:ext cx="163" cy="0"/>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214"/>
              <p:cNvSpPr>
                <a:spLocks noChangeShapeType="1"/>
              </p:cNvSpPr>
              <p:nvPr/>
            </p:nvSpPr>
            <p:spPr bwMode="auto">
              <a:xfrm>
                <a:off x="1369" y="3638"/>
                <a:ext cx="823" cy="0"/>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215"/>
              <p:cNvSpPr>
                <a:spLocks noChangeArrowheads="1"/>
              </p:cNvSpPr>
              <p:nvPr/>
            </p:nvSpPr>
            <p:spPr bwMode="auto">
              <a:xfrm>
                <a:off x="2148" y="3700"/>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216"/>
              <p:cNvSpPr>
                <a:spLocks noChangeArrowheads="1"/>
              </p:cNvSpPr>
              <p:nvPr/>
            </p:nvSpPr>
            <p:spPr bwMode="auto">
              <a:xfrm>
                <a:off x="1367" y="3700"/>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217"/>
              <p:cNvSpPr>
                <a:spLocks noChangeArrowheads="1"/>
              </p:cNvSpPr>
              <p:nvPr/>
            </p:nvSpPr>
            <p:spPr bwMode="auto">
              <a:xfrm>
                <a:off x="2133" y="3451"/>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Rectangle 218"/>
              <p:cNvSpPr>
                <a:spLocks noChangeArrowheads="1"/>
              </p:cNvSpPr>
              <p:nvPr/>
            </p:nvSpPr>
            <p:spPr bwMode="auto">
              <a:xfrm>
                <a:off x="1383" y="3451"/>
                <a:ext cx="8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Rectangle 219"/>
              <p:cNvSpPr>
                <a:spLocks noChangeArrowheads="1"/>
              </p:cNvSpPr>
              <p:nvPr/>
            </p:nvSpPr>
            <p:spPr bwMode="auto">
              <a:xfrm>
                <a:off x="2090" y="380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220"/>
              <p:cNvSpPr>
                <a:spLocks noChangeArrowheads="1"/>
              </p:cNvSpPr>
              <p:nvPr/>
            </p:nvSpPr>
            <p:spPr bwMode="auto">
              <a:xfrm>
                <a:off x="1671" y="380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Rectangle 221"/>
              <p:cNvSpPr>
                <a:spLocks noChangeArrowheads="1"/>
              </p:cNvSpPr>
              <p:nvPr/>
            </p:nvSpPr>
            <p:spPr bwMode="auto">
              <a:xfrm>
                <a:off x="1674" y="367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Rectangle 222"/>
              <p:cNvSpPr>
                <a:spLocks noChangeArrowheads="1"/>
              </p:cNvSpPr>
              <p:nvPr/>
            </p:nvSpPr>
            <p:spPr bwMode="auto">
              <a:xfrm>
                <a:off x="2080"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223"/>
              <p:cNvSpPr>
                <a:spLocks noChangeArrowheads="1"/>
              </p:cNvSpPr>
              <p:nvPr/>
            </p:nvSpPr>
            <p:spPr bwMode="auto">
              <a:xfrm>
                <a:off x="1678"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224"/>
              <p:cNvSpPr>
                <a:spLocks noChangeArrowheads="1"/>
              </p:cNvSpPr>
              <p:nvPr/>
            </p:nvSpPr>
            <p:spPr bwMode="auto">
              <a:xfrm>
                <a:off x="1680" y="3422"/>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Rectangle 225"/>
              <p:cNvSpPr>
                <a:spLocks noChangeArrowheads="1"/>
              </p:cNvSpPr>
              <p:nvPr/>
            </p:nvSpPr>
            <p:spPr bwMode="auto">
              <a:xfrm>
                <a:off x="1211" y="3680"/>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Rectangle 226"/>
              <p:cNvSpPr>
                <a:spLocks noChangeArrowheads="1"/>
              </p:cNvSpPr>
              <p:nvPr/>
            </p:nvSpPr>
            <p:spPr bwMode="auto">
              <a:xfrm>
                <a:off x="1209" y="3551"/>
                <a:ext cx="76" cy="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6" name="Rectangle 227"/>
              <p:cNvSpPr>
                <a:spLocks noChangeArrowheads="1"/>
              </p:cNvSpPr>
              <p:nvPr/>
            </p:nvSpPr>
            <p:spPr bwMode="auto">
              <a:xfrm>
                <a:off x="2038" y="377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7" name="Rectangle 228"/>
              <p:cNvSpPr>
                <a:spLocks noChangeArrowheads="1"/>
              </p:cNvSpPr>
              <p:nvPr/>
            </p:nvSpPr>
            <p:spPr bwMode="auto">
              <a:xfrm>
                <a:off x="2057" y="3643"/>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8" name="Rectangle 229"/>
              <p:cNvSpPr>
                <a:spLocks noChangeArrowheads="1"/>
              </p:cNvSpPr>
              <p:nvPr/>
            </p:nvSpPr>
            <p:spPr bwMode="auto">
              <a:xfrm>
                <a:off x="1888" y="3770"/>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Rectangle 230"/>
              <p:cNvSpPr>
                <a:spLocks noChangeArrowheads="1"/>
              </p:cNvSpPr>
              <p:nvPr/>
            </p:nvSpPr>
            <p:spPr bwMode="auto">
              <a:xfrm>
                <a:off x="1883" y="364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Rectangle 231"/>
              <p:cNvSpPr>
                <a:spLocks noChangeArrowheads="1"/>
              </p:cNvSpPr>
              <p:nvPr/>
            </p:nvSpPr>
            <p:spPr bwMode="auto">
              <a:xfrm>
                <a:off x="1620" y="377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Rectangle 232"/>
              <p:cNvSpPr>
                <a:spLocks noChangeArrowheads="1"/>
              </p:cNvSpPr>
              <p:nvPr/>
            </p:nvSpPr>
            <p:spPr bwMode="auto">
              <a:xfrm>
                <a:off x="1618" y="364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Rectangle 233"/>
              <p:cNvSpPr>
                <a:spLocks noChangeArrowheads="1"/>
              </p:cNvSpPr>
              <p:nvPr/>
            </p:nvSpPr>
            <p:spPr bwMode="auto">
              <a:xfrm>
                <a:off x="1463" y="364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Rectangle 234"/>
              <p:cNvSpPr>
                <a:spLocks noChangeArrowheads="1"/>
              </p:cNvSpPr>
              <p:nvPr/>
            </p:nvSpPr>
            <p:spPr bwMode="auto">
              <a:xfrm>
                <a:off x="2038"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4" name="Rectangle 235"/>
              <p:cNvSpPr>
                <a:spLocks noChangeArrowheads="1"/>
              </p:cNvSpPr>
              <p:nvPr/>
            </p:nvSpPr>
            <p:spPr bwMode="auto">
              <a:xfrm>
                <a:off x="2049" y="3394"/>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5" name="Rectangle 236"/>
              <p:cNvSpPr>
                <a:spLocks noChangeArrowheads="1"/>
              </p:cNvSpPr>
              <p:nvPr/>
            </p:nvSpPr>
            <p:spPr bwMode="auto">
              <a:xfrm>
                <a:off x="1888" y="3520"/>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Rectangle 237"/>
              <p:cNvSpPr>
                <a:spLocks noChangeArrowheads="1"/>
              </p:cNvSpPr>
              <p:nvPr/>
            </p:nvSpPr>
            <p:spPr bwMode="auto">
              <a:xfrm>
                <a:off x="1883" y="3395"/>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238"/>
              <p:cNvSpPr>
                <a:spLocks noChangeArrowheads="1"/>
              </p:cNvSpPr>
              <p:nvPr/>
            </p:nvSpPr>
            <p:spPr bwMode="auto">
              <a:xfrm>
                <a:off x="1636"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q</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Rectangle 239"/>
              <p:cNvSpPr>
                <a:spLocks noChangeArrowheads="1"/>
              </p:cNvSpPr>
              <p:nvPr/>
            </p:nvSpPr>
            <p:spPr bwMode="auto">
              <a:xfrm>
                <a:off x="1633" y="3391"/>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Rectangle 240"/>
              <p:cNvSpPr>
                <a:spLocks noChangeArrowheads="1"/>
              </p:cNvSpPr>
              <p:nvPr/>
            </p:nvSpPr>
            <p:spPr bwMode="auto">
              <a:xfrm>
                <a:off x="1478" y="3395"/>
                <a:ext cx="10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Rectangle 241"/>
              <p:cNvSpPr>
                <a:spLocks noChangeArrowheads="1"/>
              </p:cNvSpPr>
              <p:nvPr/>
            </p:nvSpPr>
            <p:spPr bwMode="auto">
              <a:xfrm>
                <a:off x="1159" y="3649"/>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242"/>
              <p:cNvSpPr>
                <a:spLocks noChangeArrowheads="1"/>
              </p:cNvSpPr>
              <p:nvPr/>
            </p:nvSpPr>
            <p:spPr bwMode="auto">
              <a:xfrm>
                <a:off x="1167" y="3520"/>
                <a:ext cx="85"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Times New Roman" panose="02020603050405020304" pitchFamily="18" charset="0"/>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243"/>
              <p:cNvSpPr>
                <a:spLocks noChangeArrowheads="1"/>
              </p:cNvSpPr>
              <p:nvPr/>
            </p:nvSpPr>
            <p:spPr bwMode="auto">
              <a:xfrm>
                <a:off x="1993"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Rectangle 244"/>
              <p:cNvSpPr>
                <a:spLocks noChangeArrowheads="1"/>
              </p:cNvSpPr>
              <p:nvPr/>
            </p:nvSpPr>
            <p:spPr bwMode="auto">
              <a:xfrm>
                <a:off x="2011" y="3634"/>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245"/>
              <p:cNvSpPr>
                <a:spLocks noChangeArrowheads="1"/>
              </p:cNvSpPr>
              <p:nvPr/>
            </p:nvSpPr>
            <p:spPr bwMode="auto">
              <a:xfrm>
                <a:off x="1843"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Rectangle 246"/>
              <p:cNvSpPr>
                <a:spLocks noChangeArrowheads="1"/>
              </p:cNvSpPr>
              <p:nvPr/>
            </p:nvSpPr>
            <p:spPr bwMode="auto">
              <a:xfrm>
                <a:off x="1838" y="363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247"/>
              <p:cNvSpPr>
                <a:spLocks noChangeArrowheads="1"/>
              </p:cNvSpPr>
              <p:nvPr/>
            </p:nvSpPr>
            <p:spPr bwMode="auto">
              <a:xfrm>
                <a:off x="1758" y="369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Rectangle 248"/>
              <p:cNvSpPr>
                <a:spLocks noChangeArrowheads="1"/>
              </p:cNvSpPr>
              <p:nvPr/>
            </p:nvSpPr>
            <p:spPr bwMode="auto">
              <a:xfrm>
                <a:off x="1574"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249"/>
              <p:cNvSpPr>
                <a:spLocks noChangeArrowheads="1"/>
              </p:cNvSpPr>
              <p:nvPr/>
            </p:nvSpPr>
            <p:spPr bwMode="auto">
              <a:xfrm>
                <a:off x="1572" y="3632"/>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9" name="Rectangle 250"/>
              <p:cNvSpPr>
                <a:spLocks noChangeArrowheads="1"/>
              </p:cNvSpPr>
              <p:nvPr/>
            </p:nvSpPr>
            <p:spPr bwMode="auto">
              <a:xfrm>
                <a:off x="1425" y="376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251"/>
              <p:cNvSpPr>
                <a:spLocks noChangeArrowheads="1"/>
              </p:cNvSpPr>
              <p:nvPr/>
            </p:nvSpPr>
            <p:spPr bwMode="auto">
              <a:xfrm>
                <a:off x="1417" y="363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252"/>
              <p:cNvSpPr>
                <a:spLocks noChangeArrowheads="1"/>
              </p:cNvSpPr>
              <p:nvPr/>
            </p:nvSpPr>
            <p:spPr bwMode="auto">
              <a:xfrm>
                <a:off x="1993"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253"/>
              <p:cNvSpPr>
                <a:spLocks noChangeArrowheads="1"/>
              </p:cNvSpPr>
              <p:nvPr/>
            </p:nvSpPr>
            <p:spPr bwMode="auto">
              <a:xfrm>
                <a:off x="2003" y="3385"/>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Rectangle 254"/>
              <p:cNvSpPr>
                <a:spLocks noChangeArrowheads="1"/>
              </p:cNvSpPr>
              <p:nvPr/>
            </p:nvSpPr>
            <p:spPr bwMode="auto">
              <a:xfrm>
                <a:off x="1843"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Rectangle 255"/>
              <p:cNvSpPr>
                <a:spLocks noChangeArrowheads="1"/>
              </p:cNvSpPr>
              <p:nvPr/>
            </p:nvSpPr>
            <p:spPr bwMode="auto">
              <a:xfrm>
                <a:off x="1838" y="3386"/>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5" name="Rectangle 256"/>
              <p:cNvSpPr>
                <a:spLocks noChangeArrowheads="1"/>
              </p:cNvSpPr>
              <p:nvPr/>
            </p:nvSpPr>
            <p:spPr bwMode="auto">
              <a:xfrm>
                <a:off x="1758" y="3442"/>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Rectangle 257"/>
              <p:cNvSpPr>
                <a:spLocks noChangeArrowheads="1"/>
              </p:cNvSpPr>
              <p:nvPr/>
            </p:nvSpPr>
            <p:spPr bwMode="auto">
              <a:xfrm>
                <a:off x="1590"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258"/>
              <p:cNvSpPr>
                <a:spLocks noChangeArrowheads="1"/>
              </p:cNvSpPr>
              <p:nvPr/>
            </p:nvSpPr>
            <p:spPr bwMode="auto">
              <a:xfrm>
                <a:off x="1588" y="3382"/>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Rectangle 259"/>
              <p:cNvSpPr>
                <a:spLocks noChangeArrowheads="1"/>
              </p:cNvSpPr>
              <p:nvPr/>
            </p:nvSpPr>
            <p:spPr bwMode="auto">
              <a:xfrm>
                <a:off x="1440" y="3511"/>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260"/>
              <p:cNvSpPr>
                <a:spLocks noChangeArrowheads="1"/>
              </p:cNvSpPr>
              <p:nvPr/>
            </p:nvSpPr>
            <p:spPr bwMode="auto">
              <a:xfrm>
                <a:off x="1433" y="3386"/>
                <a:ext cx="102"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Rectangle 261"/>
              <p:cNvSpPr>
                <a:spLocks noChangeArrowheads="1"/>
              </p:cNvSpPr>
              <p:nvPr/>
            </p:nvSpPr>
            <p:spPr bwMode="auto">
              <a:xfrm>
                <a:off x="1295" y="357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Symbol" panose="05050102010706020507" pitchFamily="18" charset="2"/>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Rectangle 262"/>
              <p:cNvSpPr>
                <a:spLocks noChangeArrowheads="1"/>
              </p:cNvSpPr>
              <p:nvPr/>
            </p:nvSpPr>
            <p:spPr bwMode="auto">
              <a:xfrm>
                <a:off x="1470" y="376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Rectangle 263"/>
              <p:cNvSpPr>
                <a:spLocks noChangeArrowheads="1"/>
              </p:cNvSpPr>
              <p:nvPr/>
            </p:nvSpPr>
            <p:spPr bwMode="auto">
              <a:xfrm>
                <a:off x="1486" y="3511"/>
                <a:ext cx="108" cy="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a:ln>
                      <a:noFill/>
                    </a:ln>
                    <a:solidFill>
                      <a:srgbClr val="000000"/>
                    </a:solidFill>
                    <a:effectLst/>
                    <a:latin typeface="Symbol" panose="05050102010706020507" pitchFamily="18" charset="2"/>
                  </a:rPr>
                  <a:t>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8" name="Rectangle 265"/>
            <p:cNvSpPr>
              <a:spLocks noChangeArrowheads="1"/>
            </p:cNvSpPr>
            <p:nvPr/>
          </p:nvSpPr>
          <p:spPr bwMode="auto">
            <a:xfrm>
              <a:off x="2210" y="357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266"/>
            <p:cNvSpPr>
              <a:spLocks noChangeArrowheads="1"/>
            </p:cNvSpPr>
            <p:nvPr/>
          </p:nvSpPr>
          <p:spPr bwMode="auto">
            <a:xfrm>
              <a:off x="1123" y="3906"/>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267"/>
            <p:cNvSpPr>
              <a:spLocks noChangeArrowheads="1"/>
            </p:cNvSpPr>
            <p:nvPr/>
          </p:nvSpPr>
          <p:spPr bwMode="auto">
            <a:xfrm>
              <a:off x="1123" y="4025"/>
              <a:ext cx="279"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Usual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268"/>
            <p:cNvSpPr>
              <a:spLocks noChangeArrowheads="1"/>
            </p:cNvSpPr>
            <p:nvPr/>
          </p:nvSpPr>
          <p:spPr bwMode="auto">
            <a:xfrm>
              <a:off x="1363" y="402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269"/>
            <p:cNvSpPr>
              <a:spLocks noChangeArrowheads="1"/>
            </p:cNvSpPr>
            <p:nvPr/>
          </p:nvSpPr>
          <p:spPr bwMode="auto">
            <a:xfrm>
              <a:off x="1388" y="4025"/>
              <a:ext cx="2716"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relationship except the production function of quality adds to MB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270"/>
            <p:cNvSpPr>
              <a:spLocks noChangeArrowheads="1"/>
            </p:cNvSpPr>
            <p:nvPr/>
          </p:nvSpPr>
          <p:spPr bwMode="auto">
            <a:xfrm>
              <a:off x="4076" y="4025"/>
              <a:ext cx="67" cy="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400311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a:effectLst/>
                <a:latin typeface="Times New Roman" panose="02020603050405020304" pitchFamily="18" charset="0"/>
                <a:cs typeface="Times New Roman" panose="02020603050405020304" pitchFamily="18" charset="0"/>
              </a:rPr>
              <a:t>Research Questions</a:t>
            </a:r>
          </a:p>
        </p:txBody>
      </p:sp>
      <p:sp>
        <p:nvSpPr>
          <p:cNvPr id="6" name="Content Placeholder 5"/>
          <p:cNvSpPr>
            <a:spLocks noGrp="1"/>
          </p:cNvSpPr>
          <p:nvPr>
            <p:ph idx="1"/>
          </p:nvPr>
        </p:nvSpPr>
        <p:spPr>
          <a:xfrm>
            <a:off x="1435608" y="1447800"/>
            <a:ext cx="7498080" cy="5334000"/>
          </a:xfrm>
        </p:spPr>
        <p:txBody>
          <a:bodyPr>
            <a:normAutofit/>
          </a:bodyPr>
          <a:lstStyle/>
          <a:p>
            <a:r>
              <a:rPr lang="en-US" sz="1800" dirty="0">
                <a:latin typeface="Times New Roman" panose="02020603050405020304" pitchFamily="18" charset="0"/>
                <a:cs typeface="Times New Roman" panose="02020603050405020304" pitchFamily="18" charset="0"/>
              </a:rPr>
              <a:t>Do higher fees for primary care increase quantity of primary care obtained by Medicaid beneficiaries?</a:t>
            </a:r>
          </a:p>
          <a:p>
            <a:pPr lvl="1"/>
            <a:r>
              <a:rPr lang="en-US" sz="1800" dirty="0">
                <a:latin typeface="Times New Roman" panose="02020603050405020304" pitchFamily="18" charset="0"/>
                <a:cs typeface="Times New Roman" panose="02020603050405020304" pitchFamily="18" charset="0"/>
              </a:rPr>
              <a:t>By primary care physician</a:t>
            </a:r>
          </a:p>
          <a:p>
            <a:pPr lvl="1"/>
            <a:r>
              <a:rPr lang="en-US" sz="1800" dirty="0">
                <a:latin typeface="Times New Roman" panose="02020603050405020304" pitchFamily="18" charset="0"/>
                <a:cs typeface="Times New Roman" panose="02020603050405020304" pitchFamily="18" charset="0"/>
              </a:rPr>
              <a:t>By specialist</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Do higher fees for primary care increase quantity of other types of care obtained by Medicaid beneficiaries?</a:t>
            </a:r>
          </a:p>
          <a:p>
            <a:pPr lvl="1"/>
            <a:r>
              <a:rPr lang="en-US" sz="1800" dirty="0">
                <a:latin typeface="Times New Roman" panose="02020603050405020304" pitchFamily="18" charset="0"/>
                <a:cs typeface="Times New Roman" panose="02020603050405020304" pitchFamily="18" charset="0"/>
              </a:rPr>
              <a:t>Imaging (X-rays, CT, MRI)</a:t>
            </a:r>
          </a:p>
          <a:p>
            <a:pPr lvl="1"/>
            <a:r>
              <a:rPr lang="en-US" sz="1800" dirty="0">
                <a:latin typeface="Times New Roman" panose="02020603050405020304" pitchFamily="18" charset="0"/>
                <a:cs typeface="Times New Roman" panose="02020603050405020304" pitchFamily="18" charset="0"/>
              </a:rPr>
              <a:t>Prescription drugs</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Do higher fees for primary care decrease hospitalization (through higher quality and better health)?</a:t>
            </a:r>
          </a:p>
        </p:txBody>
      </p:sp>
    </p:spTree>
    <p:extLst>
      <p:ext uri="{BB962C8B-B14F-4D97-AF65-F5344CB8AC3E}">
        <p14:creationId xmlns:p14="http://schemas.microsoft.com/office/powerpoint/2010/main" val="149820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DE0C9A-E7EA-4130-A638-8C6570FF0C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for strategy recommendation</Template>
  <TotalTime>0</TotalTime>
  <Words>3631</Words>
  <Application>Microsoft Office PowerPoint</Application>
  <PresentationFormat>On-screen Show (4:3)</PresentationFormat>
  <Paragraphs>1320</Paragraphs>
  <Slides>36</Slides>
  <Notes>36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36</vt:i4>
      </vt:variant>
    </vt:vector>
  </HeadingPairs>
  <TitlesOfParts>
    <vt:vector size="48" baseType="lpstr">
      <vt:lpstr>Malgun Gothic</vt:lpstr>
      <vt:lpstr>Arial</vt:lpstr>
      <vt:lpstr>Calibri</vt:lpstr>
      <vt:lpstr>Cambria</vt:lpstr>
      <vt:lpstr>Gill Sans MT</vt:lpstr>
      <vt:lpstr>HY엽서L</vt:lpstr>
      <vt:lpstr>MS Mincho</vt:lpstr>
      <vt:lpstr>Symbol</vt:lpstr>
      <vt:lpstr>Times New Roman</vt:lpstr>
      <vt:lpstr>Verdana</vt:lpstr>
      <vt:lpstr>Wingdings 2</vt:lpstr>
      <vt:lpstr>Solstice</vt:lpstr>
      <vt:lpstr>The Effects of Medicaid Physician Fees for Primary Care on the Use of Health Care Services</vt:lpstr>
      <vt:lpstr>The Issue</vt:lpstr>
      <vt:lpstr>The Issue</vt:lpstr>
      <vt:lpstr>The Conventional Wisdom Solution</vt:lpstr>
      <vt:lpstr>Good Story if True</vt:lpstr>
      <vt:lpstr>What We Do</vt:lpstr>
      <vt:lpstr>Conceptual Model</vt:lpstr>
      <vt:lpstr>Conceptual Model</vt:lpstr>
      <vt:lpstr>Research Questions</vt:lpstr>
      <vt:lpstr>Data</vt:lpstr>
      <vt:lpstr>Primary Care Services</vt:lpstr>
      <vt:lpstr>Construction of Physician Fee Index</vt:lpstr>
      <vt:lpstr>Variation in Physician Fee Index</vt:lpstr>
      <vt:lpstr>Variation in Physician Fee Index</vt:lpstr>
      <vt:lpstr>Variation in Physician Fee Index</vt:lpstr>
      <vt:lpstr>Variation in Physician Fee Index</vt:lpstr>
      <vt:lpstr>Summary of Variation in Physician Fee Index</vt:lpstr>
      <vt:lpstr>Dependent Variables: Outcomes</vt:lpstr>
      <vt:lpstr>Empirical Model</vt:lpstr>
      <vt:lpstr>Empirical Model</vt:lpstr>
      <vt:lpstr>Empirical Model</vt:lpstr>
      <vt:lpstr>Descriptive Statistics by Age Group  and Disability Status in 2003</vt:lpstr>
      <vt:lpstr>Results—Primary Care Visits Non-Blind and Disabled</vt:lpstr>
      <vt:lpstr>Results—Primary Care Visits Blind and Disabled</vt:lpstr>
      <vt:lpstr>Summary of Results for Primary care Visits</vt:lpstr>
      <vt:lpstr>Results—Prescription Drugs Non-Blind and Disabled</vt:lpstr>
      <vt:lpstr>Results—Prescription Drugs Blind and Disabled</vt:lpstr>
      <vt:lpstr>Summary of Results for Prescription Drugs</vt:lpstr>
      <vt:lpstr>Results—Imaging Non-Blind and Disabled</vt:lpstr>
      <vt:lpstr>Results—Imaging Blind and Disabled</vt:lpstr>
      <vt:lpstr>Summary of Results for Imaging</vt:lpstr>
      <vt:lpstr>Results—Hospitalization Non-Blind and Disabled</vt:lpstr>
      <vt:lpstr>Results—Hospitalization Blind and Disabled</vt:lpstr>
      <vt:lpstr>Summary of Results for Hospitalization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2016-12-03T18:53:17Z</dcterms:created>
  <dcterms:modified xsi:type="dcterms:W3CDTF">2016-12-09T21:29:43Z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TC101671299990</vt:lpwstr>
  </property>
</Properties>
</file>