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2" r:id="rId2"/>
  </p:sldMasterIdLst>
  <p:notesMasterIdLst>
    <p:notesMasterId r:id="rId40"/>
  </p:notesMasterIdLst>
  <p:handoutMasterIdLst>
    <p:handoutMasterId r:id="rId41"/>
  </p:handoutMasterIdLst>
  <p:sldIdLst>
    <p:sldId id="256" r:id="rId3"/>
    <p:sldId id="264" r:id="rId4"/>
    <p:sldId id="265" r:id="rId5"/>
    <p:sldId id="266" r:id="rId6"/>
    <p:sldId id="267" r:id="rId7"/>
    <p:sldId id="268" r:id="rId8"/>
    <p:sldId id="269" r:id="rId9"/>
    <p:sldId id="270" r:id="rId10"/>
    <p:sldId id="272" r:id="rId11"/>
    <p:sldId id="271" r:id="rId12"/>
    <p:sldId id="273" r:id="rId13"/>
    <p:sldId id="274" r:id="rId14"/>
    <p:sldId id="299" r:id="rId15"/>
    <p:sldId id="275" r:id="rId16"/>
    <p:sldId id="276" r:id="rId17"/>
    <p:sldId id="277" r:id="rId18"/>
    <p:sldId id="278" r:id="rId19"/>
    <p:sldId id="280" r:id="rId20"/>
    <p:sldId id="279" r:id="rId21"/>
    <p:sldId id="294" r:id="rId22"/>
    <p:sldId id="296" r:id="rId23"/>
    <p:sldId id="295"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7" r:id="rId38"/>
    <p:sldId id="298" r:id="rId39"/>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90" d="100"/>
          <a:sy n="90" d="100"/>
        </p:scale>
        <p:origin x="143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209DC4D6-251A-4E32-9F58-5EF63A864BC7}" type="datetimeFigureOut">
              <a:rPr lang="en-US" smtClean="0"/>
              <a:pPr/>
              <a:t>12/13/2016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8457CA08-D0DF-4B92-803D-2F678DDCE25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FE1E7E57-1F10-4268-99D2-CEDBAC6DAB5A}" type="datetimeFigureOut">
              <a:rPr lang="en-US" smtClean="0"/>
              <a:pPr/>
              <a:t>12/13/2016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1D2386A3-2E31-4C9B-B0BE-45709ADB98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10</a:t>
            </a:fld>
            <a:endParaRPr lang="en-US"/>
          </a:p>
        </p:txBody>
      </p:sp>
    </p:spTree>
    <p:extLst>
      <p:ext uri="{BB962C8B-B14F-4D97-AF65-F5344CB8AC3E}">
        <p14:creationId xmlns:p14="http://schemas.microsoft.com/office/powerpoint/2010/main" val="3554930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11</a:t>
            </a:fld>
            <a:endParaRPr lang="en-US"/>
          </a:p>
        </p:txBody>
      </p:sp>
    </p:spTree>
    <p:extLst>
      <p:ext uri="{BB962C8B-B14F-4D97-AF65-F5344CB8AC3E}">
        <p14:creationId xmlns:p14="http://schemas.microsoft.com/office/powerpoint/2010/main" val="1094223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12</a:t>
            </a:fld>
            <a:endParaRPr lang="en-US"/>
          </a:p>
        </p:txBody>
      </p:sp>
    </p:spTree>
    <p:extLst>
      <p:ext uri="{BB962C8B-B14F-4D97-AF65-F5344CB8AC3E}">
        <p14:creationId xmlns:p14="http://schemas.microsoft.com/office/powerpoint/2010/main" val="4029871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13</a:t>
            </a:fld>
            <a:endParaRPr lang="en-US"/>
          </a:p>
        </p:txBody>
      </p:sp>
    </p:spTree>
    <p:extLst>
      <p:ext uri="{BB962C8B-B14F-4D97-AF65-F5344CB8AC3E}">
        <p14:creationId xmlns:p14="http://schemas.microsoft.com/office/powerpoint/2010/main" val="1521267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14</a:t>
            </a:fld>
            <a:endParaRPr lang="en-US"/>
          </a:p>
        </p:txBody>
      </p:sp>
    </p:spTree>
    <p:extLst>
      <p:ext uri="{BB962C8B-B14F-4D97-AF65-F5344CB8AC3E}">
        <p14:creationId xmlns:p14="http://schemas.microsoft.com/office/powerpoint/2010/main" val="3821622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15</a:t>
            </a:fld>
            <a:endParaRPr lang="en-US"/>
          </a:p>
        </p:txBody>
      </p:sp>
    </p:spTree>
    <p:extLst>
      <p:ext uri="{BB962C8B-B14F-4D97-AF65-F5344CB8AC3E}">
        <p14:creationId xmlns:p14="http://schemas.microsoft.com/office/powerpoint/2010/main" val="27693116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16</a:t>
            </a:fld>
            <a:endParaRPr lang="en-US"/>
          </a:p>
        </p:txBody>
      </p:sp>
    </p:spTree>
    <p:extLst>
      <p:ext uri="{BB962C8B-B14F-4D97-AF65-F5344CB8AC3E}">
        <p14:creationId xmlns:p14="http://schemas.microsoft.com/office/powerpoint/2010/main" val="22799621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17</a:t>
            </a:fld>
            <a:endParaRPr lang="en-US"/>
          </a:p>
        </p:txBody>
      </p:sp>
    </p:spTree>
    <p:extLst>
      <p:ext uri="{BB962C8B-B14F-4D97-AF65-F5344CB8AC3E}">
        <p14:creationId xmlns:p14="http://schemas.microsoft.com/office/powerpoint/2010/main" val="19580111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18</a:t>
            </a:fld>
            <a:endParaRPr lang="en-US"/>
          </a:p>
        </p:txBody>
      </p:sp>
    </p:spTree>
    <p:extLst>
      <p:ext uri="{BB962C8B-B14F-4D97-AF65-F5344CB8AC3E}">
        <p14:creationId xmlns:p14="http://schemas.microsoft.com/office/powerpoint/2010/main" val="35468353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19</a:t>
            </a:fld>
            <a:endParaRPr lang="en-US"/>
          </a:p>
        </p:txBody>
      </p:sp>
    </p:spTree>
    <p:extLst>
      <p:ext uri="{BB962C8B-B14F-4D97-AF65-F5344CB8AC3E}">
        <p14:creationId xmlns:p14="http://schemas.microsoft.com/office/powerpoint/2010/main" val="1887362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a:t>
            </a:fld>
            <a:endParaRPr lang="en-US"/>
          </a:p>
        </p:txBody>
      </p:sp>
    </p:spTree>
    <p:extLst>
      <p:ext uri="{BB962C8B-B14F-4D97-AF65-F5344CB8AC3E}">
        <p14:creationId xmlns:p14="http://schemas.microsoft.com/office/powerpoint/2010/main" val="20679445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20</a:t>
            </a:fld>
            <a:endParaRPr lang="en-US"/>
          </a:p>
        </p:txBody>
      </p:sp>
    </p:spTree>
    <p:extLst>
      <p:ext uri="{BB962C8B-B14F-4D97-AF65-F5344CB8AC3E}">
        <p14:creationId xmlns:p14="http://schemas.microsoft.com/office/powerpoint/2010/main" val="6021576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21</a:t>
            </a:fld>
            <a:endParaRPr lang="en-US"/>
          </a:p>
        </p:txBody>
      </p:sp>
    </p:spTree>
    <p:extLst>
      <p:ext uri="{BB962C8B-B14F-4D97-AF65-F5344CB8AC3E}">
        <p14:creationId xmlns:p14="http://schemas.microsoft.com/office/powerpoint/2010/main" val="15683804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22</a:t>
            </a:fld>
            <a:endParaRPr lang="en-US"/>
          </a:p>
        </p:txBody>
      </p:sp>
    </p:spTree>
    <p:extLst>
      <p:ext uri="{BB962C8B-B14F-4D97-AF65-F5344CB8AC3E}">
        <p14:creationId xmlns:p14="http://schemas.microsoft.com/office/powerpoint/2010/main" val="38147615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23</a:t>
            </a:fld>
            <a:endParaRPr lang="en-US"/>
          </a:p>
        </p:txBody>
      </p:sp>
    </p:spTree>
    <p:extLst>
      <p:ext uri="{BB962C8B-B14F-4D97-AF65-F5344CB8AC3E}">
        <p14:creationId xmlns:p14="http://schemas.microsoft.com/office/powerpoint/2010/main" val="25280603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24</a:t>
            </a:fld>
            <a:endParaRPr lang="en-US"/>
          </a:p>
        </p:txBody>
      </p:sp>
    </p:spTree>
    <p:extLst>
      <p:ext uri="{BB962C8B-B14F-4D97-AF65-F5344CB8AC3E}">
        <p14:creationId xmlns:p14="http://schemas.microsoft.com/office/powerpoint/2010/main" val="25659267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25</a:t>
            </a:fld>
            <a:endParaRPr lang="en-US"/>
          </a:p>
        </p:txBody>
      </p:sp>
    </p:spTree>
    <p:extLst>
      <p:ext uri="{BB962C8B-B14F-4D97-AF65-F5344CB8AC3E}">
        <p14:creationId xmlns:p14="http://schemas.microsoft.com/office/powerpoint/2010/main" val="12589415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26</a:t>
            </a:fld>
            <a:endParaRPr lang="en-US"/>
          </a:p>
        </p:txBody>
      </p:sp>
    </p:spTree>
    <p:extLst>
      <p:ext uri="{BB962C8B-B14F-4D97-AF65-F5344CB8AC3E}">
        <p14:creationId xmlns:p14="http://schemas.microsoft.com/office/powerpoint/2010/main" val="23431581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27</a:t>
            </a:fld>
            <a:endParaRPr lang="en-US"/>
          </a:p>
        </p:txBody>
      </p:sp>
    </p:spTree>
    <p:extLst>
      <p:ext uri="{BB962C8B-B14F-4D97-AF65-F5344CB8AC3E}">
        <p14:creationId xmlns:p14="http://schemas.microsoft.com/office/powerpoint/2010/main" val="34682146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28</a:t>
            </a:fld>
            <a:endParaRPr lang="en-US"/>
          </a:p>
        </p:txBody>
      </p:sp>
    </p:spTree>
    <p:extLst>
      <p:ext uri="{BB962C8B-B14F-4D97-AF65-F5344CB8AC3E}">
        <p14:creationId xmlns:p14="http://schemas.microsoft.com/office/powerpoint/2010/main" val="31559276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29</a:t>
            </a:fld>
            <a:endParaRPr lang="en-US"/>
          </a:p>
        </p:txBody>
      </p:sp>
    </p:spTree>
    <p:extLst>
      <p:ext uri="{BB962C8B-B14F-4D97-AF65-F5344CB8AC3E}">
        <p14:creationId xmlns:p14="http://schemas.microsoft.com/office/powerpoint/2010/main" val="382331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3</a:t>
            </a:fld>
            <a:endParaRPr lang="en-US"/>
          </a:p>
        </p:txBody>
      </p:sp>
    </p:spTree>
    <p:extLst>
      <p:ext uri="{BB962C8B-B14F-4D97-AF65-F5344CB8AC3E}">
        <p14:creationId xmlns:p14="http://schemas.microsoft.com/office/powerpoint/2010/main" val="11431841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30</a:t>
            </a:fld>
            <a:endParaRPr lang="en-US"/>
          </a:p>
        </p:txBody>
      </p:sp>
    </p:spTree>
    <p:extLst>
      <p:ext uri="{BB962C8B-B14F-4D97-AF65-F5344CB8AC3E}">
        <p14:creationId xmlns:p14="http://schemas.microsoft.com/office/powerpoint/2010/main" val="30517541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31</a:t>
            </a:fld>
            <a:endParaRPr lang="en-US"/>
          </a:p>
        </p:txBody>
      </p:sp>
    </p:spTree>
    <p:extLst>
      <p:ext uri="{BB962C8B-B14F-4D97-AF65-F5344CB8AC3E}">
        <p14:creationId xmlns:p14="http://schemas.microsoft.com/office/powerpoint/2010/main" val="7735982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32</a:t>
            </a:fld>
            <a:endParaRPr lang="en-US"/>
          </a:p>
        </p:txBody>
      </p:sp>
    </p:spTree>
    <p:extLst>
      <p:ext uri="{BB962C8B-B14F-4D97-AF65-F5344CB8AC3E}">
        <p14:creationId xmlns:p14="http://schemas.microsoft.com/office/powerpoint/2010/main" val="1503755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33</a:t>
            </a:fld>
            <a:endParaRPr lang="en-US"/>
          </a:p>
        </p:txBody>
      </p:sp>
    </p:spTree>
    <p:extLst>
      <p:ext uri="{BB962C8B-B14F-4D97-AF65-F5344CB8AC3E}">
        <p14:creationId xmlns:p14="http://schemas.microsoft.com/office/powerpoint/2010/main" val="581637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34</a:t>
            </a:fld>
            <a:endParaRPr lang="en-US"/>
          </a:p>
        </p:txBody>
      </p:sp>
    </p:spTree>
    <p:extLst>
      <p:ext uri="{BB962C8B-B14F-4D97-AF65-F5344CB8AC3E}">
        <p14:creationId xmlns:p14="http://schemas.microsoft.com/office/powerpoint/2010/main" val="561740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35</a:t>
            </a:fld>
            <a:endParaRPr lang="en-US"/>
          </a:p>
        </p:txBody>
      </p:sp>
    </p:spTree>
    <p:extLst>
      <p:ext uri="{BB962C8B-B14F-4D97-AF65-F5344CB8AC3E}">
        <p14:creationId xmlns:p14="http://schemas.microsoft.com/office/powerpoint/2010/main" val="16648492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36</a:t>
            </a:fld>
            <a:endParaRPr lang="en-US"/>
          </a:p>
        </p:txBody>
      </p:sp>
    </p:spTree>
    <p:extLst>
      <p:ext uri="{BB962C8B-B14F-4D97-AF65-F5344CB8AC3E}">
        <p14:creationId xmlns:p14="http://schemas.microsoft.com/office/powerpoint/2010/main" val="32809658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37</a:t>
            </a:fld>
            <a:endParaRPr lang="en-US"/>
          </a:p>
        </p:txBody>
      </p:sp>
    </p:spTree>
    <p:extLst>
      <p:ext uri="{BB962C8B-B14F-4D97-AF65-F5344CB8AC3E}">
        <p14:creationId xmlns:p14="http://schemas.microsoft.com/office/powerpoint/2010/main" val="3289124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4</a:t>
            </a:fld>
            <a:endParaRPr lang="en-US"/>
          </a:p>
        </p:txBody>
      </p:sp>
    </p:spTree>
    <p:extLst>
      <p:ext uri="{BB962C8B-B14F-4D97-AF65-F5344CB8AC3E}">
        <p14:creationId xmlns:p14="http://schemas.microsoft.com/office/powerpoint/2010/main" val="3356515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5</a:t>
            </a:fld>
            <a:endParaRPr lang="en-US"/>
          </a:p>
        </p:txBody>
      </p:sp>
    </p:spTree>
    <p:extLst>
      <p:ext uri="{BB962C8B-B14F-4D97-AF65-F5344CB8AC3E}">
        <p14:creationId xmlns:p14="http://schemas.microsoft.com/office/powerpoint/2010/main" val="800501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6</a:t>
            </a:fld>
            <a:endParaRPr lang="en-US"/>
          </a:p>
        </p:txBody>
      </p:sp>
    </p:spTree>
    <p:extLst>
      <p:ext uri="{BB962C8B-B14F-4D97-AF65-F5344CB8AC3E}">
        <p14:creationId xmlns:p14="http://schemas.microsoft.com/office/powerpoint/2010/main" val="4032483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7</a:t>
            </a:fld>
            <a:endParaRPr lang="en-US"/>
          </a:p>
        </p:txBody>
      </p:sp>
    </p:spTree>
    <p:extLst>
      <p:ext uri="{BB962C8B-B14F-4D97-AF65-F5344CB8AC3E}">
        <p14:creationId xmlns:p14="http://schemas.microsoft.com/office/powerpoint/2010/main" val="2342937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8</a:t>
            </a:fld>
            <a:endParaRPr lang="en-US"/>
          </a:p>
        </p:txBody>
      </p:sp>
    </p:spTree>
    <p:extLst>
      <p:ext uri="{BB962C8B-B14F-4D97-AF65-F5344CB8AC3E}">
        <p14:creationId xmlns:p14="http://schemas.microsoft.com/office/powerpoint/2010/main" val="2558119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9</a:t>
            </a:fld>
            <a:endParaRPr lang="en-US"/>
          </a:p>
        </p:txBody>
      </p:sp>
    </p:spTree>
    <p:extLst>
      <p:ext uri="{BB962C8B-B14F-4D97-AF65-F5344CB8AC3E}">
        <p14:creationId xmlns:p14="http://schemas.microsoft.com/office/powerpoint/2010/main" val="1771826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p:spPr>
        <p:txBody>
          <a:bodyPr anchor="b"/>
          <a:lstStyle>
            <a:lvl1pPr algn="l">
              <a:defRPr/>
            </a:lvl1pPr>
            <a:extLst/>
          </a:lstStyle>
          <a:p>
            <a:r>
              <a:rPr lang="en-US" noProof="1"/>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a:lstStyle>
            <a:lvl1pPr marL="7315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a:t>Click to edit Master subtitle style</a:t>
            </a:r>
            <a:endParaRPr lang="en-US" dirty="0"/>
          </a:p>
        </p:txBody>
      </p:sp>
      <p:sp>
        <p:nvSpPr>
          <p:cNvPr id="7" name="Date Placeholder 6"/>
          <p:cNvSpPr>
            <a:spLocks noGrp="1"/>
          </p:cNvSpPr>
          <p:nvPr>
            <p:ph type="dt" sz="half" idx="10"/>
          </p:nvPr>
        </p:nvSpPr>
        <p:spPr/>
        <p:txBody>
          <a:bodyPr/>
          <a:lstStyle/>
          <a:p>
            <a:fld id="{1A33440A-D04E-4FB0-ACBB-D1FD42651063}" type="datetime1">
              <a:rPr lang="en-US" smtClean="0"/>
              <a:pPr/>
              <a:t>12/13/2016</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5C7EF4D-DD50-400C-9F04-EB20CB99416E}" type="slidenum">
              <a:rPr lang="en-US" sz="2800" smtClean="0">
                <a:solidFill>
                  <a:schemeClr val="tx2"/>
                </a:solidFill>
              </a:rPr>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33440A-D04E-4FB0-ACBB-D1FD42651063}" type="datetime1">
              <a:rPr lang="en-US" smtClean="0"/>
              <a:pPr/>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7EF4D-DD50-400C-9F04-EB20CB99416E}" type="slidenum">
              <a:rPr lang="en-US" sz="2800" smtClean="0">
                <a:solidFill>
                  <a:schemeClr val="tx2"/>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33440A-D04E-4FB0-ACBB-D1FD42651063}" type="datetime1">
              <a:rPr lang="en-US" smtClean="0"/>
              <a:pPr/>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7EF4D-DD50-400C-9F04-EB20CB99416E}" type="slidenum">
              <a:rPr lang="en-US" sz="2800" smtClean="0">
                <a:solidFill>
                  <a:schemeClr val="tx2"/>
                </a:solidFill>
              </a: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33440A-D04E-4FB0-ACBB-D1FD42651063}" type="datetime1">
              <a:rPr lang="en-US" smtClean="0"/>
              <a:pPr/>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7EF4D-DD50-400C-9F04-EB20CB99416E}" type="slidenum">
              <a:rPr lang="en-US" sz="2800" smtClean="0">
                <a:solidFill>
                  <a:schemeClr val="tx2"/>
                </a:solidFill>
              </a: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endParaRPr lang="en-US" dirty="0"/>
          </a:p>
        </p:txBody>
      </p:sp>
      <p:sp>
        <p:nvSpPr>
          <p:cNvPr id="3" name="Text Placeholder 2"/>
          <p:cNvSpPr>
            <a:spLocks noGrp="1"/>
          </p:cNvSpPr>
          <p:nvPr>
            <p:ph type="body" idx="1"/>
          </p:nvPr>
        </p:nvSpPr>
        <p:spPr>
          <a:xfrm>
            <a:off x="2578392" y="1100138"/>
            <a:ext cx="6400800" cy="1509712"/>
          </a:xfr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Edit Master text styles</a:t>
            </a:r>
          </a:p>
        </p:txBody>
      </p:sp>
      <p:sp>
        <p:nvSpPr>
          <p:cNvPr id="4" name="Date Placeholder 3"/>
          <p:cNvSpPr>
            <a:spLocks noGrp="1"/>
          </p:cNvSpPr>
          <p:nvPr>
            <p:ph type="dt" sz="half" idx="10"/>
          </p:nvPr>
        </p:nvSpPr>
        <p:spPr/>
        <p:txBody>
          <a:bodyPr/>
          <a:lstStyle/>
          <a:p>
            <a:fld id="{619FADA7-12A5-4168-87FD-0A7BA931419B}" type="datetime1">
              <a:rPr lang="en-US" smtClean="0"/>
              <a:pPr/>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442B7-F7A6-44F5-A940-BF91B5A1AE3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435608" y="274320"/>
            <a:ext cx="749808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FC5A2C-8CF9-418C-929E-59F23F70E5F3}" type="datetime1">
              <a:rPr lang="en-US" smtClean="0"/>
              <a:pPr/>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442B7-F7A6-44F5-A940-BF91B5A1AE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lang="en-US"/>
              <a:t>Click to edit Master title style</a:t>
            </a:r>
            <a:endParaRPr lang="en-US" dirty="0"/>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569BAF-DF50-49A9-A24B-E772F34D4EE8}" type="datetime1">
              <a:rPr lang="en-US" smtClean="0"/>
              <a:pPr/>
              <a:t>12/13/2016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6442B7-F7A6-44F5-A940-BF91B5A1AE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E29F9C-0FE7-4725-BBF1-3A439DEFF6B8}" type="datetime1">
              <a:rPr lang="en-US" smtClean="0"/>
              <a:pPr/>
              <a:t>12/13/2016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6442B7-F7A6-44F5-A940-BF91B5A1AE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Date Placeholder 1"/>
          <p:cNvSpPr>
            <a:spLocks noGrp="1"/>
          </p:cNvSpPr>
          <p:nvPr>
            <p:ph type="dt" sz="half" idx="10"/>
          </p:nvPr>
        </p:nvSpPr>
        <p:spPr/>
        <p:txBody>
          <a:bodyPr/>
          <a:lstStyle/>
          <a:p>
            <a:fld id="{AD192ABE-290F-4556-9BE6-EA283C4356C3}" type="datetime1">
              <a:rPr lang="en-US" smtClean="0"/>
              <a:pPr/>
              <a:t>12/13/2016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6442B7-F7A6-44F5-A940-BF91B5A1AE3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ln>
            <a:noFill/>
          </a:ln>
        </p:spPr>
        <p:txBody>
          <a:bodyPr anchor="b"/>
          <a:lstStyle>
            <a:lvl1pPr algn="l">
              <a:lnSpc>
                <a:spcPts val="2000"/>
              </a:lnSpc>
              <a:buNone/>
              <a:defRPr sz="2200" b="1" cap="all" baseline="0"/>
            </a:lvl1pPr>
            <a:extLst/>
          </a:lstStyle>
          <a:p>
            <a:r>
              <a:rPr lang="en-US"/>
              <a:t>Click to edit Master title style</a:t>
            </a:r>
            <a:endParaRPr lang="en-US" dirty="0"/>
          </a:p>
        </p:txBody>
      </p:sp>
      <p:sp>
        <p:nvSpPr>
          <p:cNvPr id="3" name="Text Placeholder 2"/>
          <p:cNvSpPr>
            <a:spLocks noGrp="1"/>
          </p:cNvSpPr>
          <p:nvPr>
            <p:ph type="body" idx="2"/>
          </p:nvPr>
        </p:nvSpPr>
        <p:spPr>
          <a:xfrm>
            <a:off x="457200" y="1435100"/>
            <a:ext cx="3810000" cy="698500"/>
          </a:xfr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37221-B4EC-499E-8F13-52A4FCD99E36}" type="datetime1">
              <a:rPr lang="en-US" smtClean="0"/>
              <a:pPr/>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442B7-F7A6-44F5-A940-BF91B5A1AE3C}" type="slidenum">
              <a:rPr lang="en-US" smtClean="0">
                <a:solidFill>
                  <a:srgbClr val="FFFFFF"/>
                </a:solidFill>
              </a: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876F042D-FBEA-40C8-ACF1-388DE857BC66}" type="datetime1">
              <a:rPr lang="en-US" smtClean="0"/>
              <a:pPr/>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442B7-F7A6-44F5-A940-BF91B5A1AE3C}" type="slidenum">
              <a:rPr lang="en-US" smtClean="0">
                <a:solidFill>
                  <a:srgbClr val="FFFFFF"/>
                </a:solidFill>
              </a:rPr>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en-US"/>
              <a:t>Click icon to add picture</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4" name="Text Placeholder 3"/>
          <p:cNvSpPr>
            <a:spLocks noGrp="1"/>
          </p:cNvSpPr>
          <p:nvPr>
            <p:ph type="body" sz="half" idx="2"/>
          </p:nvPr>
        </p:nvSpPr>
        <p:spPr>
          <a:xfrm>
            <a:off x="838200" y="4800600"/>
            <a:ext cx="4419600" cy="762000"/>
          </a:xfr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lang="en-US" noProof="1"/>
              <a:t>Click to edit Master title style</a:t>
            </a:r>
            <a:endParaRPr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pPr algn="r"/>
            <a:fld id="{1A33440A-D04E-4FB0-ACBB-D1FD42651063}" type="datetime1">
              <a:rPr lang="en-US" smtClean="0"/>
              <a:pPr algn="r"/>
              <a:t>12/13/2016</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endParaRPr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pPr algn="ctr"/>
            <a:fld id="{E5C7EF4D-DD50-400C-9F04-EB20CB99416E}" type="slidenum">
              <a:rPr lang="en-US" sz="2800" smtClean="0">
                <a:solidFill>
                  <a:schemeClr val="tx2"/>
                </a:solidFill>
              </a:rPr>
              <a:pPr algn="ctr"/>
              <a:t>‹#›</a:t>
            </a:fld>
            <a:endParaRPr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1" latinLnBrk="0" hangingPunct="1">
        <a:spcBef>
          <a:spcPct val="0"/>
        </a:spcBef>
        <a:buNone/>
        <a:defRPr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The Effects of Medicaid Physician Fees for Primary Care on the Use of Health Care Services</a:t>
            </a:r>
          </a:p>
        </p:txBody>
      </p:sp>
      <p:sp>
        <p:nvSpPr>
          <p:cNvPr id="3" name="Rectangle 2"/>
          <p:cNvSpPr>
            <a:spLocks noGrp="1"/>
          </p:cNvSpPr>
          <p:nvPr>
            <p:ph type="subTitle" idx="1"/>
          </p:nvPr>
        </p:nvSpPr>
        <p:spPr>
          <a:xfrm>
            <a:off x="1435608" y="5943600"/>
            <a:ext cx="7406640" cy="838200"/>
          </a:xfrm>
        </p:spPr>
        <p:txBody>
          <a:bodyPr>
            <a:noAutofit/>
          </a:bodyPr>
          <a:lstStyle/>
          <a:p>
            <a:r>
              <a:rPr lang="en-US" sz="1600" dirty="0">
                <a:latin typeface="Times New Roman" panose="02020603050405020304" pitchFamily="18" charset="0"/>
                <a:cs typeface="Times New Roman" panose="02020603050405020304" pitchFamily="18" charset="0"/>
              </a:rPr>
              <a:t>Partial support for this research was provided by The National Institute of Ageing (NIH) under grant award R01AG043513</a:t>
            </a:r>
          </a:p>
        </p:txBody>
      </p:sp>
      <p:sp>
        <p:nvSpPr>
          <p:cNvPr id="4" name="Rectangle 2"/>
          <p:cNvSpPr txBox="1">
            <a:spLocks/>
          </p:cNvSpPr>
          <p:nvPr/>
        </p:nvSpPr>
        <p:spPr>
          <a:xfrm>
            <a:off x="1752600" y="2057401"/>
            <a:ext cx="6400800" cy="3581398"/>
          </a:xfrm>
          <a:prstGeom prst="rect">
            <a:avLst/>
          </a:prstGeom>
        </p:spPr>
        <p:txBody>
          <a:bodyPr>
            <a:normAutofit fontScale="32500" lnSpcReduction="20000"/>
          </a:bodyPr>
          <a:lstStyle>
            <a:lvl1pPr marL="73152" indent="0" algn="l" rtl="0" eaLnBrk="1" latinLnBrk="0" hangingPunct="1">
              <a:lnSpc>
                <a:spcPts val="3000"/>
              </a:lnSpc>
              <a:spcBef>
                <a:spcPts val="600"/>
              </a:spcBef>
              <a:buClr>
                <a:schemeClr val="accent1"/>
              </a:buClr>
              <a:buSzPct val="80000"/>
              <a:buFont typeface="Wingdings 2"/>
              <a:buNone/>
              <a:defRPr sz="2600" kern="1200">
                <a:solidFill>
                  <a:schemeClr val="tx2">
                    <a:shade val="30000"/>
                    <a:satMod val="150000"/>
                  </a:schemeClr>
                </a:solidFill>
                <a:latin typeface="+mn-lt"/>
                <a:ea typeface="+mn-ea"/>
                <a:cs typeface="+mn-cs"/>
              </a:defRPr>
            </a:lvl1pPr>
            <a:lvl2pPr marL="457200" indent="0" algn="ctr" rtl="0" eaLnBrk="1" latinLnBrk="0" hangingPunct="1">
              <a:lnSpc>
                <a:spcPts val="3000"/>
              </a:lnSpc>
              <a:spcBef>
                <a:spcPts val="550"/>
              </a:spcBef>
              <a:buClr>
                <a:schemeClr val="accent1"/>
              </a:buClr>
              <a:buFont typeface="Verdana"/>
              <a:buNone/>
              <a:defRPr sz="2800" kern="1200">
                <a:solidFill>
                  <a:schemeClr val="tx1"/>
                </a:solidFill>
                <a:latin typeface="+mn-lt"/>
                <a:ea typeface="+mn-ea"/>
                <a:cs typeface="+mn-cs"/>
              </a:defRPr>
            </a:lvl2pPr>
            <a:lvl3pPr marL="914400" indent="0" algn="ctr" rtl="0" eaLnBrk="1" latinLnBrk="0" hangingPunct="1">
              <a:lnSpc>
                <a:spcPts val="2800"/>
              </a:lnSpc>
              <a:spcBef>
                <a:spcPct val="20000"/>
              </a:spcBef>
              <a:buClr>
                <a:schemeClr val="accent2"/>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3"/>
              </a:buClr>
              <a:buFont typeface="Wingdings 2"/>
              <a:buNone/>
              <a:defRPr sz="2000" kern="1200">
                <a:solidFill>
                  <a:schemeClr val="tx1"/>
                </a:solidFill>
                <a:latin typeface="+mn-lt"/>
                <a:ea typeface="+mn-ea"/>
                <a:cs typeface="+mn-cs"/>
              </a:defRPr>
            </a:lvl4pPr>
            <a:lvl5pPr marL="1828800" indent="0" algn="ctr" rtl="0" eaLnBrk="1" latinLnBrk="0" hangingPunct="1">
              <a:spcBef>
                <a:spcPct val="20000"/>
              </a:spcBef>
              <a:buClr>
                <a:schemeClr val="accent4"/>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6pPr>
            <a:lvl7pPr marL="27432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7pPr>
            <a:lvl8pPr marL="32004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8pPr>
            <a:lvl9pPr marL="36576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9pPr>
            <a:extLst/>
          </a:lstStyle>
          <a:p>
            <a:pPr algn="ctr"/>
            <a:r>
              <a:rPr lang="en-US" sz="7200" dirty="0" err="1">
                <a:latin typeface="Times New Roman" panose="02020603050405020304" pitchFamily="18" charset="0"/>
                <a:cs typeface="Times New Roman" panose="02020603050405020304" pitchFamily="18" charset="0"/>
              </a:rPr>
              <a:t>Eunkyung</a:t>
            </a:r>
            <a:r>
              <a:rPr lang="en-US" sz="7200" dirty="0">
                <a:latin typeface="Times New Roman" panose="02020603050405020304" pitchFamily="18" charset="0"/>
                <a:cs typeface="Times New Roman" panose="02020603050405020304" pitchFamily="18" charset="0"/>
              </a:rPr>
              <a:t> Van Den </a:t>
            </a:r>
            <a:r>
              <a:rPr lang="en-US" sz="7200" dirty="0" err="1">
                <a:latin typeface="Times New Roman" panose="02020603050405020304" pitchFamily="18" charset="0"/>
                <a:cs typeface="Times New Roman" panose="02020603050405020304" pitchFamily="18" charset="0"/>
              </a:rPr>
              <a:t>Berghe</a:t>
            </a:r>
            <a:r>
              <a:rPr lang="en-US" sz="7200" dirty="0">
                <a:latin typeface="Times New Roman" panose="02020603050405020304" pitchFamily="18" charset="0"/>
                <a:cs typeface="Times New Roman" panose="02020603050405020304" pitchFamily="18" charset="0"/>
              </a:rPr>
              <a:t>, UIC</a:t>
            </a:r>
          </a:p>
          <a:p>
            <a:pPr algn="ctr"/>
            <a:r>
              <a:rPr lang="en-US" sz="7200" dirty="0" err="1">
                <a:latin typeface="Times New Roman" panose="02020603050405020304" pitchFamily="18" charset="0"/>
                <a:cs typeface="Times New Roman" panose="02020603050405020304" pitchFamily="18" charset="0"/>
              </a:rPr>
              <a:t>Jiajia</a:t>
            </a:r>
            <a:r>
              <a:rPr lang="en-US" sz="7200" dirty="0">
                <a:latin typeface="Times New Roman" panose="02020603050405020304" pitchFamily="18" charset="0"/>
                <a:cs typeface="Times New Roman" panose="02020603050405020304" pitchFamily="18" charset="0"/>
              </a:rPr>
              <a:t> Chen, UIC</a:t>
            </a:r>
          </a:p>
          <a:p>
            <a:pPr algn="ctr"/>
            <a:r>
              <a:rPr lang="en-US" sz="7200" dirty="0">
                <a:latin typeface="Times New Roman" panose="02020603050405020304" pitchFamily="18" charset="0"/>
                <a:cs typeface="Times New Roman" panose="02020603050405020304" pitchFamily="18" charset="0"/>
              </a:rPr>
              <a:t>Robert Kaestner, UC Riverside/NBER</a:t>
            </a:r>
          </a:p>
          <a:p>
            <a:pPr algn="ctr"/>
            <a:r>
              <a:rPr lang="en-US" sz="7200" dirty="0">
                <a:latin typeface="Times New Roman" panose="02020603050405020304" pitchFamily="18" charset="0"/>
                <a:cs typeface="Times New Roman" panose="02020603050405020304" pitchFamily="18" charset="0"/>
              </a:rPr>
              <a:t>Surrey Walton, UIC</a:t>
            </a:r>
          </a:p>
          <a:p>
            <a:pPr algn="ctr"/>
            <a:endParaRPr lang="en-US" sz="7200" dirty="0">
              <a:latin typeface="Times New Roman" panose="02020603050405020304" pitchFamily="18" charset="0"/>
              <a:cs typeface="Times New Roman" panose="02020603050405020304" pitchFamily="18" charset="0"/>
            </a:endParaRPr>
          </a:p>
          <a:p>
            <a:pPr algn="ctr"/>
            <a:r>
              <a:rPr lang="en-US" sz="7200" dirty="0">
                <a:latin typeface="Times New Roman" panose="02020603050405020304" pitchFamily="18" charset="0"/>
                <a:cs typeface="Times New Roman" panose="02020603050405020304" pitchFamily="18" charset="0"/>
              </a:rPr>
              <a:t>Caribbean Health Economics Symposium</a:t>
            </a:r>
          </a:p>
          <a:p>
            <a:pPr algn="ctr"/>
            <a:r>
              <a:rPr lang="en-US" sz="7200" dirty="0">
                <a:latin typeface="Times New Roman" panose="02020603050405020304" pitchFamily="18" charset="0"/>
                <a:cs typeface="Times New Roman" panose="02020603050405020304" pitchFamily="18" charset="0"/>
              </a:rPr>
              <a:t>December 11-13, Virgin </a:t>
            </a:r>
            <a:r>
              <a:rPr lang="en-US" sz="7200" dirty="0" err="1">
                <a:latin typeface="Times New Roman" panose="02020603050405020304" pitchFamily="18" charset="0"/>
                <a:cs typeface="Times New Roman" panose="02020603050405020304" pitchFamily="18" charset="0"/>
              </a:rPr>
              <a:t>Gorda</a:t>
            </a:r>
            <a:endParaRPr lang="en-US" sz="7200"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74638"/>
            <a:ext cx="7498080" cy="411162"/>
          </a:xfrm>
        </p:spPr>
        <p:txBody>
          <a:bodyPr>
            <a:normAutofit fontScale="90000"/>
          </a:bodyPr>
          <a:lstStyle/>
          <a:p>
            <a:pPr algn="ctr"/>
            <a:r>
              <a:rPr lang="en-US" sz="2800" dirty="0">
                <a:effectLst/>
                <a:latin typeface="Times New Roman" panose="02020603050405020304" pitchFamily="18" charset="0"/>
                <a:cs typeface="Times New Roman" panose="02020603050405020304" pitchFamily="18" charset="0"/>
              </a:rPr>
              <a:t>Data</a:t>
            </a:r>
          </a:p>
        </p:txBody>
      </p:sp>
      <p:sp>
        <p:nvSpPr>
          <p:cNvPr id="6" name="Content Placeholder 5"/>
          <p:cNvSpPr>
            <a:spLocks noGrp="1"/>
          </p:cNvSpPr>
          <p:nvPr>
            <p:ph idx="1"/>
          </p:nvPr>
        </p:nvSpPr>
        <p:spPr>
          <a:xfrm>
            <a:off x="1435608" y="914400"/>
            <a:ext cx="7498080" cy="3200400"/>
          </a:xfrm>
        </p:spPr>
        <p:txBody>
          <a:bodyPr>
            <a:normAutofit/>
          </a:bodyPr>
          <a:lstStyle/>
          <a:p>
            <a:r>
              <a:rPr lang="en-US" sz="1800" dirty="0">
                <a:latin typeface="Times New Roman" panose="02020603050405020304" pitchFamily="18" charset="0"/>
                <a:cs typeface="Times New Roman" panose="02020603050405020304" pitchFamily="18" charset="0"/>
              </a:rPr>
              <a:t>Medicaid Analytical Extract: Claims and Enrollment Data</a:t>
            </a:r>
          </a:p>
          <a:p>
            <a:pPr lvl="1"/>
            <a:r>
              <a:rPr lang="en-US" sz="1800" dirty="0">
                <a:latin typeface="Times New Roman" panose="02020603050405020304" pitchFamily="18" charset="0"/>
                <a:cs typeface="Times New Roman" panose="02020603050405020304" pitchFamily="18" charset="0"/>
              </a:rPr>
              <a:t>2003, 2004, 2008-2010</a:t>
            </a:r>
          </a:p>
          <a:p>
            <a:pPr lvl="1"/>
            <a:r>
              <a:rPr lang="en-US" sz="1800" dirty="0">
                <a:latin typeface="Times New Roman" panose="02020603050405020304" pitchFamily="18" charset="0"/>
                <a:cs typeface="Times New Roman" panose="02020603050405020304" pitchFamily="18" charset="0"/>
              </a:rPr>
              <a:t>27 states in data</a:t>
            </a:r>
          </a:p>
          <a:p>
            <a:r>
              <a:rPr lang="en-US" sz="1800" dirty="0">
                <a:latin typeface="Times New Roman" panose="02020603050405020304" pitchFamily="18" charset="0"/>
                <a:cs typeface="Times New Roman" panose="02020603050405020304" pitchFamily="18" charset="0"/>
              </a:rPr>
              <a:t>Managed care claims are not in data</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Selected states with “relatively” high share of fee-for-service in all years: Non-blind and Disabled (&gt;=15%); Blind and Disabled (&gt;=50%)</a:t>
            </a:r>
          </a:p>
        </p:txBody>
      </p:sp>
      <p:graphicFrame>
        <p:nvGraphicFramePr>
          <p:cNvPr id="3" name="Table 2"/>
          <p:cNvGraphicFramePr>
            <a:graphicFrameLocks noGrp="1"/>
          </p:cNvGraphicFramePr>
          <p:nvPr>
            <p:extLst>
              <p:ext uri="{D42A27DB-BD31-4B8C-83A1-F6EECF244321}">
                <p14:modId xmlns:p14="http://schemas.microsoft.com/office/powerpoint/2010/main" val="3376672414"/>
              </p:ext>
            </p:extLst>
          </p:nvPr>
        </p:nvGraphicFramePr>
        <p:xfrm>
          <a:off x="1600200" y="4343400"/>
          <a:ext cx="6873875" cy="2098929"/>
        </p:xfrm>
        <a:graphic>
          <a:graphicData uri="http://schemas.openxmlformats.org/drawingml/2006/table">
            <a:tbl>
              <a:tblPr firstRow="1" firstCol="1" bandRow="1">
                <a:tableStyleId>{5C22544A-7EE6-4342-B048-85BDC9FD1C3A}</a:tableStyleId>
              </a:tblPr>
              <a:tblGrid>
                <a:gridCol w="867410">
                  <a:extLst>
                    <a:ext uri="{9D8B030D-6E8A-4147-A177-3AD203B41FA5}">
                      <a16:colId xmlns:a16="http://schemas.microsoft.com/office/drawing/2014/main" val="2962105935"/>
                    </a:ext>
                  </a:extLst>
                </a:gridCol>
                <a:gridCol w="3119120">
                  <a:extLst>
                    <a:ext uri="{9D8B030D-6E8A-4147-A177-3AD203B41FA5}">
                      <a16:colId xmlns:a16="http://schemas.microsoft.com/office/drawing/2014/main" val="655770820"/>
                    </a:ext>
                  </a:extLst>
                </a:gridCol>
                <a:gridCol w="2887345">
                  <a:extLst>
                    <a:ext uri="{9D8B030D-6E8A-4147-A177-3AD203B41FA5}">
                      <a16:colId xmlns:a16="http://schemas.microsoft.com/office/drawing/2014/main" val="1350075841"/>
                    </a:ext>
                  </a:extLst>
                </a:gridCol>
              </a:tblGrid>
              <a:tr h="736092">
                <a:tc>
                  <a:txBody>
                    <a:bodyPr/>
                    <a:lstStyle/>
                    <a:p>
                      <a:pPr marL="0" marR="0" algn="ctr">
                        <a:lnSpc>
                          <a:spcPct val="115000"/>
                        </a:lnSpc>
                        <a:spcBef>
                          <a:spcPts val="0"/>
                        </a:spcBef>
                        <a:spcAft>
                          <a:spcPts val="0"/>
                        </a:spcAft>
                      </a:pPr>
                      <a:r>
                        <a:rPr lang="en-US" sz="1400">
                          <a:effectLst/>
                        </a:rPr>
                        <a:t>Age group</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400" dirty="0">
                          <a:effectLst/>
                        </a:rPr>
                        <a:t>Non-blind and non-disabled</a:t>
                      </a:r>
                      <a:endParaRPr lang="en-US" sz="1100" dirty="0">
                        <a:effectLst/>
                      </a:endParaRPr>
                    </a:p>
                    <a:p>
                      <a:pPr marL="0" marR="0" algn="ctr">
                        <a:lnSpc>
                          <a:spcPct val="115000"/>
                        </a:lnSpc>
                        <a:spcBef>
                          <a:spcPts val="0"/>
                        </a:spcBef>
                        <a:spcAft>
                          <a:spcPts val="0"/>
                        </a:spcAft>
                      </a:pPr>
                      <a:r>
                        <a:rPr lang="en-US" sz="1400" dirty="0">
                          <a:effectLst/>
                        </a:rPr>
                        <a:t>(Fee-for-service Share ≥ 15% in All Years)</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400" dirty="0">
                          <a:effectLst/>
                        </a:rPr>
                        <a:t>Blind or disabled</a:t>
                      </a:r>
                      <a:endParaRPr lang="en-US" sz="1100" dirty="0">
                        <a:effectLst/>
                      </a:endParaRPr>
                    </a:p>
                    <a:p>
                      <a:pPr marL="0" marR="0" algn="ctr">
                        <a:lnSpc>
                          <a:spcPct val="115000"/>
                        </a:lnSpc>
                        <a:spcBef>
                          <a:spcPts val="0"/>
                        </a:spcBef>
                        <a:spcAft>
                          <a:spcPts val="0"/>
                        </a:spcAft>
                      </a:pPr>
                      <a:r>
                        <a:rPr lang="en-US" sz="1400" dirty="0">
                          <a:effectLst/>
                        </a:rPr>
                        <a:t>(Fee-for-service Share ≥ 50% in All Years)</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3318545169"/>
                  </a:ext>
                </a:extLst>
              </a:tr>
              <a:tr h="311785">
                <a:tc>
                  <a:txBody>
                    <a:bodyPr/>
                    <a:lstStyle/>
                    <a:p>
                      <a:pPr marL="0" marR="0" algn="ctr">
                        <a:lnSpc>
                          <a:spcPct val="115000"/>
                        </a:lnSpc>
                        <a:spcBef>
                          <a:spcPts val="0"/>
                        </a:spcBef>
                        <a:spcAft>
                          <a:spcPts val="1000"/>
                        </a:spcAft>
                      </a:pPr>
                      <a:r>
                        <a:rPr lang="en-US" sz="1400">
                          <a:effectLst/>
                        </a:rPr>
                        <a:t>1-5</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1400">
                          <a:effectLst/>
                        </a:rPr>
                        <a:t>CO, FL, IL, LA, MA, MO, TX</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1400" dirty="0">
                          <a:effectLst/>
                        </a:rPr>
                        <a:t> </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2295308395"/>
                  </a:ext>
                </a:extLst>
              </a:tr>
              <a:tr h="490728">
                <a:tc>
                  <a:txBody>
                    <a:bodyPr/>
                    <a:lstStyle/>
                    <a:p>
                      <a:pPr marL="0" marR="0" algn="ctr">
                        <a:lnSpc>
                          <a:spcPct val="115000"/>
                        </a:lnSpc>
                        <a:spcBef>
                          <a:spcPts val="0"/>
                        </a:spcBef>
                        <a:spcAft>
                          <a:spcPts val="1000"/>
                        </a:spcAft>
                      </a:pPr>
                      <a:r>
                        <a:rPr lang="en-US" sz="1400">
                          <a:effectLst/>
                        </a:rPr>
                        <a:t>6-17</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1400">
                          <a:effectLst/>
                        </a:rPr>
                        <a:t>CO, FL, IL, LA, MA, MO, TX, VA</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1400">
                          <a:effectLst/>
                        </a:rPr>
                        <a:t>CO, IL, LA, MA, MN, MO, OH, TN, TX, WA, WI</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3460725065"/>
                  </a:ext>
                </a:extLst>
              </a:tr>
              <a:tr h="314960">
                <a:tc>
                  <a:txBody>
                    <a:bodyPr/>
                    <a:lstStyle/>
                    <a:p>
                      <a:pPr marL="0" marR="0" algn="ctr">
                        <a:lnSpc>
                          <a:spcPct val="115000"/>
                        </a:lnSpc>
                        <a:spcBef>
                          <a:spcPts val="0"/>
                        </a:spcBef>
                        <a:spcAft>
                          <a:spcPts val="1000"/>
                        </a:spcAft>
                      </a:pPr>
                      <a:r>
                        <a:rPr lang="en-US" sz="1400">
                          <a:effectLst/>
                        </a:rPr>
                        <a:t>22-44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1400">
                          <a:effectLst/>
                        </a:rPr>
                        <a:t>CO, FL, IA, IL, LA, MA, MO, TX</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1400">
                          <a:effectLst/>
                        </a:rPr>
                        <a:t>CA, CO, IL, IN, LA, MA, MN, MO, WA</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216962881"/>
                  </a:ext>
                </a:extLst>
              </a:tr>
              <a:tr h="245364">
                <a:tc>
                  <a:txBody>
                    <a:bodyPr/>
                    <a:lstStyle/>
                    <a:p>
                      <a:pPr marL="0" marR="0" algn="ctr">
                        <a:lnSpc>
                          <a:spcPct val="115000"/>
                        </a:lnSpc>
                        <a:spcBef>
                          <a:spcPts val="0"/>
                        </a:spcBef>
                        <a:spcAft>
                          <a:spcPts val="1000"/>
                        </a:spcAft>
                      </a:pPr>
                      <a:r>
                        <a:rPr lang="en-US" sz="1400">
                          <a:effectLst/>
                        </a:rPr>
                        <a:t>45-64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1400" dirty="0">
                          <a:effectLst/>
                        </a:rPr>
                        <a:t>CO, FL, IA, IL, LA, MA, MO, OR, TX, VA</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1400" dirty="0">
                          <a:effectLst/>
                        </a:rPr>
                        <a:t>CA, CO, IL, IN, LA, MA, MN, MO, WA</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918539737"/>
                  </a:ext>
                </a:extLst>
              </a:tr>
            </a:tbl>
          </a:graphicData>
        </a:graphic>
      </p:graphicFrame>
    </p:spTree>
    <p:extLst>
      <p:ext uri="{BB962C8B-B14F-4D97-AF65-F5344CB8AC3E}">
        <p14:creationId xmlns:p14="http://schemas.microsoft.com/office/powerpoint/2010/main" val="3608942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74638"/>
            <a:ext cx="7498080" cy="715962"/>
          </a:xfrm>
        </p:spPr>
        <p:txBody>
          <a:bodyPr>
            <a:normAutofit/>
          </a:bodyPr>
          <a:lstStyle/>
          <a:p>
            <a:pPr algn="ctr"/>
            <a:r>
              <a:rPr lang="en-US" sz="2800" dirty="0">
                <a:effectLst/>
                <a:latin typeface="Times New Roman" panose="02020603050405020304" pitchFamily="18" charset="0"/>
                <a:cs typeface="Times New Roman" panose="02020603050405020304" pitchFamily="18" charset="0"/>
              </a:rPr>
              <a:t>Primary Care Services</a:t>
            </a:r>
          </a:p>
        </p:txBody>
      </p:sp>
      <p:sp>
        <p:nvSpPr>
          <p:cNvPr id="6" name="Content Placeholder 5"/>
          <p:cNvSpPr>
            <a:spLocks noGrp="1"/>
          </p:cNvSpPr>
          <p:nvPr>
            <p:ph idx="1"/>
          </p:nvPr>
        </p:nvSpPr>
        <p:spPr>
          <a:xfrm>
            <a:off x="1295400" y="1066800"/>
            <a:ext cx="7638288" cy="1447800"/>
          </a:xfrm>
        </p:spPr>
        <p:txBody>
          <a:bodyPr>
            <a:normAutofit/>
          </a:bodyPr>
          <a:lstStyle/>
          <a:p>
            <a:r>
              <a:rPr lang="en-US" sz="1800" dirty="0">
                <a:latin typeface="Times New Roman" panose="02020603050405020304" pitchFamily="18" charset="0"/>
                <a:cs typeface="Times New Roman" panose="02020603050405020304" pitchFamily="18" charset="0"/>
              </a:rPr>
              <a:t>Evaluation and Management services (CPT codes 99201-99216, 99241-99255, 99381-99429)</a:t>
            </a:r>
          </a:p>
          <a:p>
            <a:r>
              <a:rPr lang="en-US" sz="1800" dirty="0">
                <a:latin typeface="Times New Roman" panose="02020603050405020304" pitchFamily="18" charset="0"/>
                <a:cs typeface="Times New Roman" panose="02020603050405020304" pitchFamily="18" charset="0"/>
              </a:rPr>
              <a:t>Office visits for established patients account for large share of these services</a:t>
            </a: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96493695"/>
              </p:ext>
            </p:extLst>
          </p:nvPr>
        </p:nvGraphicFramePr>
        <p:xfrm>
          <a:off x="1219200" y="2514600"/>
          <a:ext cx="7638287" cy="3934968"/>
        </p:xfrm>
        <a:graphic>
          <a:graphicData uri="http://schemas.openxmlformats.org/drawingml/2006/table">
            <a:tbl>
              <a:tblPr firstRow="1" firstCol="1" bandRow="1">
                <a:tableStyleId>{5C22544A-7EE6-4342-B048-85BDC9FD1C3A}</a:tableStyleId>
              </a:tblPr>
              <a:tblGrid>
                <a:gridCol w="1397635">
                  <a:extLst>
                    <a:ext uri="{9D8B030D-6E8A-4147-A177-3AD203B41FA5}">
                      <a16:colId xmlns:a16="http://schemas.microsoft.com/office/drawing/2014/main" val="2528126102"/>
                    </a:ext>
                  </a:extLst>
                </a:gridCol>
                <a:gridCol w="1497966">
                  <a:extLst>
                    <a:ext uri="{9D8B030D-6E8A-4147-A177-3AD203B41FA5}">
                      <a16:colId xmlns:a16="http://schemas.microsoft.com/office/drawing/2014/main" val="4290165682"/>
                    </a:ext>
                  </a:extLst>
                </a:gridCol>
                <a:gridCol w="753353">
                  <a:extLst>
                    <a:ext uri="{9D8B030D-6E8A-4147-A177-3AD203B41FA5}">
                      <a16:colId xmlns:a16="http://schemas.microsoft.com/office/drawing/2014/main" val="939048991"/>
                    </a:ext>
                  </a:extLst>
                </a:gridCol>
                <a:gridCol w="558726">
                  <a:extLst>
                    <a:ext uri="{9D8B030D-6E8A-4147-A177-3AD203B41FA5}">
                      <a16:colId xmlns:a16="http://schemas.microsoft.com/office/drawing/2014/main" val="4168288059"/>
                    </a:ext>
                  </a:extLst>
                </a:gridCol>
                <a:gridCol w="558726">
                  <a:extLst>
                    <a:ext uri="{9D8B030D-6E8A-4147-A177-3AD203B41FA5}">
                      <a16:colId xmlns:a16="http://schemas.microsoft.com/office/drawing/2014/main" val="3528172106"/>
                    </a:ext>
                  </a:extLst>
                </a:gridCol>
                <a:gridCol w="583898">
                  <a:extLst>
                    <a:ext uri="{9D8B030D-6E8A-4147-A177-3AD203B41FA5}">
                      <a16:colId xmlns:a16="http://schemas.microsoft.com/office/drawing/2014/main" val="4178098955"/>
                    </a:ext>
                  </a:extLst>
                </a:gridCol>
                <a:gridCol w="583898">
                  <a:extLst>
                    <a:ext uri="{9D8B030D-6E8A-4147-A177-3AD203B41FA5}">
                      <a16:colId xmlns:a16="http://schemas.microsoft.com/office/drawing/2014/main" val="431437386"/>
                    </a:ext>
                  </a:extLst>
                </a:gridCol>
                <a:gridCol w="536289">
                  <a:extLst>
                    <a:ext uri="{9D8B030D-6E8A-4147-A177-3AD203B41FA5}">
                      <a16:colId xmlns:a16="http://schemas.microsoft.com/office/drawing/2014/main" val="429544260"/>
                    </a:ext>
                  </a:extLst>
                </a:gridCol>
                <a:gridCol w="583898">
                  <a:extLst>
                    <a:ext uri="{9D8B030D-6E8A-4147-A177-3AD203B41FA5}">
                      <a16:colId xmlns:a16="http://schemas.microsoft.com/office/drawing/2014/main" val="2729348772"/>
                    </a:ext>
                  </a:extLst>
                </a:gridCol>
                <a:gridCol w="583898">
                  <a:extLst>
                    <a:ext uri="{9D8B030D-6E8A-4147-A177-3AD203B41FA5}">
                      <a16:colId xmlns:a16="http://schemas.microsoft.com/office/drawing/2014/main" val="2647994062"/>
                    </a:ext>
                  </a:extLst>
                </a:gridCol>
              </a:tblGrid>
              <a:tr h="245364">
                <a:tc gridSpan="2">
                  <a:txBody>
                    <a:bodyPr/>
                    <a:lstStyle/>
                    <a:p>
                      <a:pPr marL="0" marR="0">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tc>
                <a:tc hMerge="1">
                  <a:txBody>
                    <a:bodyPr/>
                    <a:lstStyle/>
                    <a:p>
                      <a:endParaRPr lang="en-US"/>
                    </a:p>
                  </a:txBody>
                  <a:tcPr/>
                </a:tc>
                <a:tc>
                  <a:txBody>
                    <a:bodyPr/>
                    <a:lstStyle/>
                    <a:p>
                      <a:pPr marL="0" marR="0" algn="ct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tc>
                <a:tc gridSpan="4">
                  <a:txBody>
                    <a:bodyPr/>
                    <a:lstStyle/>
                    <a:p>
                      <a:pPr marL="0" marR="0" algn="ctr">
                        <a:lnSpc>
                          <a:spcPct val="115000"/>
                        </a:lnSpc>
                        <a:spcBef>
                          <a:spcPts val="0"/>
                        </a:spcBef>
                        <a:spcAft>
                          <a:spcPts val="0"/>
                        </a:spcAft>
                      </a:pPr>
                      <a:r>
                        <a:rPr lang="en-US" sz="1400">
                          <a:effectLst/>
                        </a:rPr>
                        <a:t>Non-Blind and Disabled</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400">
                          <a:effectLst/>
                        </a:rPr>
                        <a:t>Blind and Disabled</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41840591"/>
                  </a:ext>
                </a:extLst>
              </a:tr>
              <a:tr h="490728">
                <a:tc gridSpan="2">
                  <a:txBody>
                    <a:bodyPr/>
                    <a:lstStyle/>
                    <a:p>
                      <a:pPr marL="0" marR="0">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tc>
                <a:tc hMerge="1">
                  <a:txBody>
                    <a:bodyPr/>
                    <a:lstStyle/>
                    <a:p>
                      <a:endParaRPr lang="en-US"/>
                    </a:p>
                  </a:txBody>
                  <a:tcPr/>
                </a:tc>
                <a:tc>
                  <a:txBody>
                    <a:bodyPr/>
                    <a:lstStyle/>
                    <a:p>
                      <a:pPr marL="0" marR="0" algn="ct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tc>
                <a:tc>
                  <a:txBody>
                    <a:bodyPr/>
                    <a:lstStyle/>
                    <a:p>
                      <a:pPr marL="0" marR="0" algn="ctr">
                        <a:lnSpc>
                          <a:spcPct val="115000"/>
                        </a:lnSpc>
                        <a:spcBef>
                          <a:spcPts val="0"/>
                        </a:spcBef>
                        <a:spcAft>
                          <a:spcPts val="0"/>
                        </a:spcAft>
                      </a:pPr>
                      <a:r>
                        <a:rPr lang="en-US" sz="1400">
                          <a:effectLst/>
                        </a:rPr>
                        <a:t>Age 1-5</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ctr"/>
                </a:tc>
                <a:tc>
                  <a:txBody>
                    <a:bodyPr/>
                    <a:lstStyle/>
                    <a:p>
                      <a:pPr marL="0" marR="0" algn="ctr">
                        <a:lnSpc>
                          <a:spcPct val="115000"/>
                        </a:lnSpc>
                        <a:spcBef>
                          <a:spcPts val="0"/>
                        </a:spcBef>
                        <a:spcAft>
                          <a:spcPts val="0"/>
                        </a:spcAft>
                      </a:pPr>
                      <a:r>
                        <a:rPr lang="en-US" sz="1400">
                          <a:effectLst/>
                        </a:rPr>
                        <a:t>Age 6-17</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ctr"/>
                </a:tc>
                <a:tc>
                  <a:txBody>
                    <a:bodyPr/>
                    <a:lstStyle/>
                    <a:p>
                      <a:pPr marL="0" marR="0" algn="ctr">
                        <a:lnSpc>
                          <a:spcPct val="115000"/>
                        </a:lnSpc>
                        <a:spcBef>
                          <a:spcPts val="0"/>
                        </a:spcBef>
                        <a:spcAft>
                          <a:spcPts val="0"/>
                        </a:spcAft>
                      </a:pPr>
                      <a:r>
                        <a:rPr lang="en-US" sz="1400">
                          <a:effectLst/>
                        </a:rPr>
                        <a:t>Age 22-44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ctr"/>
                </a:tc>
                <a:tc>
                  <a:txBody>
                    <a:bodyPr/>
                    <a:lstStyle/>
                    <a:p>
                      <a:pPr marL="0" marR="0" algn="ctr">
                        <a:lnSpc>
                          <a:spcPct val="115000"/>
                        </a:lnSpc>
                        <a:spcBef>
                          <a:spcPts val="0"/>
                        </a:spcBef>
                        <a:spcAft>
                          <a:spcPts val="0"/>
                        </a:spcAft>
                      </a:pPr>
                      <a:r>
                        <a:rPr lang="en-US" sz="1400">
                          <a:effectLst/>
                        </a:rPr>
                        <a:t>Age 45-64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ctr"/>
                </a:tc>
                <a:tc>
                  <a:txBody>
                    <a:bodyPr/>
                    <a:lstStyle/>
                    <a:p>
                      <a:pPr marL="0" marR="0" algn="ctr">
                        <a:lnSpc>
                          <a:spcPct val="115000"/>
                        </a:lnSpc>
                        <a:spcBef>
                          <a:spcPts val="0"/>
                        </a:spcBef>
                        <a:spcAft>
                          <a:spcPts val="0"/>
                        </a:spcAft>
                      </a:pPr>
                      <a:r>
                        <a:rPr lang="en-US" sz="1400">
                          <a:effectLst/>
                        </a:rPr>
                        <a:t>Age 6-17</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ctr"/>
                </a:tc>
                <a:tc>
                  <a:txBody>
                    <a:bodyPr/>
                    <a:lstStyle/>
                    <a:p>
                      <a:pPr marL="0" marR="0" algn="ctr">
                        <a:lnSpc>
                          <a:spcPct val="115000"/>
                        </a:lnSpc>
                        <a:spcBef>
                          <a:spcPts val="0"/>
                        </a:spcBef>
                        <a:spcAft>
                          <a:spcPts val="0"/>
                        </a:spcAft>
                      </a:pPr>
                      <a:r>
                        <a:rPr lang="en-US" sz="1400">
                          <a:effectLst/>
                        </a:rPr>
                        <a:t>Age 22-44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ctr"/>
                </a:tc>
                <a:tc>
                  <a:txBody>
                    <a:bodyPr/>
                    <a:lstStyle/>
                    <a:p>
                      <a:pPr marL="0" marR="0" algn="ctr">
                        <a:lnSpc>
                          <a:spcPct val="115000"/>
                        </a:lnSpc>
                        <a:spcBef>
                          <a:spcPts val="0"/>
                        </a:spcBef>
                        <a:spcAft>
                          <a:spcPts val="0"/>
                        </a:spcAft>
                      </a:pPr>
                      <a:r>
                        <a:rPr lang="en-US" sz="1400">
                          <a:effectLst/>
                        </a:rPr>
                        <a:t>Age 45-64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ctr"/>
                </a:tc>
                <a:extLst>
                  <a:ext uri="{0D108BD9-81ED-4DB2-BD59-A6C34878D82A}">
                    <a16:rowId xmlns:a16="http://schemas.microsoft.com/office/drawing/2014/main" val="3245142601"/>
                  </a:ext>
                </a:extLst>
              </a:tr>
              <a:tr h="254508">
                <a:tc gridSpan="2">
                  <a:txBody>
                    <a:bodyPr/>
                    <a:lstStyle/>
                    <a:p>
                      <a:pPr marL="0" marR="0">
                        <a:lnSpc>
                          <a:spcPct val="115000"/>
                        </a:lnSpc>
                        <a:spcBef>
                          <a:spcPts val="0"/>
                        </a:spcBef>
                        <a:spcAft>
                          <a:spcPts val="0"/>
                        </a:spcAft>
                      </a:pPr>
                      <a:r>
                        <a:rPr lang="en-US" sz="1400" dirty="0">
                          <a:effectLst/>
                        </a:rPr>
                        <a:t>Office Services</a:t>
                      </a:r>
                      <a:endParaRPr lang="en-US" sz="9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hMerge="1">
                  <a:txBody>
                    <a:bodyPr/>
                    <a:lstStyle/>
                    <a:p>
                      <a:endParaRPr lang="en-US"/>
                    </a:p>
                  </a:txBody>
                  <a:tcPr/>
                </a:tc>
                <a:tc>
                  <a:txBody>
                    <a:bodyPr/>
                    <a:lstStyle/>
                    <a:p>
                      <a:pPr marL="0" marR="0" algn="ct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extLst>
                  <a:ext uri="{0D108BD9-81ED-4DB2-BD59-A6C34878D82A}">
                    <a16:rowId xmlns:a16="http://schemas.microsoft.com/office/drawing/2014/main" val="3894557412"/>
                  </a:ext>
                </a:extLst>
              </a:tr>
              <a:tr h="490728">
                <a:tc gridSpan="2">
                  <a:txBody>
                    <a:bodyPr/>
                    <a:lstStyle/>
                    <a:p>
                      <a:pPr marL="0" marR="0">
                        <a:lnSpc>
                          <a:spcPct val="115000"/>
                        </a:lnSpc>
                        <a:spcBef>
                          <a:spcPts val="0"/>
                        </a:spcBef>
                        <a:spcAft>
                          <a:spcPts val="0"/>
                        </a:spcAft>
                      </a:pPr>
                      <a:r>
                        <a:rPr lang="en-US" sz="1400">
                          <a:effectLst/>
                        </a:rPr>
                        <a:t> </a:t>
                      </a:r>
                      <a:endParaRPr lang="en-US" sz="900">
                        <a:effectLst/>
                      </a:endParaRPr>
                    </a:p>
                    <a:p>
                      <a:pPr marL="0" marR="0">
                        <a:lnSpc>
                          <a:spcPct val="115000"/>
                        </a:lnSpc>
                        <a:spcBef>
                          <a:spcPts val="0"/>
                        </a:spcBef>
                        <a:spcAft>
                          <a:spcPts val="0"/>
                        </a:spcAft>
                      </a:pPr>
                      <a:r>
                        <a:rPr lang="en-US" sz="1400">
                          <a:effectLst/>
                        </a:rPr>
                        <a:t>5 min, minimal problems</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hMerge="1">
                  <a:txBody>
                    <a:bodyPr/>
                    <a:lstStyle/>
                    <a:p>
                      <a:endParaRPr lang="en-US"/>
                    </a:p>
                  </a:txBody>
                  <a:tcPr/>
                </a:tc>
                <a:tc>
                  <a:txBody>
                    <a:bodyPr/>
                    <a:lstStyle/>
                    <a:p>
                      <a:pPr marL="0" marR="0" algn="ctr">
                        <a:lnSpc>
                          <a:spcPct val="115000"/>
                        </a:lnSpc>
                        <a:spcBef>
                          <a:spcPts val="0"/>
                        </a:spcBef>
                        <a:spcAft>
                          <a:spcPts val="0"/>
                        </a:spcAft>
                      </a:pPr>
                      <a:r>
                        <a:rPr lang="en-US" sz="1400">
                          <a:effectLst/>
                        </a:rPr>
                        <a:t>99211</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0.009</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0.013</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0.028</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0.025</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0.019</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0.028</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0.026</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extLst>
                  <a:ext uri="{0D108BD9-81ED-4DB2-BD59-A6C34878D82A}">
                    <a16:rowId xmlns:a16="http://schemas.microsoft.com/office/drawing/2014/main" val="3240093237"/>
                  </a:ext>
                </a:extLst>
              </a:tr>
              <a:tr h="490728">
                <a:tc gridSpan="2">
                  <a:txBody>
                    <a:bodyPr/>
                    <a:lstStyle/>
                    <a:p>
                      <a:pPr marL="0" marR="0">
                        <a:lnSpc>
                          <a:spcPct val="115000"/>
                        </a:lnSpc>
                        <a:spcBef>
                          <a:spcPts val="0"/>
                        </a:spcBef>
                        <a:spcAft>
                          <a:spcPts val="0"/>
                        </a:spcAft>
                      </a:pPr>
                      <a:r>
                        <a:rPr lang="en-US" sz="1400" dirty="0">
                          <a:effectLst/>
                        </a:rPr>
                        <a:t>10 min, minor problems</a:t>
                      </a:r>
                      <a:endParaRPr lang="en-US" sz="9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hMerge="1">
                  <a:txBody>
                    <a:bodyPr/>
                    <a:lstStyle/>
                    <a:p>
                      <a:endParaRPr lang="en-US"/>
                    </a:p>
                  </a:txBody>
                  <a:tcPr/>
                </a:tc>
                <a:tc>
                  <a:txBody>
                    <a:bodyPr/>
                    <a:lstStyle/>
                    <a:p>
                      <a:pPr marL="0" marR="0" algn="ctr">
                        <a:lnSpc>
                          <a:spcPct val="115000"/>
                        </a:lnSpc>
                        <a:spcBef>
                          <a:spcPts val="0"/>
                        </a:spcBef>
                        <a:spcAft>
                          <a:spcPts val="0"/>
                        </a:spcAft>
                      </a:pPr>
                      <a:r>
                        <a:rPr lang="en-US" sz="1400">
                          <a:effectLst/>
                        </a:rPr>
                        <a:t>99212</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0.161</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0.173</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0.167</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0.142</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0.137</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0.131</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0.111</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extLst>
                  <a:ext uri="{0D108BD9-81ED-4DB2-BD59-A6C34878D82A}">
                    <a16:rowId xmlns:a16="http://schemas.microsoft.com/office/drawing/2014/main" val="2343642146"/>
                  </a:ext>
                </a:extLst>
              </a:tr>
              <a:tr h="490728">
                <a:tc gridSpan="2">
                  <a:txBody>
                    <a:bodyPr/>
                    <a:lstStyle/>
                    <a:p>
                      <a:pPr marL="0" marR="0">
                        <a:lnSpc>
                          <a:spcPct val="115000"/>
                        </a:lnSpc>
                        <a:spcBef>
                          <a:spcPts val="0"/>
                        </a:spcBef>
                        <a:spcAft>
                          <a:spcPts val="0"/>
                        </a:spcAft>
                      </a:pPr>
                      <a:r>
                        <a:rPr lang="en-US" sz="1400">
                          <a:effectLst/>
                        </a:rPr>
                        <a:t>15 min, low to moderate severity</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hMerge="1">
                  <a:txBody>
                    <a:bodyPr/>
                    <a:lstStyle/>
                    <a:p>
                      <a:endParaRPr lang="en-US"/>
                    </a:p>
                  </a:txBody>
                  <a:tcPr/>
                </a:tc>
                <a:tc>
                  <a:txBody>
                    <a:bodyPr/>
                    <a:lstStyle/>
                    <a:p>
                      <a:pPr marL="0" marR="0" algn="ctr">
                        <a:lnSpc>
                          <a:spcPct val="115000"/>
                        </a:lnSpc>
                        <a:spcBef>
                          <a:spcPts val="0"/>
                        </a:spcBef>
                        <a:spcAft>
                          <a:spcPts val="0"/>
                        </a:spcAft>
                      </a:pPr>
                      <a:r>
                        <a:rPr lang="en-US" sz="1400">
                          <a:effectLst/>
                        </a:rPr>
                        <a:t>99213</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0.611</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0.555</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0.484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0.483</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0.511</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0.500</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0.520</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extLst>
                  <a:ext uri="{0D108BD9-81ED-4DB2-BD59-A6C34878D82A}">
                    <a16:rowId xmlns:a16="http://schemas.microsoft.com/office/drawing/2014/main" val="3989292627"/>
                  </a:ext>
                </a:extLst>
              </a:tr>
              <a:tr h="490728">
                <a:tc gridSpan="2">
                  <a:txBody>
                    <a:bodyPr/>
                    <a:lstStyle/>
                    <a:p>
                      <a:pPr marL="0" marR="0">
                        <a:lnSpc>
                          <a:spcPct val="115000"/>
                        </a:lnSpc>
                        <a:spcBef>
                          <a:spcPts val="0"/>
                        </a:spcBef>
                        <a:spcAft>
                          <a:spcPts val="0"/>
                        </a:spcAft>
                      </a:pPr>
                      <a:r>
                        <a:rPr lang="en-US" sz="1400" dirty="0">
                          <a:effectLst/>
                        </a:rPr>
                        <a:t>25 min, moderate to high severity</a:t>
                      </a:r>
                      <a:endParaRPr lang="en-US" sz="9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hMerge="1">
                  <a:txBody>
                    <a:bodyPr/>
                    <a:lstStyle/>
                    <a:p>
                      <a:endParaRPr lang="en-US"/>
                    </a:p>
                  </a:txBody>
                  <a:tcPr/>
                </a:tc>
                <a:tc>
                  <a:txBody>
                    <a:bodyPr/>
                    <a:lstStyle/>
                    <a:p>
                      <a:pPr marL="0" marR="0" algn="ctr">
                        <a:lnSpc>
                          <a:spcPct val="115000"/>
                        </a:lnSpc>
                        <a:spcBef>
                          <a:spcPts val="0"/>
                        </a:spcBef>
                        <a:spcAft>
                          <a:spcPts val="0"/>
                        </a:spcAft>
                      </a:pPr>
                      <a:r>
                        <a:rPr lang="en-US" sz="1400">
                          <a:effectLst/>
                        </a:rPr>
                        <a:t>99214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0.105</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0.116</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0.153</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0.210</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0.169</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0.206</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0.238</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extLst>
                  <a:ext uri="{0D108BD9-81ED-4DB2-BD59-A6C34878D82A}">
                    <a16:rowId xmlns:a16="http://schemas.microsoft.com/office/drawing/2014/main" val="966816803"/>
                  </a:ext>
                </a:extLst>
              </a:tr>
              <a:tr h="490728">
                <a:tc gridSpan="2">
                  <a:txBody>
                    <a:bodyPr/>
                    <a:lstStyle/>
                    <a:p>
                      <a:pPr marL="0" marR="0">
                        <a:lnSpc>
                          <a:spcPct val="115000"/>
                        </a:lnSpc>
                        <a:spcBef>
                          <a:spcPts val="0"/>
                        </a:spcBef>
                        <a:spcAft>
                          <a:spcPts val="0"/>
                        </a:spcAft>
                      </a:pPr>
                      <a:r>
                        <a:rPr lang="en-US" sz="1400">
                          <a:effectLst/>
                        </a:rPr>
                        <a:t>40 min, moderate to high severity</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hMerge="1">
                  <a:txBody>
                    <a:bodyPr/>
                    <a:lstStyle/>
                    <a:p>
                      <a:endParaRPr lang="en-US"/>
                    </a:p>
                  </a:txBody>
                  <a:tcPr/>
                </a:tc>
                <a:tc>
                  <a:txBody>
                    <a:bodyPr/>
                    <a:lstStyle/>
                    <a:p>
                      <a:pPr marL="0" marR="0" algn="ctr">
                        <a:lnSpc>
                          <a:spcPct val="115000"/>
                        </a:lnSpc>
                        <a:spcBef>
                          <a:spcPts val="0"/>
                        </a:spcBef>
                        <a:spcAft>
                          <a:spcPts val="0"/>
                        </a:spcAft>
                      </a:pPr>
                      <a:r>
                        <a:rPr lang="en-US" sz="1400">
                          <a:effectLst/>
                        </a:rPr>
                        <a:t>99215</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0.01</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0.015</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0.022</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0.024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0.035</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0.028</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0.029</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extLst>
                  <a:ext uri="{0D108BD9-81ED-4DB2-BD59-A6C34878D82A}">
                    <a16:rowId xmlns:a16="http://schemas.microsoft.com/office/drawing/2014/main" val="2348404819"/>
                  </a:ext>
                </a:extLst>
              </a:tr>
              <a:tr h="245364">
                <a:tc>
                  <a:txBody>
                    <a:bodyPr/>
                    <a:lstStyle/>
                    <a:p>
                      <a:pPr marL="0" marR="0">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ct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extLst>
                  <a:ext uri="{0D108BD9-81ED-4DB2-BD59-A6C34878D82A}">
                    <a16:rowId xmlns:a16="http://schemas.microsoft.com/office/drawing/2014/main" val="4015309833"/>
                  </a:ext>
                </a:extLst>
              </a:tr>
              <a:tr h="245364">
                <a:tc gridSpan="2">
                  <a:txBody>
                    <a:bodyPr/>
                    <a:lstStyle/>
                    <a:p>
                      <a:pPr marL="0" marR="0">
                        <a:lnSpc>
                          <a:spcPct val="115000"/>
                        </a:lnSpc>
                        <a:spcBef>
                          <a:spcPts val="0"/>
                        </a:spcBef>
                        <a:spcAft>
                          <a:spcPts val="0"/>
                        </a:spcAft>
                      </a:pPr>
                      <a:r>
                        <a:rPr lang="en-US" sz="1400">
                          <a:effectLst/>
                        </a:rPr>
                        <a:t>Share of (99212-99214)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hMerge="1">
                  <a:txBody>
                    <a:bodyPr/>
                    <a:lstStyle/>
                    <a:p>
                      <a:endParaRPr lang="en-US"/>
                    </a:p>
                  </a:txBody>
                  <a:tcPr/>
                </a:tc>
                <a:tc>
                  <a:txBody>
                    <a:bodyPr/>
                    <a:lstStyle/>
                    <a:p>
                      <a:pPr marL="0" marR="0" algn="ct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88%</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84%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80%</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84%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82%</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84%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dirty="0">
                          <a:effectLst/>
                        </a:rPr>
                        <a:t>85%</a:t>
                      </a:r>
                      <a:endParaRPr lang="en-US" sz="9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extLst>
                  <a:ext uri="{0D108BD9-81ED-4DB2-BD59-A6C34878D82A}">
                    <a16:rowId xmlns:a16="http://schemas.microsoft.com/office/drawing/2014/main" val="1107323126"/>
                  </a:ext>
                </a:extLst>
              </a:tr>
            </a:tbl>
          </a:graphicData>
        </a:graphic>
      </p:graphicFrame>
      <p:sp>
        <p:nvSpPr>
          <p:cNvPr id="5" name="Rectangle 1"/>
          <p:cNvSpPr>
            <a:spLocks noChangeArrowheads="1"/>
          </p:cNvSpPr>
          <p:nvPr/>
        </p:nvSpPr>
        <p:spPr bwMode="auto">
          <a:xfrm>
            <a:off x="1434339" y="266661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51402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Construction of Physician Fee Index</a:t>
            </a:r>
          </a:p>
        </p:txBody>
      </p:sp>
      <p:sp>
        <p:nvSpPr>
          <p:cNvPr id="6" name="Content Placeholder 5"/>
          <p:cNvSpPr>
            <a:spLocks noGrp="1"/>
          </p:cNvSpPr>
          <p:nvPr>
            <p:ph idx="1"/>
          </p:nvPr>
        </p:nvSpPr>
        <p:spPr>
          <a:xfrm>
            <a:off x="1435608" y="1447800"/>
            <a:ext cx="7498080" cy="5334000"/>
          </a:xfrm>
        </p:spPr>
        <p:txBody>
          <a:bodyPr>
            <a:normAutofit/>
          </a:bodyPr>
          <a:lstStyle/>
          <a:p>
            <a:r>
              <a:rPr lang="en-US" sz="1800" dirty="0">
                <a:latin typeface="Times New Roman" panose="02020603050405020304" pitchFamily="18" charset="0"/>
                <a:cs typeface="Times New Roman" panose="02020603050405020304" pitchFamily="18" charset="0"/>
              </a:rPr>
              <a:t>Age-specific analyses: 1-5, 6-17, 22-44, 45-64</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Physician Fee Index is a weighted average of fees codes CPT codes 99201-99216, 99241-99255, 99381-99429</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Weights are either 2003 (1</a:t>
            </a:r>
            <a:r>
              <a:rPr lang="en-US" sz="1800" baseline="30000" dirty="0">
                <a:latin typeface="Times New Roman" panose="02020603050405020304" pitchFamily="18" charset="0"/>
                <a:cs typeface="Times New Roman" panose="02020603050405020304" pitchFamily="18" charset="0"/>
              </a:rPr>
              <a:t>st</a:t>
            </a:r>
            <a:r>
              <a:rPr lang="en-US" sz="1800" dirty="0">
                <a:latin typeface="Times New Roman" panose="02020603050405020304" pitchFamily="18" charset="0"/>
                <a:cs typeface="Times New Roman" panose="02020603050405020304" pitchFamily="18" charset="0"/>
              </a:rPr>
              <a:t> year) or 2010 (last year) quantities</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Quantities are restricted to those that are office/clinic based (vast majority of such visits; others are in outpatient or emergency room)</a:t>
            </a:r>
          </a:p>
          <a:p>
            <a:pPr marL="82296" indent="0">
              <a:buNone/>
            </a:pP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Surprising amount of variation in prices even within CPT code-state-year-age-group. </a:t>
            </a: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1537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152400"/>
            <a:ext cx="7498080" cy="685800"/>
          </a:xfrm>
        </p:spPr>
        <p:txBody>
          <a:bodyPr>
            <a:normAutofit fontScale="90000"/>
          </a:bodyPr>
          <a:lstStyle/>
          <a:p>
            <a:pPr algn="ctr"/>
            <a:r>
              <a:rPr lang="en-US" sz="2800" dirty="0">
                <a:effectLst/>
                <a:latin typeface="Times New Roman" panose="02020603050405020304" pitchFamily="18" charset="0"/>
                <a:cs typeface="Times New Roman" panose="02020603050405020304" pitchFamily="18" charset="0"/>
              </a:rPr>
              <a:t>Fee for 15 Minute, Low- to  Moderate Severity</a:t>
            </a:r>
            <a:br>
              <a:rPr lang="en-US" sz="2800" dirty="0">
                <a:effectLst/>
                <a:latin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cs typeface="Times New Roman" panose="02020603050405020304" pitchFamily="18" charset="0"/>
              </a:rPr>
              <a:t>Ages 6-17 by State in 2003 and 2010</a:t>
            </a:r>
          </a:p>
        </p:txBody>
      </p:sp>
      <p:graphicFrame>
        <p:nvGraphicFramePr>
          <p:cNvPr id="4" name="Table 3"/>
          <p:cNvGraphicFramePr>
            <a:graphicFrameLocks noGrp="1"/>
          </p:cNvGraphicFramePr>
          <p:nvPr>
            <p:extLst>
              <p:ext uri="{D42A27DB-BD31-4B8C-83A1-F6EECF244321}">
                <p14:modId xmlns:p14="http://schemas.microsoft.com/office/powerpoint/2010/main" val="246398966"/>
              </p:ext>
            </p:extLst>
          </p:nvPr>
        </p:nvGraphicFramePr>
        <p:xfrm>
          <a:off x="1435611" y="1219188"/>
          <a:ext cx="7403588" cy="5410224"/>
        </p:xfrm>
        <a:graphic>
          <a:graphicData uri="http://schemas.openxmlformats.org/drawingml/2006/table">
            <a:tbl>
              <a:tblPr/>
              <a:tblGrid>
                <a:gridCol w="1245304">
                  <a:extLst>
                    <a:ext uri="{9D8B030D-6E8A-4147-A177-3AD203B41FA5}">
                      <a16:colId xmlns:a16="http://schemas.microsoft.com/office/drawing/2014/main" val="800037457"/>
                    </a:ext>
                  </a:extLst>
                </a:gridCol>
                <a:gridCol w="1245304">
                  <a:extLst>
                    <a:ext uri="{9D8B030D-6E8A-4147-A177-3AD203B41FA5}">
                      <a16:colId xmlns:a16="http://schemas.microsoft.com/office/drawing/2014/main" val="1917936250"/>
                    </a:ext>
                  </a:extLst>
                </a:gridCol>
                <a:gridCol w="818830">
                  <a:extLst>
                    <a:ext uri="{9D8B030D-6E8A-4147-A177-3AD203B41FA5}">
                      <a16:colId xmlns:a16="http://schemas.microsoft.com/office/drawing/2014/main" val="2695257401"/>
                    </a:ext>
                  </a:extLst>
                </a:gridCol>
                <a:gridCol w="818830">
                  <a:extLst>
                    <a:ext uri="{9D8B030D-6E8A-4147-A177-3AD203B41FA5}">
                      <a16:colId xmlns:a16="http://schemas.microsoft.com/office/drawing/2014/main" val="3366010537"/>
                    </a:ext>
                  </a:extLst>
                </a:gridCol>
                <a:gridCol w="818830">
                  <a:extLst>
                    <a:ext uri="{9D8B030D-6E8A-4147-A177-3AD203B41FA5}">
                      <a16:colId xmlns:a16="http://schemas.microsoft.com/office/drawing/2014/main" val="3537541050"/>
                    </a:ext>
                  </a:extLst>
                </a:gridCol>
                <a:gridCol w="818830">
                  <a:extLst>
                    <a:ext uri="{9D8B030D-6E8A-4147-A177-3AD203B41FA5}">
                      <a16:colId xmlns:a16="http://schemas.microsoft.com/office/drawing/2014/main" val="2879918669"/>
                    </a:ext>
                  </a:extLst>
                </a:gridCol>
                <a:gridCol w="818830">
                  <a:extLst>
                    <a:ext uri="{9D8B030D-6E8A-4147-A177-3AD203B41FA5}">
                      <a16:colId xmlns:a16="http://schemas.microsoft.com/office/drawing/2014/main" val="2448935268"/>
                    </a:ext>
                  </a:extLst>
                </a:gridCol>
                <a:gridCol w="818830">
                  <a:extLst>
                    <a:ext uri="{9D8B030D-6E8A-4147-A177-3AD203B41FA5}">
                      <a16:colId xmlns:a16="http://schemas.microsoft.com/office/drawing/2014/main" val="3994833011"/>
                    </a:ext>
                  </a:extLst>
                </a:gridCol>
              </a:tblGrid>
              <a:tr h="225426">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cv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mode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mean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effectLst/>
                          <a:latin typeface="Times New Roman" panose="02020603050405020304" pitchFamily="18" charset="0"/>
                          <a:cs typeface="Times New Roman" panose="02020603050405020304" pitchFamily="18" charset="0"/>
                        </a:rPr>
                        <a:t>sd</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5352747"/>
                  </a:ext>
                </a:extLst>
              </a:tr>
              <a:tr h="225426">
                <a:tc rowSpan="11">
                  <a:txBody>
                    <a:bodyPr/>
                    <a:lstStyle/>
                    <a:p>
                      <a:pPr algn="ctr" fontAlgn="ctr"/>
                      <a:r>
                        <a:rPr lang="en-US" sz="1400" b="1" i="0" u="none" strike="noStrike" dirty="0">
                          <a:solidFill>
                            <a:srgbClr val="000000"/>
                          </a:solidFill>
                          <a:effectLst/>
                          <a:latin typeface="Times New Roman" panose="02020603050405020304" pitchFamily="18" charset="0"/>
                          <a:cs typeface="Times New Roman" panose="02020603050405020304" pitchFamily="18" charset="0"/>
                        </a:rPr>
                        <a:t>99213, 2003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 CA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0.12</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26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0.82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26.75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3.13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241152</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27104849"/>
                  </a:ext>
                </a:extLst>
              </a:tr>
              <a:tr h="225426">
                <a:tc vMerge="1">
                  <a:txBody>
                    <a:bodyPr/>
                    <a:lstStyle/>
                    <a:p>
                      <a:endParaRPr lang="en-US"/>
                    </a:p>
                  </a:txBody>
                  <a:tcPr/>
                </a:tc>
                <a:tc>
                  <a:txBody>
                    <a:bodyPr/>
                    <a:lstStyle/>
                    <a:p>
                      <a:pPr algn="l"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 CO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1" i="0" u="none" strike="noStrike">
                          <a:solidFill>
                            <a:srgbClr val="000000"/>
                          </a:solidFill>
                          <a:effectLst/>
                          <a:latin typeface="Times New Roman" panose="02020603050405020304" pitchFamily="18" charset="0"/>
                          <a:cs typeface="Times New Roman" panose="02020603050405020304" pitchFamily="18" charset="0"/>
                        </a:rPr>
                        <a:t>33</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32.92</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1.33</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49405</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28672326"/>
                  </a:ext>
                </a:extLst>
              </a:tr>
              <a:tr h="225426">
                <a:tc vMerge="1">
                  <a:txBody>
                    <a:bodyPr/>
                    <a:lstStyle/>
                    <a:p>
                      <a:endParaRPr lang="en-US"/>
                    </a:p>
                  </a:txBody>
                  <a:tcPr/>
                </a:tc>
                <a:tc>
                  <a:txBody>
                    <a:bodyPr/>
                    <a:lstStyle/>
                    <a:p>
                      <a:pPr algn="l"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 FL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0.03</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1" i="0" u="none" strike="noStrike">
                          <a:solidFill>
                            <a:srgbClr val="000000"/>
                          </a:solidFill>
                          <a:effectLst/>
                          <a:latin typeface="Times New Roman" panose="02020603050405020304" pitchFamily="18" charset="0"/>
                          <a:cs typeface="Times New Roman" panose="02020603050405020304" pitchFamily="18" charset="0"/>
                        </a:rPr>
                        <a:t>33</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0.98</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32.9</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0.83</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308435</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93682011"/>
                  </a:ext>
                </a:extLst>
              </a:tr>
              <a:tr h="225426">
                <a:tc vMerge="1">
                  <a:txBody>
                    <a:bodyPr/>
                    <a:lstStyle/>
                    <a:p>
                      <a:endParaRPr lang="en-US"/>
                    </a:p>
                  </a:txBody>
                  <a:tcPr/>
                </a:tc>
                <a:tc>
                  <a:txBody>
                    <a:bodyPr/>
                    <a:lstStyle/>
                    <a:p>
                      <a:pPr algn="l"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 IL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1" i="0" u="none" strike="noStrike">
                          <a:solidFill>
                            <a:srgbClr val="000000"/>
                          </a:solidFill>
                          <a:effectLst/>
                          <a:latin typeface="Times New Roman" panose="02020603050405020304" pitchFamily="18" charset="0"/>
                          <a:cs typeface="Times New Roman" panose="02020603050405020304" pitchFamily="18" charset="0"/>
                        </a:rPr>
                        <a:t>30</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0.72</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29.38</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1.41</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277765</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67016089"/>
                  </a:ext>
                </a:extLst>
              </a:tr>
              <a:tr h="225426">
                <a:tc vMerge="1">
                  <a:txBody>
                    <a:bodyPr/>
                    <a:lstStyle/>
                    <a:p>
                      <a:endParaRPr lang="en-US"/>
                    </a:p>
                  </a:txBody>
                  <a:tcPr/>
                </a:tc>
                <a:tc>
                  <a:txBody>
                    <a:bodyPr/>
                    <a:lstStyle/>
                    <a:p>
                      <a:pPr algn="l"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 LA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0.07</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1" i="0" u="none" strike="noStrike">
                          <a:solidFill>
                            <a:srgbClr val="000000"/>
                          </a:solidFill>
                          <a:effectLst/>
                          <a:latin typeface="Times New Roman" panose="02020603050405020304" pitchFamily="18" charset="0"/>
                          <a:cs typeface="Times New Roman" panose="02020603050405020304" pitchFamily="18" charset="0"/>
                        </a:rPr>
                        <a:t>36</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0.98</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35.77</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2.44</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404598</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92243146"/>
                  </a:ext>
                </a:extLst>
              </a:tr>
              <a:tr h="225426">
                <a:tc vMerge="1">
                  <a:txBody>
                    <a:bodyPr/>
                    <a:lstStyle/>
                    <a:p>
                      <a:endParaRPr lang="en-US"/>
                    </a:p>
                  </a:txBody>
                  <a:tcPr/>
                </a:tc>
                <a:tc>
                  <a:txBody>
                    <a:bodyPr/>
                    <a:lstStyle/>
                    <a:p>
                      <a:pPr algn="l"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 MA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0.13</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1" i="0" u="none" strike="noStrike">
                          <a:solidFill>
                            <a:srgbClr val="000000"/>
                          </a:solidFill>
                          <a:effectLst/>
                          <a:latin typeface="Times New Roman" panose="02020603050405020304" pitchFamily="18" charset="0"/>
                          <a:cs typeface="Times New Roman" panose="02020603050405020304" pitchFamily="18" charset="0"/>
                        </a:rPr>
                        <a:t>48</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0.47</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45.18</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5.66</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135349</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49423921"/>
                  </a:ext>
                </a:extLst>
              </a:tr>
              <a:tr h="225426">
                <a:tc vMerge="1">
                  <a:txBody>
                    <a:bodyPr/>
                    <a:lstStyle/>
                    <a:p>
                      <a:endParaRPr lang="en-US"/>
                    </a:p>
                  </a:txBody>
                  <a:tcPr/>
                </a:tc>
                <a:tc>
                  <a:txBody>
                    <a:bodyPr/>
                    <a:lstStyle/>
                    <a:p>
                      <a:pPr algn="l"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 MO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0.23</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1" i="0" u="none" strike="noStrike">
                          <a:solidFill>
                            <a:srgbClr val="000000"/>
                          </a:solidFill>
                          <a:effectLst/>
                          <a:latin typeface="Times New Roman" panose="02020603050405020304" pitchFamily="18" charset="0"/>
                          <a:cs typeface="Times New Roman" panose="02020603050405020304" pitchFamily="18" charset="0"/>
                        </a:rPr>
                        <a:t>31</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0.88</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32.18</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7.29</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114190</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50639528"/>
                  </a:ext>
                </a:extLst>
              </a:tr>
              <a:tr h="225426">
                <a:tc vMerge="1">
                  <a:txBody>
                    <a:bodyPr/>
                    <a:lstStyle/>
                    <a:p>
                      <a:endParaRPr lang="en-US"/>
                    </a:p>
                  </a:txBody>
                  <a:tcPr/>
                </a:tc>
                <a:tc>
                  <a:txBody>
                    <a:bodyPr/>
                    <a:lstStyle/>
                    <a:p>
                      <a:pPr algn="l"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 TX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0.03</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1" i="0" u="none" strike="noStrike">
                          <a:solidFill>
                            <a:srgbClr val="000000"/>
                          </a:solidFill>
                          <a:effectLst/>
                          <a:latin typeface="Times New Roman" panose="02020603050405020304" pitchFamily="18" charset="0"/>
                          <a:cs typeface="Times New Roman" panose="02020603050405020304" pitchFamily="18" charset="0"/>
                        </a:rPr>
                        <a:t>30</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0.61</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29.64</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1.03</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850207</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73171969"/>
                  </a:ext>
                </a:extLst>
              </a:tr>
              <a:tr h="225426">
                <a:tc vMerge="1">
                  <a:txBody>
                    <a:bodyPr/>
                    <a:lstStyle/>
                    <a:p>
                      <a:endParaRPr lang="en-US"/>
                    </a:p>
                  </a:txBody>
                  <a:tcPr/>
                </a:tc>
                <a:tc>
                  <a:txBody>
                    <a:bodyPr/>
                    <a:lstStyle/>
                    <a:p>
                      <a:pPr algn="l"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 VA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0.32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1" i="0" u="none" strike="noStrike">
                          <a:solidFill>
                            <a:srgbClr val="000000"/>
                          </a:solidFill>
                          <a:effectLst/>
                          <a:latin typeface="Times New Roman" panose="02020603050405020304" pitchFamily="18" charset="0"/>
                          <a:cs typeface="Times New Roman" panose="02020603050405020304" pitchFamily="18" charset="0"/>
                        </a:rPr>
                        <a:t>36</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0.93</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36.12</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11.68</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97573</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70901917"/>
                  </a:ext>
                </a:extLst>
              </a:tr>
              <a:tr h="225426">
                <a:tc vMerge="1">
                  <a:txBody>
                    <a:bodyPr/>
                    <a:lstStyle/>
                    <a:p>
                      <a:endParaRPr lang="en-US"/>
                    </a:p>
                  </a:txBody>
                  <a:tcPr/>
                </a:tc>
                <a:tc>
                  <a:txBody>
                    <a:bodyPr/>
                    <a:lstStyle/>
                    <a:p>
                      <a:pPr algn="l"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 WA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0.26</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1" i="0" u="none" strike="noStrike">
                          <a:solidFill>
                            <a:srgbClr val="000000"/>
                          </a:solidFill>
                          <a:effectLst/>
                          <a:latin typeface="Times New Roman" panose="02020603050405020304" pitchFamily="18" charset="0"/>
                          <a:cs typeface="Times New Roman" panose="02020603050405020304" pitchFamily="18" charset="0"/>
                        </a:rPr>
                        <a:t>49</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0.88</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44.97</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11.79</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82321</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476024"/>
                  </a:ext>
                </a:extLst>
              </a:tr>
              <a:tr h="225426">
                <a:tc vMerge="1">
                  <a:txBody>
                    <a:bodyPr/>
                    <a:lstStyle/>
                    <a:p>
                      <a:endParaRPr lang="en-US"/>
                    </a:p>
                  </a:txBody>
                  <a:tcPr/>
                </a:tc>
                <a:tc>
                  <a:txBody>
                    <a:bodyPr/>
                    <a:lstStyle/>
                    <a:p>
                      <a:pPr algn="l"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 WI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0.14</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solidFill>
                            <a:srgbClr val="000000"/>
                          </a:solidFill>
                          <a:effectLst/>
                          <a:latin typeface="Times New Roman" panose="02020603050405020304" pitchFamily="18" charset="0"/>
                          <a:cs typeface="Times New Roman" panose="02020603050405020304" pitchFamily="18" charset="0"/>
                        </a:rPr>
                        <a:t>39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0.32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33.29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4.57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122176</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5780434"/>
                  </a:ext>
                </a:extLst>
              </a:tr>
              <a:tr h="225426">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cv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mode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Times New Roman" panose="02020603050405020304" pitchFamily="18" charset="0"/>
                          <a:cs typeface="Times New Roman" panose="02020603050405020304" pitchFamily="18"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mean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effectLst/>
                          <a:latin typeface="Times New Roman" panose="02020603050405020304" pitchFamily="18" charset="0"/>
                          <a:cs typeface="Times New Roman" panose="02020603050405020304" pitchFamily="18" charset="0"/>
                        </a:rPr>
                        <a:t>sd</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1467429"/>
                  </a:ext>
                </a:extLst>
              </a:tr>
              <a:tr h="225426">
                <a:tc rowSpan="11">
                  <a:txBody>
                    <a:bodyPr/>
                    <a:lstStyle/>
                    <a:p>
                      <a:pPr algn="ctr" fontAlgn="ctr"/>
                      <a:r>
                        <a:rPr lang="en-US" sz="1400" b="1" i="0" u="none" strike="noStrike" dirty="0">
                          <a:solidFill>
                            <a:srgbClr val="000000"/>
                          </a:solidFill>
                          <a:effectLst/>
                          <a:latin typeface="Times New Roman" panose="02020603050405020304" pitchFamily="18" charset="0"/>
                          <a:cs typeface="Times New Roman" panose="02020603050405020304" pitchFamily="18" charset="0"/>
                        </a:rPr>
                        <a:t>99213, 2010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 CA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0.36</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26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0.77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30.85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11.19</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180756</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23209233"/>
                  </a:ext>
                </a:extLst>
              </a:tr>
              <a:tr h="225426">
                <a:tc vMerge="1">
                  <a:txBody>
                    <a:bodyPr/>
                    <a:lstStyle/>
                    <a:p>
                      <a:endParaRPr lang="en-US"/>
                    </a:p>
                  </a:txBody>
                  <a:tcPr/>
                </a:tc>
                <a:tc>
                  <a:txBody>
                    <a:bodyPr/>
                    <a:lstStyle/>
                    <a:p>
                      <a:pPr algn="l"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 CO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0.09</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52</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0.99</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51.45</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4.79</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90170</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05282559"/>
                  </a:ext>
                </a:extLst>
              </a:tr>
              <a:tr h="225426">
                <a:tc vMerge="1">
                  <a:txBody>
                    <a:bodyPr/>
                    <a:lstStyle/>
                    <a:p>
                      <a:endParaRPr lang="en-US"/>
                    </a:p>
                  </a:txBody>
                  <a:tcPr/>
                </a:tc>
                <a:tc>
                  <a:txBody>
                    <a:bodyPr/>
                    <a:lstStyle/>
                    <a:p>
                      <a:pPr algn="l"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 FL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0.24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33</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0.82</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34.08</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8.3</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383079</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50188638"/>
                  </a:ext>
                </a:extLst>
              </a:tr>
              <a:tr h="225426">
                <a:tc vMerge="1">
                  <a:txBody>
                    <a:bodyPr/>
                    <a:lstStyle/>
                    <a:p>
                      <a:endParaRPr lang="en-US"/>
                    </a:p>
                  </a:txBody>
                  <a:tcPr/>
                </a:tc>
                <a:tc>
                  <a:txBody>
                    <a:bodyPr/>
                    <a:lstStyle/>
                    <a:p>
                      <a:pPr algn="l"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 IL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0.18</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47</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0.87</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45.34</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8.37</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516174</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46600547"/>
                  </a:ext>
                </a:extLst>
              </a:tr>
              <a:tr h="225426">
                <a:tc vMerge="1">
                  <a:txBody>
                    <a:bodyPr/>
                    <a:lstStyle/>
                    <a:p>
                      <a:endParaRPr lang="en-US"/>
                    </a:p>
                  </a:txBody>
                  <a:tcPr/>
                </a:tc>
                <a:tc>
                  <a:txBody>
                    <a:bodyPr/>
                    <a:lstStyle/>
                    <a:p>
                      <a:pPr algn="l"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 LA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0.15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52</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0.75</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49.37</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7.36</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434470</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40206831"/>
                  </a:ext>
                </a:extLst>
              </a:tr>
              <a:tr h="225426">
                <a:tc vMerge="1">
                  <a:txBody>
                    <a:bodyPr/>
                    <a:lstStyle/>
                    <a:p>
                      <a:endParaRPr lang="en-US"/>
                    </a:p>
                  </a:txBody>
                  <a:tcPr/>
                </a:tc>
                <a:tc>
                  <a:txBody>
                    <a:bodyPr/>
                    <a:lstStyle/>
                    <a:p>
                      <a:pPr algn="l"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 MA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0.12</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59</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0.62</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54.78</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6.41</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87534</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1168136"/>
                  </a:ext>
                </a:extLst>
              </a:tr>
              <a:tr h="225426">
                <a:tc vMerge="1">
                  <a:txBody>
                    <a:bodyPr/>
                    <a:lstStyle/>
                    <a:p>
                      <a:endParaRPr lang="en-US"/>
                    </a:p>
                  </a:txBody>
                  <a:tcPr/>
                </a:tc>
                <a:tc>
                  <a:txBody>
                    <a:bodyPr/>
                    <a:lstStyle/>
                    <a:p>
                      <a:pPr algn="l"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 MO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0.46</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36</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0.81</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44.24</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20.38</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75814</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12130138"/>
                  </a:ext>
                </a:extLst>
              </a:tr>
              <a:tr h="225426">
                <a:tc vMerge="1">
                  <a:txBody>
                    <a:bodyPr/>
                    <a:lstStyle/>
                    <a:p>
                      <a:endParaRPr lang="en-US"/>
                    </a:p>
                  </a:txBody>
                  <a:tcPr/>
                </a:tc>
                <a:tc>
                  <a:txBody>
                    <a:bodyPr/>
                    <a:lstStyle/>
                    <a:p>
                      <a:pPr algn="l"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 TX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0.04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38</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0.64</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37.58</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1.44</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962214</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08293455"/>
                  </a:ext>
                </a:extLst>
              </a:tr>
              <a:tr h="225426">
                <a:tc vMerge="1">
                  <a:txBody>
                    <a:bodyPr/>
                    <a:lstStyle/>
                    <a:p>
                      <a:endParaRPr lang="en-US"/>
                    </a:p>
                  </a:txBody>
                  <a:tcPr/>
                </a:tc>
                <a:tc>
                  <a:txBody>
                    <a:bodyPr/>
                    <a:lstStyle/>
                    <a:p>
                      <a:pPr algn="l"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 VA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0.34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49</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0.34</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53.53</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18.39</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79748</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26251141"/>
                  </a:ext>
                </a:extLst>
              </a:tr>
              <a:tr h="225426">
                <a:tc vMerge="1">
                  <a:txBody>
                    <a:bodyPr/>
                    <a:lstStyle/>
                    <a:p>
                      <a:endParaRPr lang="en-US"/>
                    </a:p>
                  </a:txBody>
                  <a:tcPr/>
                </a:tc>
                <a:tc>
                  <a:txBody>
                    <a:bodyPr/>
                    <a:lstStyle/>
                    <a:p>
                      <a:pPr algn="l"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 WA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0.28</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62</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0.45</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56.89</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15.97</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35291</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2441658"/>
                  </a:ext>
                </a:extLst>
              </a:tr>
              <a:tr h="225426">
                <a:tc vMerge="1">
                  <a:txBody>
                    <a:bodyPr/>
                    <a:lstStyle/>
                    <a:p>
                      <a:endParaRPr lang="en-US"/>
                    </a:p>
                  </a:txBody>
                  <a:tcPr/>
                </a:tc>
                <a:tc>
                  <a:txBody>
                    <a:bodyPr/>
                    <a:lstStyle/>
                    <a:p>
                      <a:pPr algn="l"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 WI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Times New Roman" panose="02020603050405020304" pitchFamily="18" charset="0"/>
                          <a:cs typeface="Times New Roman" panose="02020603050405020304" pitchFamily="18" charset="0"/>
                        </a:rPr>
                        <a:t>0.14</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30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0.35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Times New Roman" panose="02020603050405020304" pitchFamily="18" charset="0"/>
                          <a:cs typeface="Times New Roman" panose="02020603050405020304" pitchFamily="18" charset="0"/>
                        </a:rPr>
                        <a:t>32.93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4.57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95668</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4774545"/>
                  </a:ext>
                </a:extLst>
              </a:tr>
            </a:tbl>
          </a:graphicData>
        </a:graphic>
      </p:graphicFrame>
    </p:spTree>
    <p:extLst>
      <p:ext uri="{BB962C8B-B14F-4D97-AF65-F5344CB8AC3E}">
        <p14:creationId xmlns:p14="http://schemas.microsoft.com/office/powerpoint/2010/main" val="3574923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Variation in Physician Fee Index</a:t>
            </a:r>
          </a:p>
        </p:txBody>
      </p:sp>
      <p:pic>
        <p:nvPicPr>
          <p:cNvPr id="4" name="Picture"/>
          <p:cNvPicPr/>
          <p:nvPr/>
        </p:nvPicPr>
        <p:blipFill>
          <a:blip r:embed="rId3"/>
          <a:stretch>
            <a:fillRect/>
          </a:stretch>
        </p:blipFill>
        <p:spPr bwMode="auto">
          <a:xfrm>
            <a:off x="1905000" y="1295400"/>
            <a:ext cx="6096000" cy="5029200"/>
          </a:xfrm>
          <a:prstGeom prst="rect">
            <a:avLst/>
          </a:prstGeom>
          <a:noFill/>
          <a:ln w="9525">
            <a:noFill/>
            <a:headEnd/>
            <a:tailEnd/>
          </a:ln>
        </p:spPr>
      </p:pic>
    </p:spTree>
    <p:extLst>
      <p:ext uri="{BB962C8B-B14F-4D97-AF65-F5344CB8AC3E}">
        <p14:creationId xmlns:p14="http://schemas.microsoft.com/office/powerpoint/2010/main" val="2936521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Variation in Physician Fee Index</a:t>
            </a:r>
          </a:p>
        </p:txBody>
      </p:sp>
      <p:pic>
        <p:nvPicPr>
          <p:cNvPr id="5" name="Picture"/>
          <p:cNvPicPr/>
          <p:nvPr/>
        </p:nvPicPr>
        <p:blipFill>
          <a:blip r:embed="rId3"/>
          <a:stretch>
            <a:fillRect/>
          </a:stretch>
        </p:blipFill>
        <p:spPr bwMode="auto">
          <a:xfrm>
            <a:off x="1905000" y="1295400"/>
            <a:ext cx="6096000" cy="5029200"/>
          </a:xfrm>
          <a:prstGeom prst="rect">
            <a:avLst/>
          </a:prstGeom>
          <a:noFill/>
          <a:ln w="9525">
            <a:noFill/>
            <a:headEnd/>
            <a:tailEnd/>
          </a:ln>
        </p:spPr>
      </p:pic>
    </p:spTree>
    <p:extLst>
      <p:ext uri="{BB962C8B-B14F-4D97-AF65-F5344CB8AC3E}">
        <p14:creationId xmlns:p14="http://schemas.microsoft.com/office/powerpoint/2010/main" val="379393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Variation in Physician Fee Index</a:t>
            </a:r>
          </a:p>
        </p:txBody>
      </p:sp>
      <p:pic>
        <p:nvPicPr>
          <p:cNvPr id="4" name="Picture"/>
          <p:cNvPicPr/>
          <p:nvPr/>
        </p:nvPicPr>
        <p:blipFill>
          <a:blip r:embed="rId3"/>
          <a:stretch>
            <a:fillRect/>
          </a:stretch>
        </p:blipFill>
        <p:spPr bwMode="auto">
          <a:xfrm>
            <a:off x="1905000" y="1295400"/>
            <a:ext cx="6096000" cy="5029200"/>
          </a:xfrm>
          <a:prstGeom prst="rect">
            <a:avLst/>
          </a:prstGeom>
          <a:noFill/>
          <a:ln w="9525">
            <a:noFill/>
            <a:headEnd/>
            <a:tailEnd/>
          </a:ln>
        </p:spPr>
      </p:pic>
    </p:spTree>
    <p:extLst>
      <p:ext uri="{BB962C8B-B14F-4D97-AF65-F5344CB8AC3E}">
        <p14:creationId xmlns:p14="http://schemas.microsoft.com/office/powerpoint/2010/main" val="2161799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Variation in Physician Fee Index</a:t>
            </a:r>
          </a:p>
        </p:txBody>
      </p:sp>
      <p:pic>
        <p:nvPicPr>
          <p:cNvPr id="5" name="Picture"/>
          <p:cNvPicPr/>
          <p:nvPr/>
        </p:nvPicPr>
        <p:blipFill>
          <a:blip r:embed="rId3"/>
          <a:stretch>
            <a:fillRect/>
          </a:stretch>
        </p:blipFill>
        <p:spPr bwMode="auto">
          <a:xfrm>
            <a:off x="1905000" y="1295400"/>
            <a:ext cx="6096000" cy="5029200"/>
          </a:xfrm>
          <a:prstGeom prst="rect">
            <a:avLst/>
          </a:prstGeom>
          <a:noFill/>
          <a:ln w="9525">
            <a:noFill/>
            <a:headEnd/>
            <a:tailEnd/>
          </a:ln>
        </p:spPr>
      </p:pic>
    </p:spTree>
    <p:extLst>
      <p:ext uri="{BB962C8B-B14F-4D97-AF65-F5344CB8AC3E}">
        <p14:creationId xmlns:p14="http://schemas.microsoft.com/office/powerpoint/2010/main" val="993284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74638"/>
            <a:ext cx="6870192" cy="715962"/>
          </a:xfrm>
        </p:spPr>
        <p:txBody>
          <a:bodyPr>
            <a:normAutofit/>
          </a:bodyPr>
          <a:lstStyle/>
          <a:p>
            <a:pPr algn="ctr"/>
            <a:r>
              <a:rPr lang="en-US" sz="2800" dirty="0">
                <a:effectLst/>
                <a:latin typeface="Times New Roman" panose="02020603050405020304" pitchFamily="18" charset="0"/>
                <a:cs typeface="Times New Roman" panose="02020603050405020304" pitchFamily="18" charset="0"/>
              </a:rPr>
              <a:t>Summary of Variation in Physician Fee Index</a:t>
            </a:r>
          </a:p>
        </p:txBody>
      </p:sp>
      <p:graphicFrame>
        <p:nvGraphicFramePr>
          <p:cNvPr id="4" name="Table 3"/>
          <p:cNvGraphicFramePr>
            <a:graphicFrameLocks noGrp="1"/>
          </p:cNvGraphicFramePr>
          <p:nvPr>
            <p:extLst>
              <p:ext uri="{D42A27DB-BD31-4B8C-83A1-F6EECF244321}">
                <p14:modId xmlns:p14="http://schemas.microsoft.com/office/powerpoint/2010/main" val="858369272"/>
              </p:ext>
            </p:extLst>
          </p:nvPr>
        </p:nvGraphicFramePr>
        <p:xfrm>
          <a:off x="1219200" y="2438400"/>
          <a:ext cx="7499350" cy="3321142"/>
        </p:xfrm>
        <a:graphic>
          <a:graphicData uri="http://schemas.openxmlformats.org/drawingml/2006/table">
            <a:tbl>
              <a:tblPr firstRow="1" firstCol="1" bandRow="1">
                <a:tableStyleId>{5C22544A-7EE6-4342-B048-85BDC9FD1C3A}</a:tableStyleId>
              </a:tblPr>
              <a:tblGrid>
                <a:gridCol w="1499870">
                  <a:extLst>
                    <a:ext uri="{9D8B030D-6E8A-4147-A177-3AD203B41FA5}">
                      <a16:colId xmlns:a16="http://schemas.microsoft.com/office/drawing/2014/main" val="1873397661"/>
                    </a:ext>
                  </a:extLst>
                </a:gridCol>
                <a:gridCol w="1499870">
                  <a:extLst>
                    <a:ext uri="{9D8B030D-6E8A-4147-A177-3AD203B41FA5}">
                      <a16:colId xmlns:a16="http://schemas.microsoft.com/office/drawing/2014/main" val="78885912"/>
                    </a:ext>
                  </a:extLst>
                </a:gridCol>
                <a:gridCol w="1499870">
                  <a:extLst>
                    <a:ext uri="{9D8B030D-6E8A-4147-A177-3AD203B41FA5}">
                      <a16:colId xmlns:a16="http://schemas.microsoft.com/office/drawing/2014/main" val="1858640329"/>
                    </a:ext>
                  </a:extLst>
                </a:gridCol>
                <a:gridCol w="1499870">
                  <a:extLst>
                    <a:ext uri="{9D8B030D-6E8A-4147-A177-3AD203B41FA5}">
                      <a16:colId xmlns:a16="http://schemas.microsoft.com/office/drawing/2014/main" val="2371079239"/>
                    </a:ext>
                  </a:extLst>
                </a:gridCol>
                <a:gridCol w="1499870">
                  <a:extLst>
                    <a:ext uri="{9D8B030D-6E8A-4147-A177-3AD203B41FA5}">
                      <a16:colId xmlns:a16="http://schemas.microsoft.com/office/drawing/2014/main" val="1385746121"/>
                    </a:ext>
                  </a:extLst>
                </a:gridCol>
              </a:tblGrid>
              <a:tr h="474449">
                <a:tc rowSpan="2">
                  <a:txBody>
                    <a:bodyPr/>
                    <a:lstStyle/>
                    <a:p>
                      <a:pPr marL="0" marR="0" algn="ctr">
                        <a:lnSpc>
                          <a:spcPct val="115000"/>
                        </a:lnSpc>
                        <a:spcBef>
                          <a:spcPts val="0"/>
                        </a:spcBef>
                        <a:spcAft>
                          <a:spcPts val="1000"/>
                        </a:spcAft>
                      </a:pPr>
                      <a:r>
                        <a:rPr lang="en-US" sz="1700">
                          <a:effectLst/>
                        </a:rPr>
                        <a:t>Age Group</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gridSpan="2">
                  <a:txBody>
                    <a:bodyPr/>
                    <a:lstStyle/>
                    <a:p>
                      <a:pPr marL="0" marR="0" algn="ctr">
                        <a:lnSpc>
                          <a:spcPct val="115000"/>
                        </a:lnSpc>
                        <a:spcBef>
                          <a:spcPts val="0"/>
                        </a:spcBef>
                        <a:spcAft>
                          <a:spcPts val="1000"/>
                        </a:spcAft>
                      </a:pPr>
                      <a:r>
                        <a:rPr lang="en-US" sz="1700">
                          <a:effectLst/>
                        </a:rPr>
                        <a:t>Base 2003</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hMerge="1">
                  <a:txBody>
                    <a:bodyPr/>
                    <a:lstStyle/>
                    <a:p>
                      <a:endParaRPr lang="en-US"/>
                    </a:p>
                  </a:txBody>
                  <a:tcPr/>
                </a:tc>
                <a:tc gridSpan="2">
                  <a:txBody>
                    <a:bodyPr/>
                    <a:lstStyle/>
                    <a:p>
                      <a:pPr marL="0" marR="0" algn="ctr">
                        <a:lnSpc>
                          <a:spcPct val="115000"/>
                        </a:lnSpc>
                        <a:spcBef>
                          <a:spcPts val="0"/>
                        </a:spcBef>
                        <a:spcAft>
                          <a:spcPts val="1000"/>
                        </a:spcAft>
                      </a:pPr>
                      <a:r>
                        <a:rPr lang="en-US" sz="1700">
                          <a:effectLst/>
                        </a:rPr>
                        <a:t>Base 2010</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hMerge="1">
                  <a:txBody>
                    <a:bodyPr/>
                    <a:lstStyle/>
                    <a:p>
                      <a:endParaRPr lang="en-US"/>
                    </a:p>
                  </a:txBody>
                  <a:tcPr/>
                </a:tc>
                <a:extLst>
                  <a:ext uri="{0D108BD9-81ED-4DB2-BD59-A6C34878D82A}">
                    <a16:rowId xmlns:a16="http://schemas.microsoft.com/office/drawing/2014/main" val="3592872905"/>
                  </a:ext>
                </a:extLst>
              </a:tr>
              <a:tr h="948897">
                <a:tc vMerge="1">
                  <a:txBody>
                    <a:bodyPr/>
                    <a:lstStyle/>
                    <a:p>
                      <a:endParaRPr lang="en-US"/>
                    </a:p>
                  </a:txBody>
                  <a:tcPr/>
                </a:tc>
                <a:tc>
                  <a:txBody>
                    <a:bodyPr/>
                    <a:lstStyle/>
                    <a:p>
                      <a:pPr marL="0" marR="0" algn="ctr">
                        <a:lnSpc>
                          <a:spcPct val="115000"/>
                        </a:lnSpc>
                        <a:spcBef>
                          <a:spcPts val="0"/>
                        </a:spcBef>
                        <a:spcAft>
                          <a:spcPts val="1000"/>
                        </a:spcAft>
                      </a:pPr>
                      <a:r>
                        <a:rPr lang="en-US" sz="1700">
                          <a:effectLst/>
                        </a:rPr>
                        <a:t>Non-blind and non-disabled</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a:effectLst/>
                        </a:rPr>
                        <a:t>Blind or disabled</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a:effectLst/>
                        </a:rPr>
                        <a:t>Non-blind and non-disabled</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dirty="0">
                          <a:effectLst/>
                        </a:rPr>
                        <a:t>Blind or disabled</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extLst>
                  <a:ext uri="{0D108BD9-81ED-4DB2-BD59-A6C34878D82A}">
                    <a16:rowId xmlns:a16="http://schemas.microsoft.com/office/drawing/2014/main" val="2109391746"/>
                  </a:ext>
                </a:extLst>
              </a:tr>
              <a:tr h="474449">
                <a:tc>
                  <a:txBody>
                    <a:bodyPr/>
                    <a:lstStyle/>
                    <a:p>
                      <a:pPr marL="0" marR="0" algn="ctr">
                        <a:lnSpc>
                          <a:spcPct val="115000"/>
                        </a:lnSpc>
                        <a:spcBef>
                          <a:spcPts val="0"/>
                        </a:spcBef>
                        <a:spcAft>
                          <a:spcPts val="1000"/>
                        </a:spcAft>
                      </a:pPr>
                      <a:r>
                        <a:rPr lang="en-US" sz="1700">
                          <a:effectLst/>
                        </a:rPr>
                        <a:t>1-5</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tc>
                <a:tc>
                  <a:txBody>
                    <a:bodyPr/>
                    <a:lstStyle/>
                    <a:p>
                      <a:pPr marL="0" marR="0" algn="ctr">
                        <a:lnSpc>
                          <a:spcPct val="115000"/>
                        </a:lnSpc>
                        <a:spcBef>
                          <a:spcPts val="0"/>
                        </a:spcBef>
                        <a:spcAft>
                          <a:spcPts val="1000"/>
                        </a:spcAft>
                      </a:pPr>
                      <a:r>
                        <a:rPr lang="en-US" sz="1700" dirty="0">
                          <a:effectLst/>
                        </a:rPr>
                        <a:t>0.91</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dirty="0">
                          <a:effectLst/>
                        </a:rPr>
                        <a:t>0.85</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a:effectLst/>
                        </a:rPr>
                        <a:t>0.89</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dirty="0">
                          <a:effectLst/>
                        </a:rPr>
                        <a:t>0.84</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extLst>
                  <a:ext uri="{0D108BD9-81ED-4DB2-BD59-A6C34878D82A}">
                    <a16:rowId xmlns:a16="http://schemas.microsoft.com/office/drawing/2014/main" val="3837534670"/>
                  </a:ext>
                </a:extLst>
              </a:tr>
              <a:tr h="474449">
                <a:tc>
                  <a:txBody>
                    <a:bodyPr/>
                    <a:lstStyle/>
                    <a:p>
                      <a:pPr marL="0" marR="0" algn="ctr">
                        <a:lnSpc>
                          <a:spcPct val="115000"/>
                        </a:lnSpc>
                        <a:spcBef>
                          <a:spcPts val="0"/>
                        </a:spcBef>
                        <a:spcAft>
                          <a:spcPts val="1000"/>
                        </a:spcAft>
                      </a:pPr>
                      <a:r>
                        <a:rPr lang="en-US" sz="1700">
                          <a:effectLst/>
                        </a:rPr>
                        <a:t>6-17</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tc>
                <a:tc>
                  <a:txBody>
                    <a:bodyPr/>
                    <a:lstStyle/>
                    <a:p>
                      <a:pPr marL="0" marR="0" algn="ctr">
                        <a:lnSpc>
                          <a:spcPct val="115000"/>
                        </a:lnSpc>
                        <a:spcBef>
                          <a:spcPts val="0"/>
                        </a:spcBef>
                        <a:spcAft>
                          <a:spcPts val="1000"/>
                        </a:spcAft>
                      </a:pPr>
                      <a:r>
                        <a:rPr lang="en-US" sz="1700" dirty="0">
                          <a:effectLst/>
                        </a:rPr>
                        <a:t>0.92       </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dirty="0">
                          <a:effectLst/>
                        </a:rPr>
                        <a:t>0.88</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dirty="0">
                          <a:effectLst/>
                        </a:rPr>
                        <a:t>0.92</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dirty="0">
                          <a:effectLst/>
                        </a:rPr>
                        <a:t>0.88</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extLst>
                  <a:ext uri="{0D108BD9-81ED-4DB2-BD59-A6C34878D82A}">
                    <a16:rowId xmlns:a16="http://schemas.microsoft.com/office/drawing/2014/main" val="3461636648"/>
                  </a:ext>
                </a:extLst>
              </a:tr>
              <a:tr h="474449">
                <a:tc>
                  <a:txBody>
                    <a:bodyPr/>
                    <a:lstStyle/>
                    <a:p>
                      <a:pPr marL="0" marR="0" algn="ctr">
                        <a:lnSpc>
                          <a:spcPct val="115000"/>
                        </a:lnSpc>
                        <a:spcBef>
                          <a:spcPts val="0"/>
                        </a:spcBef>
                        <a:spcAft>
                          <a:spcPts val="1000"/>
                        </a:spcAft>
                      </a:pPr>
                      <a:r>
                        <a:rPr lang="en-US" sz="1700">
                          <a:effectLst/>
                        </a:rPr>
                        <a:t>22-44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tc>
                <a:tc>
                  <a:txBody>
                    <a:bodyPr/>
                    <a:lstStyle/>
                    <a:p>
                      <a:pPr marL="0" marR="0" algn="ctr">
                        <a:lnSpc>
                          <a:spcPct val="115000"/>
                        </a:lnSpc>
                        <a:spcBef>
                          <a:spcPts val="0"/>
                        </a:spcBef>
                        <a:spcAft>
                          <a:spcPts val="1000"/>
                        </a:spcAft>
                      </a:pPr>
                      <a:r>
                        <a:rPr lang="en-US" sz="1700" dirty="0">
                          <a:effectLst/>
                        </a:rPr>
                        <a:t>0.84       </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dirty="0">
                          <a:effectLst/>
                        </a:rPr>
                        <a:t>0.85</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dirty="0">
                          <a:effectLst/>
                        </a:rPr>
                        <a:t>0.84</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dirty="0">
                          <a:effectLst/>
                        </a:rPr>
                        <a:t>0.87</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extLst>
                  <a:ext uri="{0D108BD9-81ED-4DB2-BD59-A6C34878D82A}">
                    <a16:rowId xmlns:a16="http://schemas.microsoft.com/office/drawing/2014/main" val="2025122348"/>
                  </a:ext>
                </a:extLst>
              </a:tr>
              <a:tr h="474449">
                <a:tc>
                  <a:txBody>
                    <a:bodyPr/>
                    <a:lstStyle/>
                    <a:p>
                      <a:pPr marL="0" marR="0" algn="ctr">
                        <a:lnSpc>
                          <a:spcPct val="115000"/>
                        </a:lnSpc>
                        <a:spcBef>
                          <a:spcPts val="0"/>
                        </a:spcBef>
                        <a:spcAft>
                          <a:spcPts val="1000"/>
                        </a:spcAft>
                      </a:pPr>
                      <a:r>
                        <a:rPr lang="en-US" sz="1700">
                          <a:effectLst/>
                        </a:rPr>
                        <a:t>45-64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tc>
                <a:tc>
                  <a:txBody>
                    <a:bodyPr/>
                    <a:lstStyle/>
                    <a:p>
                      <a:pPr marL="0" marR="0" algn="ctr">
                        <a:lnSpc>
                          <a:spcPct val="115000"/>
                        </a:lnSpc>
                        <a:spcBef>
                          <a:spcPts val="0"/>
                        </a:spcBef>
                        <a:spcAft>
                          <a:spcPts val="1000"/>
                        </a:spcAft>
                      </a:pPr>
                      <a:r>
                        <a:rPr lang="en-US" sz="1700" dirty="0">
                          <a:effectLst/>
                        </a:rPr>
                        <a:t>0.87      </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dirty="0">
                          <a:effectLst/>
                        </a:rPr>
                        <a:t>0.87</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dirty="0">
                          <a:effectLst/>
                        </a:rPr>
                        <a:t>0.87</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dirty="0">
                          <a:effectLst/>
                        </a:rPr>
                        <a:t>0.88</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extLst>
                  <a:ext uri="{0D108BD9-81ED-4DB2-BD59-A6C34878D82A}">
                    <a16:rowId xmlns:a16="http://schemas.microsoft.com/office/drawing/2014/main" val="4139984857"/>
                  </a:ext>
                </a:extLst>
              </a:tr>
            </a:tbl>
          </a:graphicData>
        </a:graphic>
      </p:graphicFrame>
      <p:sp>
        <p:nvSpPr>
          <p:cNvPr id="5" name="Rectangle 1"/>
          <p:cNvSpPr>
            <a:spLocks noChangeArrowheads="1"/>
          </p:cNvSpPr>
          <p:nvPr/>
        </p:nvSpPr>
        <p:spPr bwMode="auto">
          <a:xfrm>
            <a:off x="1435100" y="27749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ko-KR" sz="1800" b="0" i="0" u="none" strike="noStrike" cap="none" normalizeH="0" baseline="0">
              <a:ln>
                <a:noFill/>
              </a:ln>
              <a:solidFill>
                <a:schemeClr val="tx1"/>
              </a:solidFill>
              <a:effectLst/>
              <a:latin typeface="Arial" panose="020B0604020202020204" pitchFamily="34" charset="0"/>
            </a:endParaRPr>
          </a:p>
        </p:txBody>
      </p:sp>
      <p:sp>
        <p:nvSpPr>
          <p:cNvPr id="7" name="Rectangle 1"/>
          <p:cNvSpPr txBox="1">
            <a:spLocks/>
          </p:cNvSpPr>
          <p:nvPr/>
        </p:nvSpPr>
        <p:spPr>
          <a:xfrm>
            <a:off x="1435608" y="1327151"/>
            <a:ext cx="6870192" cy="958850"/>
          </a:xfrm>
          <a:prstGeom prst="rect">
            <a:avLst/>
          </a:prstGeom>
        </p:spPr>
        <p:txBody>
          <a:bodyPr anchor="ctr">
            <a:normAutofit fontScale="77500" lnSpcReduction="20000"/>
          </a:bodyPr>
          <a:lstStyle>
            <a:lvl1pPr algn="l" rtl="0" eaLnBrk="1" latinLnBrk="0" hangingPunct="1">
              <a:spcBef>
                <a:spcPct val="0"/>
              </a:spcBef>
              <a:buNone/>
              <a:defRPr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2800" dirty="0">
                <a:effectLst/>
                <a:latin typeface="Times New Roman" panose="02020603050405020304" pitchFamily="18" charset="0"/>
                <a:cs typeface="Times New Roman" panose="02020603050405020304" pitchFamily="18" charset="0"/>
              </a:rPr>
              <a:t>Adjusted R-square from regression of Physician Fee Index on state and year fixed effects and state covariates</a:t>
            </a:r>
          </a:p>
        </p:txBody>
      </p:sp>
    </p:spTree>
    <p:extLst>
      <p:ext uri="{BB962C8B-B14F-4D97-AF65-F5344CB8AC3E}">
        <p14:creationId xmlns:p14="http://schemas.microsoft.com/office/powerpoint/2010/main" val="3829839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74638"/>
            <a:ext cx="6870192" cy="715962"/>
          </a:xfrm>
        </p:spPr>
        <p:txBody>
          <a:bodyPr>
            <a:normAutofit/>
          </a:bodyPr>
          <a:lstStyle/>
          <a:p>
            <a:pPr algn="ctr"/>
            <a:r>
              <a:rPr lang="en-US" sz="2800" dirty="0">
                <a:effectLst/>
                <a:latin typeface="Times New Roman" panose="02020603050405020304" pitchFamily="18" charset="0"/>
                <a:cs typeface="Times New Roman" panose="02020603050405020304" pitchFamily="18" charset="0"/>
              </a:rPr>
              <a:t>Dependent Variables: Outcomes</a:t>
            </a:r>
          </a:p>
        </p:txBody>
      </p:sp>
      <p:sp>
        <p:nvSpPr>
          <p:cNvPr id="6" name="Content Placeholder 5"/>
          <p:cNvSpPr>
            <a:spLocks noGrp="1"/>
          </p:cNvSpPr>
          <p:nvPr>
            <p:ph idx="1"/>
          </p:nvPr>
        </p:nvSpPr>
        <p:spPr>
          <a:xfrm>
            <a:off x="1435608" y="1447800"/>
            <a:ext cx="7498080" cy="4648200"/>
          </a:xfrm>
        </p:spPr>
        <p:txBody>
          <a:bodyPr>
            <a:normAutofit/>
          </a:bodyPr>
          <a:lstStyle/>
          <a:p>
            <a:r>
              <a:rPr lang="en-US" sz="1800" dirty="0">
                <a:latin typeface="Times New Roman" panose="02020603050405020304" pitchFamily="18" charset="0"/>
                <a:cs typeface="Times New Roman" panose="02020603050405020304" pitchFamily="18" charset="0"/>
              </a:rPr>
              <a:t>Quantity of primary care visits: office/clinic based visits</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Quantity of visits by physician specialty: primary care v. specialty</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Quantity of claims for imaging services: X-ray, MRI, CT, other</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Quantity of claims for prescription drugs</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Hospitalization</a:t>
            </a: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5821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1435608" y="435936"/>
            <a:ext cx="7406640" cy="783264"/>
          </a:xfrm>
        </p:spPr>
        <p:txBody>
          <a:bodyPr>
            <a:normAutofit/>
          </a:bodyPr>
          <a:lstStyle/>
          <a:p>
            <a:pPr algn="ctr"/>
            <a:r>
              <a:rPr lang="en-US" sz="2800" dirty="0">
                <a:effectLst/>
                <a:latin typeface="Times New Roman" panose="02020603050405020304" pitchFamily="18" charset="0"/>
                <a:cs typeface="Times New Roman" panose="02020603050405020304" pitchFamily="18" charset="0"/>
              </a:rPr>
              <a:t>The Issue</a:t>
            </a:r>
          </a:p>
        </p:txBody>
      </p:sp>
      <p:sp>
        <p:nvSpPr>
          <p:cNvPr id="4" name="Rectangle 2"/>
          <p:cNvSpPr txBox="1">
            <a:spLocks/>
          </p:cNvSpPr>
          <p:nvPr/>
        </p:nvSpPr>
        <p:spPr>
          <a:xfrm>
            <a:off x="1295400" y="1447800"/>
            <a:ext cx="7467600" cy="5257800"/>
          </a:xfrm>
          <a:prstGeom prst="rect">
            <a:avLst/>
          </a:prstGeom>
        </p:spPr>
        <p:txBody>
          <a:bodyPr>
            <a:normAutofit fontScale="77500" lnSpcReduction="20000"/>
          </a:bodyPr>
          <a:lstStyle>
            <a:lvl1pPr marL="73152" indent="0" algn="l" rtl="0" eaLnBrk="1" latinLnBrk="0" hangingPunct="1">
              <a:lnSpc>
                <a:spcPts val="3000"/>
              </a:lnSpc>
              <a:spcBef>
                <a:spcPts val="600"/>
              </a:spcBef>
              <a:buClr>
                <a:schemeClr val="accent1"/>
              </a:buClr>
              <a:buSzPct val="80000"/>
              <a:buFont typeface="Wingdings 2"/>
              <a:buNone/>
              <a:defRPr sz="2600" kern="1200">
                <a:solidFill>
                  <a:schemeClr val="tx2">
                    <a:shade val="30000"/>
                    <a:satMod val="150000"/>
                  </a:schemeClr>
                </a:solidFill>
                <a:latin typeface="+mn-lt"/>
                <a:ea typeface="+mn-ea"/>
                <a:cs typeface="+mn-cs"/>
              </a:defRPr>
            </a:lvl1pPr>
            <a:lvl2pPr marL="457200" indent="0" algn="ctr" rtl="0" eaLnBrk="1" latinLnBrk="0" hangingPunct="1">
              <a:lnSpc>
                <a:spcPts val="3000"/>
              </a:lnSpc>
              <a:spcBef>
                <a:spcPts val="550"/>
              </a:spcBef>
              <a:buClr>
                <a:schemeClr val="accent1"/>
              </a:buClr>
              <a:buFont typeface="Verdana"/>
              <a:buNone/>
              <a:defRPr sz="2800" kern="1200">
                <a:solidFill>
                  <a:schemeClr val="tx1"/>
                </a:solidFill>
                <a:latin typeface="+mn-lt"/>
                <a:ea typeface="+mn-ea"/>
                <a:cs typeface="+mn-cs"/>
              </a:defRPr>
            </a:lvl2pPr>
            <a:lvl3pPr marL="914400" indent="0" algn="ctr" rtl="0" eaLnBrk="1" latinLnBrk="0" hangingPunct="1">
              <a:lnSpc>
                <a:spcPts val="2800"/>
              </a:lnSpc>
              <a:spcBef>
                <a:spcPct val="20000"/>
              </a:spcBef>
              <a:buClr>
                <a:schemeClr val="accent2"/>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3"/>
              </a:buClr>
              <a:buFont typeface="Wingdings 2"/>
              <a:buNone/>
              <a:defRPr sz="2000" kern="1200">
                <a:solidFill>
                  <a:schemeClr val="tx1"/>
                </a:solidFill>
                <a:latin typeface="+mn-lt"/>
                <a:ea typeface="+mn-ea"/>
                <a:cs typeface="+mn-cs"/>
              </a:defRPr>
            </a:lvl4pPr>
            <a:lvl5pPr marL="1828800" indent="0" algn="ctr" rtl="0" eaLnBrk="1" latinLnBrk="0" hangingPunct="1">
              <a:spcBef>
                <a:spcPct val="20000"/>
              </a:spcBef>
              <a:buClr>
                <a:schemeClr val="accent4"/>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6pPr>
            <a:lvl7pPr marL="27432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7pPr>
            <a:lvl8pPr marL="32004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8pPr>
            <a:lvl9pPr marL="36576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9pPr>
            <a:extLst/>
          </a:lstStyle>
          <a:p>
            <a:pPr>
              <a:lnSpc>
                <a:spcPct val="120000"/>
              </a:lnSpc>
            </a:pPr>
            <a:r>
              <a:rPr lang="en-US" dirty="0">
                <a:latin typeface="Times New Roman" panose="02020603050405020304" pitchFamily="18" charset="0"/>
                <a:cs typeface="Times New Roman" panose="02020603050405020304" pitchFamily="18" charset="0"/>
              </a:rPr>
              <a:t>Half of the children in Washington state are insured by Medicaid. </a:t>
            </a:r>
            <a:r>
              <a:rPr lang="en-US" dirty="0">
                <a:solidFill>
                  <a:srgbClr val="FF0000"/>
                </a:solidFill>
                <a:latin typeface="Times New Roman" panose="02020603050405020304" pitchFamily="18" charset="0"/>
                <a:cs typeface="Times New Roman" panose="02020603050405020304" pitchFamily="18" charset="0"/>
              </a:rPr>
              <a:t>Medicaid pays only 65 percent of the reimbursement rate of a typical commercial insurance plan or Medicare, which often does not even cover the cost of treatment.</a:t>
            </a:r>
            <a:r>
              <a:rPr lang="en-US" dirty="0">
                <a:latin typeface="Times New Roman" panose="02020603050405020304" pitchFamily="18" charset="0"/>
                <a:cs typeface="Times New Roman" panose="02020603050405020304" pitchFamily="18" charset="0"/>
              </a:rPr>
              <a:t> That’s right — clinics that see children with Medicaid lose money when they evaluate and treat these kids.</a:t>
            </a:r>
          </a:p>
          <a:p>
            <a:pPr>
              <a:lnSpc>
                <a:spcPct val="120000"/>
              </a:lnSpc>
            </a:pPr>
            <a:endParaRPr lang="en-US" dirty="0">
              <a:latin typeface="Times New Roman" panose="02020603050405020304" pitchFamily="18" charset="0"/>
              <a:cs typeface="Times New Roman" panose="02020603050405020304" pitchFamily="18" charset="0"/>
            </a:endParaRPr>
          </a:p>
          <a:p>
            <a:pPr>
              <a:lnSpc>
                <a:spcPct val="120000"/>
              </a:lnSpc>
            </a:pPr>
            <a:r>
              <a:rPr lang="en-US" dirty="0">
                <a:solidFill>
                  <a:srgbClr val="FF0000"/>
                </a:solidFill>
                <a:latin typeface="Times New Roman" panose="02020603050405020304" pitchFamily="18" charset="0"/>
                <a:cs typeface="Times New Roman" panose="02020603050405020304" pitchFamily="18" charset="0"/>
              </a:rPr>
              <a:t>The federal government recognized this issue and increased Medicaid reimbursement rates to match Medicare rates from 2013 to 2014, dramatically increasing the number of practices that could afford to treat children with Medicaid.</a:t>
            </a:r>
            <a:r>
              <a:rPr lang="en-US" dirty="0">
                <a:latin typeface="Times New Roman" panose="02020603050405020304" pitchFamily="18" charset="0"/>
                <a:cs typeface="Times New Roman" panose="02020603050405020304" pitchFamily="18" charset="0"/>
              </a:rPr>
              <a:t> At the time, 75 percent of small primary-care pediatric practices surveyed in Washington indicated that they would stop accepting, reduce or limit the number of new Medicaid patients in their practices if the federal increase were discontinued.</a:t>
            </a:r>
          </a:p>
          <a:p>
            <a:pPr>
              <a:lnSpc>
                <a:spcPct val="120000"/>
              </a:lnSpc>
            </a:pPr>
            <a:endParaRPr lang="en-US" dirty="0">
              <a:latin typeface="Times New Roman" panose="02020603050405020304" pitchFamily="18" charset="0"/>
              <a:cs typeface="Times New Roman" panose="02020603050405020304" pitchFamily="18" charset="0"/>
            </a:endParaRPr>
          </a:p>
          <a:p>
            <a:pPr>
              <a:lnSpc>
                <a:spcPct val="120000"/>
              </a:lnSpc>
            </a:pPr>
            <a:r>
              <a:rPr lang="en-US" dirty="0">
                <a:latin typeface="Times New Roman" panose="02020603050405020304" pitchFamily="18" charset="0"/>
                <a:cs typeface="Times New Roman" panose="02020603050405020304" pitchFamily="18" charset="0"/>
              </a:rPr>
              <a:t>Seattle Times January 6, 2016</a:t>
            </a:r>
          </a:p>
        </p:txBody>
      </p:sp>
    </p:spTree>
    <p:extLst>
      <p:ext uri="{BB962C8B-B14F-4D97-AF65-F5344CB8AC3E}">
        <p14:creationId xmlns:p14="http://schemas.microsoft.com/office/powerpoint/2010/main" val="459295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Empirical Model</a:t>
            </a:r>
          </a:p>
        </p:txBody>
      </p:sp>
      <p:sp>
        <p:nvSpPr>
          <p:cNvPr id="4" name="Content Placeholder 3"/>
          <p:cNvSpPr>
            <a:spLocks noGrp="1"/>
          </p:cNvSpPr>
          <p:nvPr>
            <p:ph idx="1"/>
          </p:nvPr>
        </p:nvSpPr>
        <p:spPr>
          <a:xfrm>
            <a:off x="1435608" y="1447800"/>
            <a:ext cx="7498080" cy="1066800"/>
          </a:xfrm>
        </p:spPr>
        <p:txBody>
          <a:bodyPr>
            <a:normAutofit/>
          </a:bodyPr>
          <a:lstStyle/>
          <a:p>
            <a:r>
              <a:rPr lang="en-US" sz="1600" dirty="0">
                <a:latin typeface="Times New Roman" panose="02020603050405020304" pitchFamily="18" charset="0"/>
                <a:cs typeface="Times New Roman" panose="02020603050405020304" pitchFamily="18" charset="0"/>
              </a:rPr>
              <a:t>Standard, two-way (state and year) fixed-effects model: basically a difference-in-difference approach with treatment being changes in physician fees</a:t>
            </a:r>
          </a:p>
        </p:txBody>
      </p:sp>
      <p:sp>
        <p:nvSpPr>
          <p:cNvPr id="9" name="Content Placeholder 3"/>
          <p:cNvSpPr txBox="1">
            <a:spLocks/>
          </p:cNvSpPr>
          <p:nvPr/>
        </p:nvSpPr>
        <p:spPr>
          <a:xfrm>
            <a:off x="1435608" y="4267053"/>
            <a:ext cx="7498080" cy="1578605"/>
          </a:xfrm>
          <a:prstGeom prst="rect">
            <a:avLst/>
          </a:prstGeom>
        </p:spPr>
        <p:txBody>
          <a:bodyPr>
            <a:normAutofit fontScale="92500"/>
          </a:bodyPr>
          <a:lst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a:lstStyle>
          <a:p>
            <a:r>
              <a:rPr lang="en-US" sz="1600" dirty="0">
                <a:latin typeface="Times New Roman" panose="02020603050405020304" pitchFamily="18" charset="0"/>
                <a:cs typeface="Times New Roman" panose="02020603050405020304" pitchFamily="18" charset="0"/>
              </a:rPr>
              <a:t>Model includes state and year fixed effects, state-year covariates (Z), individual covariates (X) and physician fees for other (substitute/complement) services</a:t>
            </a:r>
          </a:p>
          <a:p>
            <a:r>
              <a:rPr lang="en-US" sz="1600" dirty="0">
                <a:latin typeface="Times New Roman" panose="02020603050405020304" pitchFamily="18" charset="0"/>
                <a:cs typeface="Times New Roman" panose="02020603050405020304" pitchFamily="18" charset="0"/>
              </a:rPr>
              <a:t>OTHFEE will be omitted because difficult to know what other fee(s), if any, to include </a:t>
            </a:r>
          </a:p>
        </p:txBody>
      </p:sp>
      <p:pic>
        <p:nvPicPr>
          <p:cNvPr id="12" name="Picture 11"/>
          <p:cNvPicPr>
            <a:picLocks noChangeAspect="1"/>
          </p:cNvPicPr>
          <p:nvPr/>
        </p:nvPicPr>
        <p:blipFill>
          <a:blip r:embed="rId3"/>
          <a:stretch>
            <a:fillRect/>
          </a:stretch>
        </p:blipFill>
        <p:spPr>
          <a:xfrm>
            <a:off x="1600200" y="2506338"/>
            <a:ext cx="5944066" cy="1760716"/>
          </a:xfrm>
          <a:prstGeom prst="rect">
            <a:avLst/>
          </a:prstGeom>
        </p:spPr>
      </p:pic>
      <p:pic>
        <p:nvPicPr>
          <p:cNvPr id="13" name="Picture 12"/>
          <p:cNvPicPr>
            <a:picLocks noChangeAspect="1"/>
          </p:cNvPicPr>
          <p:nvPr/>
        </p:nvPicPr>
        <p:blipFill>
          <a:blip r:embed="rId4"/>
          <a:stretch>
            <a:fillRect/>
          </a:stretch>
        </p:blipFill>
        <p:spPr>
          <a:xfrm>
            <a:off x="1471413" y="5845658"/>
            <a:ext cx="5516386" cy="781454"/>
          </a:xfrm>
          <a:prstGeom prst="rect">
            <a:avLst/>
          </a:prstGeom>
        </p:spPr>
      </p:pic>
    </p:spTree>
    <p:extLst>
      <p:ext uri="{BB962C8B-B14F-4D97-AF65-F5344CB8AC3E}">
        <p14:creationId xmlns:p14="http://schemas.microsoft.com/office/powerpoint/2010/main" val="395686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Empirical Model</a:t>
            </a:r>
          </a:p>
        </p:txBody>
      </p:sp>
      <p:pic>
        <p:nvPicPr>
          <p:cNvPr id="13" name="Picture 12"/>
          <p:cNvPicPr>
            <a:picLocks noChangeAspect="1"/>
          </p:cNvPicPr>
          <p:nvPr/>
        </p:nvPicPr>
        <p:blipFill>
          <a:blip r:embed="rId3"/>
          <a:stretch>
            <a:fillRect/>
          </a:stretch>
        </p:blipFill>
        <p:spPr>
          <a:xfrm>
            <a:off x="2133600" y="1417638"/>
            <a:ext cx="5516386" cy="781454"/>
          </a:xfrm>
          <a:prstGeom prst="rect">
            <a:avLst/>
          </a:prstGeom>
        </p:spPr>
      </p:pic>
      <p:sp>
        <p:nvSpPr>
          <p:cNvPr id="7" name="Content Placeholder 3"/>
          <p:cNvSpPr txBox="1">
            <a:spLocks/>
          </p:cNvSpPr>
          <p:nvPr/>
        </p:nvSpPr>
        <p:spPr>
          <a:xfrm>
            <a:off x="1645920" y="2057400"/>
            <a:ext cx="6964680" cy="4343400"/>
          </a:xfrm>
          <a:prstGeom prst="rect">
            <a:avLst/>
          </a:prstGeom>
        </p:spPr>
        <p:txBody>
          <a:bodyPr>
            <a:noAutofit/>
          </a:bodyPr>
          <a:lst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a:lstStyle>
          <a:p>
            <a:r>
              <a:rPr lang="en-US" sz="1600" dirty="0">
                <a:latin typeface="Times New Roman" panose="02020603050405020304" pitchFamily="18" charset="0"/>
                <a:cs typeface="Times New Roman" panose="02020603050405020304" pitchFamily="18" charset="0"/>
              </a:rPr>
              <a:t>Threats to validity</a:t>
            </a:r>
          </a:p>
          <a:p>
            <a:pPr lvl="1"/>
            <a:r>
              <a:rPr lang="en-US" sz="1600" dirty="0">
                <a:latin typeface="Times New Roman" panose="02020603050405020304" pitchFamily="18" charset="0"/>
                <a:cs typeface="Times New Roman" panose="02020603050405020304" pitchFamily="18" charset="0"/>
              </a:rPr>
              <a:t>Possibility that there are omitted state-year factors—estimates are rarely sensitive to the inclusion/exclusion of measured state-year covariates</a:t>
            </a:r>
          </a:p>
          <a:p>
            <a:pPr lvl="1"/>
            <a:r>
              <a:rPr lang="en-US" sz="1600" dirty="0">
                <a:latin typeface="Times New Roman" panose="02020603050405020304" pitchFamily="18" charset="0"/>
                <a:cs typeface="Times New Roman" panose="02020603050405020304" pitchFamily="18" charset="0"/>
              </a:rPr>
              <a:t>Measurement error in Physician Fee Index—we instrument for this fee with modal fee and estimates are not usually sensitive to this alternative</a:t>
            </a:r>
          </a:p>
          <a:p>
            <a:pPr marL="402336" lvl="1" indent="0">
              <a:buNone/>
            </a:pP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Interpretation</a:t>
            </a:r>
          </a:p>
          <a:p>
            <a:pPr lvl="1"/>
            <a:r>
              <a:rPr lang="en-US" sz="1600" dirty="0">
                <a:latin typeface="Times New Roman" panose="02020603050405020304" pitchFamily="18" charset="0"/>
                <a:cs typeface="Times New Roman" panose="02020603050405020304" pitchFamily="18" charset="0"/>
              </a:rPr>
              <a:t>Reduced form effect</a:t>
            </a:r>
          </a:p>
          <a:p>
            <a:pPr lvl="1"/>
            <a:r>
              <a:rPr lang="en-US" sz="1600" dirty="0">
                <a:latin typeface="Times New Roman" panose="02020603050405020304" pitchFamily="18" charset="0"/>
                <a:cs typeface="Times New Roman" panose="02020603050405020304" pitchFamily="18" charset="0"/>
              </a:rPr>
              <a:t>Direct effect of fees (through quantity of primary care) and effect of factors correlated with fees, for example, fee changes for other services</a:t>
            </a:r>
          </a:p>
        </p:txBody>
      </p:sp>
    </p:spTree>
    <p:extLst>
      <p:ext uri="{BB962C8B-B14F-4D97-AF65-F5344CB8AC3E}">
        <p14:creationId xmlns:p14="http://schemas.microsoft.com/office/powerpoint/2010/main" val="2938420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Empirical Model</a:t>
            </a:r>
          </a:p>
        </p:txBody>
      </p:sp>
      <p:sp>
        <p:nvSpPr>
          <p:cNvPr id="11" name="Content Placeholder 3"/>
          <p:cNvSpPr txBox="1">
            <a:spLocks/>
          </p:cNvSpPr>
          <p:nvPr/>
        </p:nvSpPr>
        <p:spPr>
          <a:xfrm>
            <a:off x="1435608" y="1295400"/>
            <a:ext cx="7498080" cy="982405"/>
          </a:xfrm>
          <a:prstGeom prst="rect">
            <a:avLst/>
          </a:prstGeom>
        </p:spPr>
        <p:txBody>
          <a:bodyPr>
            <a:normAutofit/>
          </a:bodyPr>
          <a:lst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a:lstStyle>
          <a:p>
            <a:r>
              <a:rPr lang="en-US" sz="1600" dirty="0">
                <a:latin typeface="Times New Roman" panose="02020603050405020304" pitchFamily="18" charset="0"/>
                <a:cs typeface="Times New Roman" panose="02020603050405020304" pitchFamily="18" charset="0"/>
              </a:rPr>
              <a:t>“Structural” model—effect of primary care visits on use of other services (e.g., imaging)—is given by:</a:t>
            </a:r>
          </a:p>
        </p:txBody>
      </p:sp>
      <p:pic>
        <p:nvPicPr>
          <p:cNvPr id="5" name="Picture 4"/>
          <p:cNvPicPr>
            <a:picLocks noChangeAspect="1"/>
          </p:cNvPicPr>
          <p:nvPr/>
        </p:nvPicPr>
        <p:blipFill>
          <a:blip r:embed="rId3"/>
          <a:stretch>
            <a:fillRect/>
          </a:stretch>
        </p:blipFill>
        <p:spPr>
          <a:xfrm>
            <a:off x="1425509" y="2464233"/>
            <a:ext cx="6449506" cy="458067"/>
          </a:xfrm>
          <a:prstGeom prst="rect">
            <a:avLst/>
          </a:prstGeom>
        </p:spPr>
      </p:pic>
      <p:sp>
        <p:nvSpPr>
          <p:cNvPr id="12" name="Content Placeholder 3"/>
          <p:cNvSpPr txBox="1">
            <a:spLocks/>
          </p:cNvSpPr>
          <p:nvPr/>
        </p:nvSpPr>
        <p:spPr>
          <a:xfrm>
            <a:off x="1405311" y="3047999"/>
            <a:ext cx="7498080" cy="920895"/>
          </a:xfrm>
          <a:prstGeom prst="rect">
            <a:avLst/>
          </a:prstGeom>
        </p:spPr>
        <p:txBody>
          <a:bodyPr>
            <a:normAutofit/>
          </a:bodyPr>
          <a:lst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a:lstStyle>
          <a:p>
            <a:r>
              <a:rPr lang="en-US" sz="1600" dirty="0">
                <a:latin typeface="Times New Roman" panose="02020603050405020304" pitchFamily="18" charset="0"/>
                <a:cs typeface="Times New Roman" panose="02020603050405020304" pitchFamily="18" charset="0"/>
              </a:rPr>
              <a:t>We could estimate model by IV, but since we do not have knowledge of other fees, interpretation would still be reduced form</a:t>
            </a:r>
          </a:p>
        </p:txBody>
      </p:sp>
      <p:pic>
        <p:nvPicPr>
          <p:cNvPr id="6" name="Picture 5"/>
          <p:cNvPicPr>
            <a:picLocks noChangeAspect="1"/>
          </p:cNvPicPr>
          <p:nvPr/>
        </p:nvPicPr>
        <p:blipFill>
          <a:blip r:embed="rId4"/>
          <a:stretch>
            <a:fillRect/>
          </a:stretch>
        </p:blipFill>
        <p:spPr>
          <a:xfrm>
            <a:off x="1524000" y="4419600"/>
            <a:ext cx="5792358" cy="445132"/>
          </a:xfrm>
          <a:prstGeom prst="rect">
            <a:avLst/>
          </a:prstGeom>
        </p:spPr>
      </p:pic>
      <p:sp>
        <p:nvSpPr>
          <p:cNvPr id="13" name="Content Placeholder 3"/>
          <p:cNvSpPr txBox="1">
            <a:spLocks/>
          </p:cNvSpPr>
          <p:nvPr/>
        </p:nvSpPr>
        <p:spPr>
          <a:xfrm>
            <a:off x="1295400" y="5029200"/>
            <a:ext cx="7498080" cy="920895"/>
          </a:xfrm>
          <a:prstGeom prst="rect">
            <a:avLst/>
          </a:prstGeom>
        </p:spPr>
        <p:txBody>
          <a:bodyPr>
            <a:normAutofit/>
          </a:bodyPr>
          <a:lst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a:lstStyle>
          <a:p>
            <a:r>
              <a:rPr lang="en-US" sz="1600" dirty="0">
                <a:latin typeface="Times New Roman" panose="02020603050405020304" pitchFamily="18" charset="0"/>
                <a:cs typeface="Times New Roman" panose="02020603050405020304" pitchFamily="18" charset="0"/>
              </a:rPr>
              <a:t>Same limitations/interpretation as previously described</a:t>
            </a:r>
          </a:p>
        </p:txBody>
      </p:sp>
    </p:spTree>
    <p:extLst>
      <p:ext uri="{BB962C8B-B14F-4D97-AF65-F5344CB8AC3E}">
        <p14:creationId xmlns:p14="http://schemas.microsoft.com/office/powerpoint/2010/main" val="1662232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74638"/>
            <a:ext cx="6870192" cy="715962"/>
          </a:xfrm>
        </p:spPr>
        <p:txBody>
          <a:bodyPr>
            <a:normAutofit fontScale="90000"/>
          </a:bodyPr>
          <a:lstStyle/>
          <a:p>
            <a:pPr algn="ctr"/>
            <a:r>
              <a:rPr lang="en-US" sz="2800" dirty="0">
                <a:effectLst/>
                <a:latin typeface="Times New Roman" panose="02020603050405020304" pitchFamily="18" charset="0"/>
                <a:cs typeface="Times New Roman" panose="02020603050405020304" pitchFamily="18" charset="0"/>
              </a:rPr>
              <a:t>Descriptive Statistics by Age Group </a:t>
            </a:r>
            <a:br>
              <a:rPr lang="en-US" sz="2800" dirty="0">
                <a:effectLst/>
                <a:latin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cs typeface="Times New Roman" panose="02020603050405020304" pitchFamily="18" charset="0"/>
              </a:rPr>
              <a:t>and Disability Status in 2003</a:t>
            </a:r>
          </a:p>
        </p:txBody>
      </p:sp>
      <p:graphicFrame>
        <p:nvGraphicFramePr>
          <p:cNvPr id="3" name="Table 2"/>
          <p:cNvGraphicFramePr>
            <a:graphicFrameLocks noGrp="1"/>
          </p:cNvGraphicFramePr>
          <p:nvPr>
            <p:extLst>
              <p:ext uri="{D42A27DB-BD31-4B8C-83A1-F6EECF244321}">
                <p14:modId xmlns:p14="http://schemas.microsoft.com/office/powerpoint/2010/main" val="3625967541"/>
              </p:ext>
            </p:extLst>
          </p:nvPr>
        </p:nvGraphicFramePr>
        <p:xfrm>
          <a:off x="1219199" y="1257300"/>
          <a:ext cx="7696202" cy="5547360"/>
        </p:xfrm>
        <a:graphic>
          <a:graphicData uri="http://schemas.openxmlformats.org/drawingml/2006/table">
            <a:tbl>
              <a:tblPr/>
              <a:tblGrid>
                <a:gridCol w="2341262">
                  <a:extLst>
                    <a:ext uri="{9D8B030D-6E8A-4147-A177-3AD203B41FA5}">
                      <a16:colId xmlns:a16="http://schemas.microsoft.com/office/drawing/2014/main" val="1670246061"/>
                    </a:ext>
                  </a:extLst>
                </a:gridCol>
                <a:gridCol w="1338106">
                  <a:extLst>
                    <a:ext uri="{9D8B030D-6E8A-4147-A177-3AD203B41FA5}">
                      <a16:colId xmlns:a16="http://schemas.microsoft.com/office/drawing/2014/main" val="2879330319"/>
                    </a:ext>
                  </a:extLst>
                </a:gridCol>
                <a:gridCol w="1338106">
                  <a:extLst>
                    <a:ext uri="{9D8B030D-6E8A-4147-A177-3AD203B41FA5}">
                      <a16:colId xmlns:a16="http://schemas.microsoft.com/office/drawing/2014/main" val="4182709295"/>
                    </a:ext>
                  </a:extLst>
                </a:gridCol>
                <a:gridCol w="1338106">
                  <a:extLst>
                    <a:ext uri="{9D8B030D-6E8A-4147-A177-3AD203B41FA5}">
                      <a16:colId xmlns:a16="http://schemas.microsoft.com/office/drawing/2014/main" val="1410425846"/>
                    </a:ext>
                  </a:extLst>
                </a:gridCol>
                <a:gridCol w="1340622">
                  <a:extLst>
                    <a:ext uri="{9D8B030D-6E8A-4147-A177-3AD203B41FA5}">
                      <a16:colId xmlns:a16="http://schemas.microsoft.com/office/drawing/2014/main" val="2566555544"/>
                    </a:ext>
                  </a:extLst>
                </a:gridCol>
              </a:tblGrid>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Age group:</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Ages 1-5</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Ages 6-17</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Ages 22-44</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Ages 45-64</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107175"/>
                  </a:ext>
                </a:extLst>
              </a:tr>
              <a:tr h="182880">
                <a:tc gridSpan="5">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Panel A: Non-blind and non-disabled </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41694527"/>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Fee Index (2003 weights)</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34.375</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35.737</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34.736</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36.861</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935526784"/>
                  </a:ext>
                </a:extLst>
              </a:tr>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Num. of Office Visits </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3.487</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1.864</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2.735</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3.864</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2175328696"/>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  Primary Care Physician</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3.222</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1.656</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2.280</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3.181</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2921493650"/>
                  </a:ext>
                </a:extLst>
              </a:tr>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  Specialty Physician</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0.262</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0.215</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0.441</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0.947</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778538201"/>
                  </a:ext>
                </a:extLst>
              </a:tr>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Num. of Hospitalization</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0.060</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0.031</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0.227</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0.145</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4025639929"/>
                  </a:ext>
                </a:extLst>
              </a:tr>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Any Hospitalization</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0.049</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0.025</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0.175</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0.099</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411166945"/>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Num. of Prescription Drugs</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8.611</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6.613</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14.173</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24.470</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1432548344"/>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Num. of Imaging Services</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0.352</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0.346</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1.459</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1.975</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3900292673"/>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Num. of states (FFS ≥ 15%)</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7</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8</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8</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10</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394033640"/>
                  </a:ext>
                </a:extLst>
              </a:tr>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Observations</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4,741,735</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6,999,650</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1,909,280</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314,681</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6572633"/>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Panel B: Blind or disabled</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62751228"/>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Fee Index (2003 weights)</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39.783</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34.166</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33.209</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3625009239"/>
                  </a:ext>
                </a:extLst>
              </a:tr>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Num. of Office Visits</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2.441</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2.994</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4.689</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2416970215"/>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 Primary Care Physician</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2.077</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2.342</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3.734</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2070207754"/>
                  </a:ext>
                </a:extLst>
              </a:tr>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 Specialty Physician </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0.459</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0.617</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1.023</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1212358489"/>
                  </a:ext>
                </a:extLst>
              </a:tr>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Num. of Hospitalization</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0.117</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0.290</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0.354</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854764904"/>
                  </a:ext>
                </a:extLst>
              </a:tr>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Any Hospitalization</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0.070</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0.146</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0.184</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2502055961"/>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Num. of Prescription Drugs</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16.313</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31.807</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50.120</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1131797160"/>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Num. of Imaging Services</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0.641</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1.825</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2.732</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1656159821"/>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Num. of states (FFS ≥ 50%)</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11</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9</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9</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4107838013"/>
                  </a:ext>
                </a:extLst>
              </a:tr>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Observations</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1,032,227</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1,368,956</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2,093,835</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0995115"/>
                  </a:ext>
                </a:extLst>
              </a:tr>
            </a:tbl>
          </a:graphicData>
        </a:graphic>
      </p:graphicFrame>
    </p:spTree>
    <p:extLst>
      <p:ext uri="{BB962C8B-B14F-4D97-AF65-F5344CB8AC3E}">
        <p14:creationId xmlns:p14="http://schemas.microsoft.com/office/powerpoint/2010/main" val="39216463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152400"/>
            <a:ext cx="7498080" cy="838200"/>
          </a:xfrm>
        </p:spPr>
        <p:txBody>
          <a:bodyPr>
            <a:normAutofit fontScale="90000"/>
          </a:bodyPr>
          <a:lstStyle/>
          <a:p>
            <a:pPr algn="ctr"/>
            <a:r>
              <a:rPr lang="en-US" sz="2800" dirty="0">
                <a:effectLst/>
                <a:latin typeface="Times New Roman" panose="02020603050405020304" pitchFamily="18" charset="0"/>
                <a:cs typeface="Times New Roman" panose="02020603050405020304" pitchFamily="18" charset="0"/>
              </a:rPr>
              <a:t>Results—Primary Care Visits</a:t>
            </a:r>
            <a:br>
              <a:rPr lang="en-US" sz="2800" dirty="0">
                <a:effectLst/>
                <a:latin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cs typeface="Times New Roman" panose="02020603050405020304" pitchFamily="18" charset="0"/>
              </a:rPr>
              <a:t>Non-Blind and Non-Disabled</a:t>
            </a:r>
          </a:p>
        </p:txBody>
      </p:sp>
      <p:sp>
        <p:nvSpPr>
          <p:cNvPr id="8" name="Rectangle 2"/>
          <p:cNvSpPr>
            <a:spLocks noChangeArrowheads="1"/>
          </p:cNvSpPr>
          <p:nvPr/>
        </p:nvSpPr>
        <p:spPr bwMode="auto">
          <a:xfrm>
            <a:off x="1295400" y="2590800"/>
            <a:ext cx="906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57692913"/>
              </p:ext>
            </p:extLst>
          </p:nvPr>
        </p:nvGraphicFramePr>
        <p:xfrm>
          <a:off x="990599" y="1066800"/>
          <a:ext cx="7943850" cy="5562597"/>
        </p:xfrm>
        <a:graphic>
          <a:graphicData uri="http://schemas.openxmlformats.org/drawingml/2006/table">
            <a:tbl>
              <a:tblPr/>
              <a:tblGrid>
                <a:gridCol w="882650">
                  <a:extLst>
                    <a:ext uri="{9D8B030D-6E8A-4147-A177-3AD203B41FA5}">
                      <a16:colId xmlns:a16="http://schemas.microsoft.com/office/drawing/2014/main" val="3713792575"/>
                    </a:ext>
                  </a:extLst>
                </a:gridCol>
                <a:gridCol w="882650">
                  <a:extLst>
                    <a:ext uri="{9D8B030D-6E8A-4147-A177-3AD203B41FA5}">
                      <a16:colId xmlns:a16="http://schemas.microsoft.com/office/drawing/2014/main" val="384009326"/>
                    </a:ext>
                  </a:extLst>
                </a:gridCol>
                <a:gridCol w="882650">
                  <a:extLst>
                    <a:ext uri="{9D8B030D-6E8A-4147-A177-3AD203B41FA5}">
                      <a16:colId xmlns:a16="http://schemas.microsoft.com/office/drawing/2014/main" val="414137571"/>
                    </a:ext>
                  </a:extLst>
                </a:gridCol>
                <a:gridCol w="882650">
                  <a:extLst>
                    <a:ext uri="{9D8B030D-6E8A-4147-A177-3AD203B41FA5}">
                      <a16:colId xmlns:a16="http://schemas.microsoft.com/office/drawing/2014/main" val="3120163216"/>
                    </a:ext>
                  </a:extLst>
                </a:gridCol>
                <a:gridCol w="882650">
                  <a:extLst>
                    <a:ext uri="{9D8B030D-6E8A-4147-A177-3AD203B41FA5}">
                      <a16:colId xmlns:a16="http://schemas.microsoft.com/office/drawing/2014/main" val="1974041273"/>
                    </a:ext>
                  </a:extLst>
                </a:gridCol>
                <a:gridCol w="882650">
                  <a:extLst>
                    <a:ext uri="{9D8B030D-6E8A-4147-A177-3AD203B41FA5}">
                      <a16:colId xmlns:a16="http://schemas.microsoft.com/office/drawing/2014/main" val="734180461"/>
                    </a:ext>
                  </a:extLst>
                </a:gridCol>
                <a:gridCol w="882650">
                  <a:extLst>
                    <a:ext uri="{9D8B030D-6E8A-4147-A177-3AD203B41FA5}">
                      <a16:colId xmlns:a16="http://schemas.microsoft.com/office/drawing/2014/main" val="460713643"/>
                    </a:ext>
                  </a:extLst>
                </a:gridCol>
                <a:gridCol w="882650">
                  <a:extLst>
                    <a:ext uri="{9D8B030D-6E8A-4147-A177-3AD203B41FA5}">
                      <a16:colId xmlns:a16="http://schemas.microsoft.com/office/drawing/2014/main" val="158574213"/>
                    </a:ext>
                  </a:extLst>
                </a:gridCol>
                <a:gridCol w="882650">
                  <a:extLst>
                    <a:ext uri="{9D8B030D-6E8A-4147-A177-3AD203B41FA5}">
                      <a16:colId xmlns:a16="http://schemas.microsoft.com/office/drawing/2014/main" val="3500631184"/>
                    </a:ext>
                  </a:extLst>
                </a:gridCol>
              </a:tblGrid>
              <a:tr h="288922">
                <a:tc>
                  <a:txBody>
                    <a:bodyPr/>
                    <a:lstStyle/>
                    <a:p>
                      <a:pPr marL="0" marR="0">
                        <a:spcBef>
                          <a:spcPts val="0"/>
                        </a:spcBef>
                        <a:spcAft>
                          <a:spcPts val="0"/>
                        </a:spcAft>
                      </a:pPr>
                      <a:r>
                        <a:rPr lang="en-US" sz="900">
                          <a:effectLst/>
                          <a:latin typeface="Times New Roman" panose="02020603050405020304" pitchFamily="18"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6-17</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22-44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45-64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31221184"/>
                  </a:ext>
                </a:extLst>
              </a:tr>
              <a:tr h="366135">
                <a:tc>
                  <a:txBody>
                    <a:bodyPr/>
                    <a:lstStyle/>
                    <a:p>
                      <a:pPr marL="0" marR="0">
                        <a:spcBef>
                          <a:spcPts val="0"/>
                        </a:spcBef>
                        <a:spcAft>
                          <a:spcPts val="0"/>
                        </a:spcAft>
                      </a:pPr>
                      <a:r>
                        <a:rPr lang="en-US" sz="900">
                          <a:effectLst/>
                          <a:latin typeface="Times New Roman" panose="02020603050405020304" pitchFamily="18"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OLS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OLS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OLS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OLS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3926427"/>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Fee Index</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0.344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0.346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0.068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0.617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0.341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1.183</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0.666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20014857"/>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2003 Wt.</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(0.141)</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(0.186)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(0.129)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(0.085)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(0.366)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(0.184)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(0.232)</a:t>
                      </a:r>
                      <a:r>
                        <a:rPr lang="en-US" sz="1400" baseline="30000" dirty="0">
                          <a:effectLst/>
                          <a:latin typeface="Times New Roman" panose="02020603050405020304" pitchFamily="18" charset="0"/>
                          <a:ea typeface="MS Mincho"/>
                          <a:cs typeface="Times New Roman" panose="02020603050405020304" pitchFamily="18" charset="0"/>
                        </a:rPr>
                        <a:t>***</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(0.320)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07590044"/>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[0.088]</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[0.178]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[0.859]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[0.986]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[0.026]</a:t>
                      </a:r>
                      <a:r>
                        <a:rPr lang="en-US" sz="1400" baseline="30000">
                          <a:effectLst/>
                          <a:latin typeface="Times New Roman" panose="02020603050405020304" pitchFamily="18" charset="0"/>
                          <a:ea typeface="MS Mincho"/>
                          <a:cs typeface="Times New Roman" panose="02020603050405020304" pitchFamily="18" charset="0"/>
                        </a:rPr>
                        <a:t>*</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[0.053]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[0.024]</a:t>
                      </a:r>
                      <a:r>
                        <a:rPr lang="en-US" sz="1400" baseline="30000" dirty="0">
                          <a:effectLst/>
                          <a:latin typeface="Times New Roman" panose="02020603050405020304" pitchFamily="18" charset="0"/>
                          <a:ea typeface="MS Mincho"/>
                          <a:cs typeface="Times New Roman" panose="02020603050405020304" pitchFamily="18" charset="0"/>
                        </a:rPr>
                        <a:t>*</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[0.100]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1478046"/>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Fee Index</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0.251</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0.254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0.029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-0.020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0.501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0.214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1.099</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0.472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73803313"/>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2010 Wt.</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(0.136)</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(0.140)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(0.096)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(0.050)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(0.309)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(0.199)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(0.251)</a:t>
                      </a:r>
                      <a:r>
                        <a:rPr lang="en-US" sz="1400" baseline="30000" dirty="0">
                          <a:effectLst/>
                          <a:latin typeface="Times New Roman" panose="02020603050405020304" pitchFamily="18" charset="0"/>
                          <a:ea typeface="MS Mincho"/>
                          <a:cs typeface="Times New Roman" panose="02020603050405020304" pitchFamily="18" charset="0"/>
                        </a:rPr>
                        <a:t>**</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(0.261)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45873480"/>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[0.161]</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[0.221]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[0.868]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[0.624]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[0.027]</a:t>
                      </a:r>
                      <a:r>
                        <a:rPr lang="en-US" sz="1400" baseline="30000">
                          <a:effectLst/>
                          <a:latin typeface="Times New Roman" panose="02020603050405020304" pitchFamily="18" charset="0"/>
                          <a:ea typeface="MS Mincho"/>
                          <a:cs typeface="Times New Roman" panose="02020603050405020304" pitchFamily="18" charset="0"/>
                        </a:rPr>
                        <a:t>*</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[0.259]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[0.028]</a:t>
                      </a:r>
                      <a:r>
                        <a:rPr lang="en-US" sz="1400" baseline="30000" dirty="0">
                          <a:effectLst/>
                          <a:latin typeface="Times New Roman" panose="02020603050405020304" pitchFamily="18" charset="0"/>
                          <a:ea typeface="MS Mincho"/>
                          <a:cs typeface="Times New Roman" panose="02020603050405020304" pitchFamily="18" charset="0"/>
                        </a:rPr>
                        <a:t>*</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[0.132]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1919651"/>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State-Variables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23119567"/>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Mean of DV.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3.298</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3.298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1.822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1.822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2.964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2.964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4.072</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4.072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51009954"/>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States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7</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10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47103270"/>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Obs.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35</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35</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50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50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1459"/>
                  </a:ext>
                </a:extLst>
              </a:tr>
            </a:tbl>
          </a:graphicData>
        </a:graphic>
      </p:graphicFrame>
    </p:spTree>
    <p:extLst>
      <p:ext uri="{BB962C8B-B14F-4D97-AF65-F5344CB8AC3E}">
        <p14:creationId xmlns:p14="http://schemas.microsoft.com/office/powerpoint/2010/main" val="1159108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152400"/>
            <a:ext cx="7498080" cy="838200"/>
          </a:xfrm>
        </p:spPr>
        <p:txBody>
          <a:bodyPr>
            <a:normAutofit fontScale="90000"/>
          </a:bodyPr>
          <a:lstStyle/>
          <a:p>
            <a:pPr algn="ctr"/>
            <a:r>
              <a:rPr lang="en-US" sz="2800" dirty="0">
                <a:effectLst/>
                <a:latin typeface="Times New Roman" panose="02020603050405020304" pitchFamily="18" charset="0"/>
                <a:cs typeface="Times New Roman" panose="02020603050405020304" pitchFamily="18" charset="0"/>
              </a:rPr>
              <a:t>Results—Primary Care Visits</a:t>
            </a:r>
            <a:br>
              <a:rPr lang="en-US" sz="2800" dirty="0">
                <a:effectLst/>
                <a:latin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cs typeface="Times New Roman" panose="02020603050405020304" pitchFamily="18" charset="0"/>
              </a:rPr>
              <a:t>Blind or Disabled</a:t>
            </a:r>
          </a:p>
        </p:txBody>
      </p:sp>
      <p:sp>
        <p:nvSpPr>
          <p:cNvPr id="8" name="Rectangle 2"/>
          <p:cNvSpPr>
            <a:spLocks noChangeArrowheads="1"/>
          </p:cNvSpPr>
          <p:nvPr/>
        </p:nvSpPr>
        <p:spPr bwMode="auto">
          <a:xfrm>
            <a:off x="1295400" y="2590800"/>
            <a:ext cx="906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sp>
        <p:nvSpPr>
          <p:cNvPr id="4" name="Rectangle 1"/>
          <p:cNvSpPr>
            <a:spLocks noChangeArrowheads="1"/>
          </p:cNvSpPr>
          <p:nvPr/>
        </p:nvSpPr>
        <p:spPr bwMode="auto">
          <a:xfrm>
            <a:off x="1712913" y="18859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264236452"/>
              </p:ext>
            </p:extLst>
          </p:nvPr>
        </p:nvGraphicFramePr>
        <p:xfrm>
          <a:off x="990598" y="1066801"/>
          <a:ext cx="7943089" cy="5333997"/>
        </p:xfrm>
        <a:graphic>
          <a:graphicData uri="http://schemas.openxmlformats.org/drawingml/2006/table">
            <a:tbl>
              <a:tblPr/>
              <a:tblGrid>
                <a:gridCol w="1134727">
                  <a:extLst>
                    <a:ext uri="{9D8B030D-6E8A-4147-A177-3AD203B41FA5}">
                      <a16:colId xmlns:a16="http://schemas.microsoft.com/office/drawing/2014/main" val="3713792575"/>
                    </a:ext>
                  </a:extLst>
                </a:gridCol>
                <a:gridCol w="1134727">
                  <a:extLst>
                    <a:ext uri="{9D8B030D-6E8A-4147-A177-3AD203B41FA5}">
                      <a16:colId xmlns:a16="http://schemas.microsoft.com/office/drawing/2014/main" val="3120163216"/>
                    </a:ext>
                  </a:extLst>
                </a:gridCol>
                <a:gridCol w="1134727">
                  <a:extLst>
                    <a:ext uri="{9D8B030D-6E8A-4147-A177-3AD203B41FA5}">
                      <a16:colId xmlns:a16="http://schemas.microsoft.com/office/drawing/2014/main" val="1974041273"/>
                    </a:ext>
                  </a:extLst>
                </a:gridCol>
                <a:gridCol w="1134727">
                  <a:extLst>
                    <a:ext uri="{9D8B030D-6E8A-4147-A177-3AD203B41FA5}">
                      <a16:colId xmlns:a16="http://schemas.microsoft.com/office/drawing/2014/main" val="734180461"/>
                    </a:ext>
                  </a:extLst>
                </a:gridCol>
                <a:gridCol w="1134727">
                  <a:extLst>
                    <a:ext uri="{9D8B030D-6E8A-4147-A177-3AD203B41FA5}">
                      <a16:colId xmlns:a16="http://schemas.microsoft.com/office/drawing/2014/main" val="460713643"/>
                    </a:ext>
                  </a:extLst>
                </a:gridCol>
                <a:gridCol w="1134727">
                  <a:extLst>
                    <a:ext uri="{9D8B030D-6E8A-4147-A177-3AD203B41FA5}">
                      <a16:colId xmlns:a16="http://schemas.microsoft.com/office/drawing/2014/main" val="158574213"/>
                    </a:ext>
                  </a:extLst>
                </a:gridCol>
                <a:gridCol w="1134727">
                  <a:extLst>
                    <a:ext uri="{9D8B030D-6E8A-4147-A177-3AD203B41FA5}">
                      <a16:colId xmlns:a16="http://schemas.microsoft.com/office/drawing/2014/main" val="3500631184"/>
                    </a:ext>
                  </a:extLst>
                </a:gridCol>
              </a:tblGrid>
              <a:tr h="277049">
                <a:tc>
                  <a:txBody>
                    <a:bodyPr/>
                    <a:lstStyle/>
                    <a:p>
                      <a:pPr marL="0" marR="0">
                        <a:spcBef>
                          <a:spcPts val="0"/>
                        </a:spcBef>
                        <a:spcAft>
                          <a:spcPts val="0"/>
                        </a:spcAft>
                      </a:pPr>
                      <a:r>
                        <a:rPr lang="en-US" sz="900" dirty="0">
                          <a:effectLst/>
                          <a:latin typeface="Times New Roman" panose="02020603050405020304" pitchFamily="18" charset="0"/>
                          <a:ea typeface="MS Mincho"/>
                          <a:cs typeface="Times New Roman" panose="02020603050405020304" pitchFamily="18" charset="0"/>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6-17</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22-44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45-64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31221184"/>
                  </a:ext>
                </a:extLst>
              </a:tr>
              <a:tr h="351088">
                <a:tc>
                  <a:txBody>
                    <a:bodyPr/>
                    <a:lstStyle/>
                    <a:p>
                      <a:pPr marL="0" marR="0">
                        <a:spcBef>
                          <a:spcPts val="0"/>
                        </a:spcBef>
                        <a:spcAft>
                          <a:spcPts val="0"/>
                        </a:spcAft>
                      </a:pPr>
                      <a:r>
                        <a:rPr lang="en-US" sz="900">
                          <a:effectLst/>
                          <a:latin typeface="Times New Roman" panose="02020603050405020304" pitchFamily="18"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OLS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OLS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OLS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3926427"/>
                  </a:ext>
                </a:extLst>
              </a:tr>
              <a:tr h="470586">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Fee Index</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-0.070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0.563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0.416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0.528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0.535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20014857"/>
                  </a:ext>
                </a:extLst>
              </a:tr>
              <a:tr h="470586">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2003 Wt.</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(0.189)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(0.151)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(0.252)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(0.229)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(0.342)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(0.240)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07590044"/>
                  </a:ext>
                </a:extLst>
              </a:tr>
              <a:tr h="470586">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[0.983]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[0.652]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[0.077]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[0.069]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[0.143]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[0.133]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1478046"/>
                  </a:ext>
                </a:extLst>
              </a:tr>
              <a:tr h="470586">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Fee Index</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-0.044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-0.090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0.515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0.383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0.386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0.407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73803313"/>
                  </a:ext>
                </a:extLst>
              </a:tr>
              <a:tr h="470586">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2010 Wt.</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(0.195)</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(0.150)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(0.241)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(0.229)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(0.297)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(0.194)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45873480"/>
                  </a:ext>
                </a:extLst>
              </a:tr>
              <a:tr h="470586">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[0.830]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[0.586]</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[0.064]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[0.094]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[0.298]</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[0.192]</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1919651"/>
                  </a:ext>
                </a:extLst>
              </a:tr>
              <a:tr h="470586">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State-Variables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23119567"/>
                  </a:ext>
                </a:extLst>
              </a:tr>
              <a:tr h="470586">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Mean of DV.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2.309</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2.309</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3.356</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3.356</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4.822</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4.822</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51009954"/>
                  </a:ext>
                </a:extLst>
              </a:tr>
              <a:tr h="470586">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States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11</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11</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9</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9</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9</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9</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47103270"/>
                  </a:ext>
                </a:extLst>
              </a:tr>
              <a:tr h="470586">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Obs.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55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55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45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45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45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45</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1459"/>
                  </a:ext>
                </a:extLst>
              </a:tr>
            </a:tbl>
          </a:graphicData>
        </a:graphic>
      </p:graphicFrame>
    </p:spTree>
    <p:extLst>
      <p:ext uri="{BB962C8B-B14F-4D97-AF65-F5344CB8AC3E}">
        <p14:creationId xmlns:p14="http://schemas.microsoft.com/office/powerpoint/2010/main" val="11975889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Summary of Results for Primary Care Visits</a:t>
            </a:r>
          </a:p>
        </p:txBody>
      </p:sp>
      <p:sp>
        <p:nvSpPr>
          <p:cNvPr id="3" name="Content Placeholder 2"/>
          <p:cNvSpPr>
            <a:spLocks noGrp="1"/>
          </p:cNvSpPr>
          <p:nvPr>
            <p:ph idx="1"/>
          </p:nvPr>
        </p:nvSpPr>
        <p:spPr>
          <a:xfrm>
            <a:off x="1435608" y="1447800"/>
            <a:ext cx="7498080" cy="5105400"/>
          </a:xfrm>
        </p:spPr>
        <p:txBody>
          <a:bodyPr>
            <a:normAutofit fontScale="77500" lnSpcReduction="20000"/>
          </a:bodyPr>
          <a:lstStyle/>
          <a:p>
            <a:r>
              <a:rPr lang="en-US" sz="2600" dirty="0">
                <a:latin typeface="Times New Roman" panose="02020603050405020304" pitchFamily="18" charset="0"/>
                <a:cs typeface="Times New Roman" panose="02020603050405020304" pitchFamily="18" charset="0"/>
              </a:rPr>
              <a:t>Non-blind and Non-disabled: $10 increase (approximately 25%) in Primary Care Fee Index</a:t>
            </a:r>
          </a:p>
          <a:p>
            <a:pPr lvl="1"/>
            <a:r>
              <a:rPr lang="en-US" sz="2600" dirty="0">
                <a:latin typeface="Times New Roman" panose="02020603050405020304" pitchFamily="18" charset="0"/>
                <a:cs typeface="Times New Roman" panose="02020603050405020304" pitchFamily="18" charset="0"/>
              </a:rPr>
              <a:t>10% to 20% increase in visits for ages 22-44 (marginally significant)</a:t>
            </a:r>
          </a:p>
          <a:p>
            <a:pPr lvl="1"/>
            <a:r>
              <a:rPr lang="en-US" sz="2600" dirty="0">
                <a:latin typeface="Times New Roman" panose="02020603050405020304" pitchFamily="18" charset="0"/>
                <a:cs typeface="Times New Roman" panose="02020603050405020304" pitchFamily="18" charset="0"/>
              </a:rPr>
              <a:t>12% to 25%increase in visits for ages 45 to 64 (marginally significant)</a:t>
            </a:r>
          </a:p>
          <a:p>
            <a:pPr marL="402336" lvl="1" indent="0">
              <a:buNone/>
            </a:pPr>
            <a:endParaRPr lang="en-US" sz="2600" dirty="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Blind and Disabled: $10 (approximately 25%) increase in Fee Index</a:t>
            </a:r>
          </a:p>
          <a:p>
            <a:pPr lvl="1"/>
            <a:r>
              <a:rPr lang="en-US" sz="2600" dirty="0">
                <a:latin typeface="Times New Roman" panose="02020603050405020304" pitchFamily="18" charset="0"/>
                <a:cs typeface="Times New Roman" panose="02020603050405020304" pitchFamily="18" charset="0"/>
              </a:rPr>
              <a:t>15% increase in visits for ages 22-44 (marginally significant)</a:t>
            </a:r>
          </a:p>
          <a:p>
            <a:pPr lvl="1"/>
            <a:r>
              <a:rPr lang="en-US" sz="2600" dirty="0">
                <a:latin typeface="Times New Roman" panose="02020603050405020304" pitchFamily="18" charset="0"/>
                <a:cs typeface="Times New Roman" panose="02020603050405020304" pitchFamily="18" charset="0"/>
              </a:rPr>
              <a:t>10%increase in visits for ages 45 to 64 (marginally significant)</a:t>
            </a:r>
          </a:p>
        </p:txBody>
      </p:sp>
    </p:spTree>
    <p:extLst>
      <p:ext uri="{BB962C8B-B14F-4D97-AF65-F5344CB8AC3E}">
        <p14:creationId xmlns:p14="http://schemas.microsoft.com/office/powerpoint/2010/main" val="1851096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76200"/>
            <a:ext cx="7498080" cy="762000"/>
          </a:xfrm>
        </p:spPr>
        <p:txBody>
          <a:bodyPr>
            <a:normAutofit fontScale="90000"/>
          </a:bodyPr>
          <a:lstStyle/>
          <a:p>
            <a:pPr algn="ctr"/>
            <a:r>
              <a:rPr lang="en-US" sz="2800" dirty="0">
                <a:effectLst/>
                <a:latin typeface="Times New Roman" panose="02020603050405020304" pitchFamily="18" charset="0"/>
                <a:cs typeface="Times New Roman" panose="02020603050405020304" pitchFamily="18" charset="0"/>
              </a:rPr>
              <a:t>Results—Prescription Drugs</a:t>
            </a:r>
            <a:br>
              <a:rPr lang="en-US" sz="2800" dirty="0">
                <a:effectLst/>
                <a:latin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cs typeface="Times New Roman" panose="02020603050405020304" pitchFamily="18" charset="0"/>
              </a:rPr>
              <a:t>Non-Blind and Non-Disabled</a:t>
            </a:r>
          </a:p>
        </p:txBody>
      </p:sp>
      <p:sp>
        <p:nvSpPr>
          <p:cNvPr id="8" name="Rectangle 2"/>
          <p:cNvSpPr>
            <a:spLocks noChangeArrowheads="1"/>
          </p:cNvSpPr>
          <p:nvPr/>
        </p:nvSpPr>
        <p:spPr bwMode="auto">
          <a:xfrm>
            <a:off x="1295400" y="2590800"/>
            <a:ext cx="906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441673250"/>
              </p:ext>
            </p:extLst>
          </p:nvPr>
        </p:nvGraphicFramePr>
        <p:xfrm>
          <a:off x="990599" y="1066800"/>
          <a:ext cx="7943850" cy="5562597"/>
        </p:xfrm>
        <a:graphic>
          <a:graphicData uri="http://schemas.openxmlformats.org/drawingml/2006/table">
            <a:tbl>
              <a:tblPr/>
              <a:tblGrid>
                <a:gridCol w="882650">
                  <a:extLst>
                    <a:ext uri="{9D8B030D-6E8A-4147-A177-3AD203B41FA5}">
                      <a16:colId xmlns:a16="http://schemas.microsoft.com/office/drawing/2014/main" val="3713792575"/>
                    </a:ext>
                  </a:extLst>
                </a:gridCol>
                <a:gridCol w="882650">
                  <a:extLst>
                    <a:ext uri="{9D8B030D-6E8A-4147-A177-3AD203B41FA5}">
                      <a16:colId xmlns:a16="http://schemas.microsoft.com/office/drawing/2014/main" val="384009326"/>
                    </a:ext>
                  </a:extLst>
                </a:gridCol>
                <a:gridCol w="882650">
                  <a:extLst>
                    <a:ext uri="{9D8B030D-6E8A-4147-A177-3AD203B41FA5}">
                      <a16:colId xmlns:a16="http://schemas.microsoft.com/office/drawing/2014/main" val="414137571"/>
                    </a:ext>
                  </a:extLst>
                </a:gridCol>
                <a:gridCol w="882650">
                  <a:extLst>
                    <a:ext uri="{9D8B030D-6E8A-4147-A177-3AD203B41FA5}">
                      <a16:colId xmlns:a16="http://schemas.microsoft.com/office/drawing/2014/main" val="3120163216"/>
                    </a:ext>
                  </a:extLst>
                </a:gridCol>
                <a:gridCol w="882650">
                  <a:extLst>
                    <a:ext uri="{9D8B030D-6E8A-4147-A177-3AD203B41FA5}">
                      <a16:colId xmlns:a16="http://schemas.microsoft.com/office/drawing/2014/main" val="1974041273"/>
                    </a:ext>
                  </a:extLst>
                </a:gridCol>
                <a:gridCol w="882650">
                  <a:extLst>
                    <a:ext uri="{9D8B030D-6E8A-4147-A177-3AD203B41FA5}">
                      <a16:colId xmlns:a16="http://schemas.microsoft.com/office/drawing/2014/main" val="734180461"/>
                    </a:ext>
                  </a:extLst>
                </a:gridCol>
                <a:gridCol w="882650">
                  <a:extLst>
                    <a:ext uri="{9D8B030D-6E8A-4147-A177-3AD203B41FA5}">
                      <a16:colId xmlns:a16="http://schemas.microsoft.com/office/drawing/2014/main" val="460713643"/>
                    </a:ext>
                  </a:extLst>
                </a:gridCol>
                <a:gridCol w="882650">
                  <a:extLst>
                    <a:ext uri="{9D8B030D-6E8A-4147-A177-3AD203B41FA5}">
                      <a16:colId xmlns:a16="http://schemas.microsoft.com/office/drawing/2014/main" val="158574213"/>
                    </a:ext>
                  </a:extLst>
                </a:gridCol>
                <a:gridCol w="882650">
                  <a:extLst>
                    <a:ext uri="{9D8B030D-6E8A-4147-A177-3AD203B41FA5}">
                      <a16:colId xmlns:a16="http://schemas.microsoft.com/office/drawing/2014/main" val="3500631184"/>
                    </a:ext>
                  </a:extLst>
                </a:gridCol>
              </a:tblGrid>
              <a:tr h="288922">
                <a:tc>
                  <a:txBody>
                    <a:bodyPr/>
                    <a:lstStyle/>
                    <a:p>
                      <a:pPr marL="0" marR="0">
                        <a:spcBef>
                          <a:spcPts val="0"/>
                        </a:spcBef>
                        <a:spcAft>
                          <a:spcPts val="0"/>
                        </a:spcAft>
                      </a:pPr>
                      <a:r>
                        <a:rPr lang="en-US" sz="900">
                          <a:effectLst/>
                          <a:latin typeface="Times New Roman" panose="02020603050405020304" pitchFamily="18"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6-17</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22-44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45-64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31221184"/>
                  </a:ext>
                </a:extLst>
              </a:tr>
              <a:tr h="366135">
                <a:tc>
                  <a:txBody>
                    <a:bodyPr/>
                    <a:lstStyle/>
                    <a:p>
                      <a:pPr marL="0" marR="0">
                        <a:spcBef>
                          <a:spcPts val="0"/>
                        </a:spcBef>
                        <a:spcAft>
                          <a:spcPts val="0"/>
                        </a:spcAft>
                      </a:pPr>
                      <a:r>
                        <a:rPr lang="en-US" sz="900">
                          <a:effectLst/>
                          <a:latin typeface="Times New Roman" panose="02020603050405020304" pitchFamily="18"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OLS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OLS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OLS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OLS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3926427"/>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Fee Index</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0.071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-0.102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0.275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0.121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3.514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2.442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5.757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3.267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20014857"/>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2003 Wt.</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(0.411)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(0.411)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(0.107)</a:t>
                      </a:r>
                      <a:r>
                        <a:rPr lang="en-US" sz="1400" baseline="30000">
                          <a:effectLst/>
                          <a:latin typeface="Times New Roman" panose="02020603050405020304" pitchFamily="18" charset="0"/>
                          <a:ea typeface="MS Mincho"/>
                          <a:cs typeface="Times New Roman" panose="02020603050405020304" pitchFamily="18" charset="0"/>
                        </a:rPr>
                        <a:t>*</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(0.337)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(1.730)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(1.088)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(2.733)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(3.422)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07590044"/>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[0.821]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[0.841]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[0.010]</a:t>
                      </a:r>
                      <a:r>
                        <a:rPr lang="en-US" sz="1400" baseline="30000">
                          <a:effectLst/>
                          <a:latin typeface="Times New Roman" panose="02020603050405020304" pitchFamily="18" charset="0"/>
                          <a:ea typeface="MS Mincho"/>
                          <a:cs typeface="Times New Roman" panose="02020603050405020304" pitchFamily="18" charset="0"/>
                        </a:rPr>
                        <a:t>*</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[0.674]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[0.010]</a:t>
                      </a:r>
                      <a:r>
                        <a:rPr lang="en-US" sz="1400" baseline="30000">
                          <a:effectLst/>
                          <a:latin typeface="Times New Roman" panose="02020603050405020304" pitchFamily="18" charset="0"/>
                          <a:ea typeface="MS Mincho"/>
                          <a:cs typeface="Times New Roman" panose="02020603050405020304" pitchFamily="18" charset="0"/>
                        </a:rPr>
                        <a:t>*</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[0.075]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[0.095]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[0.504]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1478046"/>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Fee Index</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0.097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-0.063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0.159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2.918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1.795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5.630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2.053</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73803313"/>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2010 Wt.</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(0.323)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(0.315)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(0.143)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(0.259)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(1.438)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(0.882)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(2.651)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(2.732)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45873480"/>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[0.753]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[0.898]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[0.172]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[0.996]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[0.011]</a:t>
                      </a:r>
                      <a:r>
                        <a:rPr lang="en-US" sz="1400" baseline="30000">
                          <a:effectLst/>
                          <a:latin typeface="Times New Roman" panose="02020603050405020304" pitchFamily="18" charset="0"/>
                          <a:ea typeface="MS Mincho"/>
                          <a:cs typeface="Times New Roman" panose="02020603050405020304" pitchFamily="18" charset="0"/>
                        </a:rPr>
                        <a:t>*</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[0.130]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[0.101]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[0.611]</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1919651"/>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State-Variables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23119567"/>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Mean of DV.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7.122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7.122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6.739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6.739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14.441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14.441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27.102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27.102</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51009954"/>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States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7</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10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47103270"/>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Obs.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35</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35</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50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50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1459"/>
                  </a:ext>
                </a:extLst>
              </a:tr>
            </a:tbl>
          </a:graphicData>
        </a:graphic>
      </p:graphicFrame>
    </p:spTree>
    <p:extLst>
      <p:ext uri="{BB962C8B-B14F-4D97-AF65-F5344CB8AC3E}">
        <p14:creationId xmlns:p14="http://schemas.microsoft.com/office/powerpoint/2010/main" val="20442005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28600"/>
            <a:ext cx="7498080" cy="762000"/>
          </a:xfrm>
        </p:spPr>
        <p:txBody>
          <a:bodyPr>
            <a:normAutofit fontScale="90000"/>
          </a:bodyPr>
          <a:lstStyle/>
          <a:p>
            <a:pPr algn="ctr"/>
            <a:r>
              <a:rPr lang="en-US" sz="2800" dirty="0">
                <a:effectLst/>
                <a:latin typeface="Times New Roman" panose="02020603050405020304" pitchFamily="18" charset="0"/>
                <a:cs typeface="Times New Roman" panose="02020603050405020304" pitchFamily="18" charset="0"/>
              </a:rPr>
              <a:t>Results—Prescription Drugs</a:t>
            </a:r>
            <a:br>
              <a:rPr lang="en-US" sz="2800" dirty="0">
                <a:effectLst/>
                <a:latin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cs typeface="Times New Roman" panose="02020603050405020304" pitchFamily="18" charset="0"/>
              </a:rPr>
              <a:t>Blind or Disabled</a:t>
            </a:r>
          </a:p>
        </p:txBody>
      </p:sp>
      <p:sp>
        <p:nvSpPr>
          <p:cNvPr id="8" name="Rectangle 2"/>
          <p:cNvSpPr>
            <a:spLocks noChangeArrowheads="1"/>
          </p:cNvSpPr>
          <p:nvPr/>
        </p:nvSpPr>
        <p:spPr bwMode="auto">
          <a:xfrm>
            <a:off x="1295400" y="2590800"/>
            <a:ext cx="906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sp>
        <p:nvSpPr>
          <p:cNvPr id="4" name="Rectangle 1"/>
          <p:cNvSpPr>
            <a:spLocks noChangeArrowheads="1"/>
          </p:cNvSpPr>
          <p:nvPr/>
        </p:nvSpPr>
        <p:spPr bwMode="auto">
          <a:xfrm>
            <a:off x="1712913" y="18859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428462596"/>
              </p:ext>
            </p:extLst>
          </p:nvPr>
        </p:nvGraphicFramePr>
        <p:xfrm>
          <a:off x="990598" y="1066801"/>
          <a:ext cx="7943089" cy="5562598"/>
        </p:xfrm>
        <a:graphic>
          <a:graphicData uri="http://schemas.openxmlformats.org/drawingml/2006/table">
            <a:tbl>
              <a:tblPr/>
              <a:tblGrid>
                <a:gridCol w="1134727">
                  <a:extLst>
                    <a:ext uri="{9D8B030D-6E8A-4147-A177-3AD203B41FA5}">
                      <a16:colId xmlns:a16="http://schemas.microsoft.com/office/drawing/2014/main" val="3713792575"/>
                    </a:ext>
                  </a:extLst>
                </a:gridCol>
                <a:gridCol w="1134727">
                  <a:extLst>
                    <a:ext uri="{9D8B030D-6E8A-4147-A177-3AD203B41FA5}">
                      <a16:colId xmlns:a16="http://schemas.microsoft.com/office/drawing/2014/main" val="3120163216"/>
                    </a:ext>
                  </a:extLst>
                </a:gridCol>
                <a:gridCol w="1134727">
                  <a:extLst>
                    <a:ext uri="{9D8B030D-6E8A-4147-A177-3AD203B41FA5}">
                      <a16:colId xmlns:a16="http://schemas.microsoft.com/office/drawing/2014/main" val="1974041273"/>
                    </a:ext>
                  </a:extLst>
                </a:gridCol>
                <a:gridCol w="1134727">
                  <a:extLst>
                    <a:ext uri="{9D8B030D-6E8A-4147-A177-3AD203B41FA5}">
                      <a16:colId xmlns:a16="http://schemas.microsoft.com/office/drawing/2014/main" val="734180461"/>
                    </a:ext>
                  </a:extLst>
                </a:gridCol>
                <a:gridCol w="1134727">
                  <a:extLst>
                    <a:ext uri="{9D8B030D-6E8A-4147-A177-3AD203B41FA5}">
                      <a16:colId xmlns:a16="http://schemas.microsoft.com/office/drawing/2014/main" val="460713643"/>
                    </a:ext>
                  </a:extLst>
                </a:gridCol>
                <a:gridCol w="1134727">
                  <a:extLst>
                    <a:ext uri="{9D8B030D-6E8A-4147-A177-3AD203B41FA5}">
                      <a16:colId xmlns:a16="http://schemas.microsoft.com/office/drawing/2014/main" val="158574213"/>
                    </a:ext>
                  </a:extLst>
                </a:gridCol>
                <a:gridCol w="1134727">
                  <a:extLst>
                    <a:ext uri="{9D8B030D-6E8A-4147-A177-3AD203B41FA5}">
                      <a16:colId xmlns:a16="http://schemas.microsoft.com/office/drawing/2014/main" val="3500631184"/>
                    </a:ext>
                  </a:extLst>
                </a:gridCol>
              </a:tblGrid>
              <a:tr h="288923">
                <a:tc>
                  <a:txBody>
                    <a:bodyPr/>
                    <a:lstStyle/>
                    <a:p>
                      <a:pPr marL="0" marR="0">
                        <a:spcBef>
                          <a:spcPts val="0"/>
                        </a:spcBef>
                        <a:spcAft>
                          <a:spcPts val="0"/>
                        </a:spcAft>
                      </a:pPr>
                      <a:r>
                        <a:rPr lang="en-US" sz="900" dirty="0">
                          <a:effectLst/>
                          <a:latin typeface="Times New Roman" panose="02020603050405020304" pitchFamily="18" charset="0"/>
                          <a:ea typeface="MS Mincho"/>
                          <a:cs typeface="Times New Roman" panose="02020603050405020304" pitchFamily="18" charset="0"/>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6-17</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22-44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45-64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31221184"/>
                  </a:ext>
                </a:extLst>
              </a:tr>
              <a:tr h="366135">
                <a:tc>
                  <a:txBody>
                    <a:bodyPr/>
                    <a:lstStyle/>
                    <a:p>
                      <a:pPr marL="0" marR="0">
                        <a:spcBef>
                          <a:spcPts val="0"/>
                        </a:spcBef>
                        <a:spcAft>
                          <a:spcPts val="0"/>
                        </a:spcAft>
                      </a:pPr>
                      <a:r>
                        <a:rPr lang="en-US" sz="900">
                          <a:effectLst/>
                          <a:latin typeface="Times New Roman" panose="02020603050405020304" pitchFamily="18"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OLS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OLS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OLS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3926427"/>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Fee Index</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0.631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0.538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2.662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1.804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3.208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1.650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20014857"/>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2003 Wt.</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(0.715)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(0.503)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(1.263)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(0.900)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(2.656)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(2.356)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07590044"/>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[0.471]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[0.406]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[0.104]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[0.071]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[0.249]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[0.460]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1478046"/>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Fee Index</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0.497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0.509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1.974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1.131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1.457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0.494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73803313"/>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2010 Wt.</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(0.696)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(0.459)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(1.386)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(0.996)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(2.228)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(1.623)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45873480"/>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[0.492]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[0.357]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[0.308]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[0.230]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[0.521]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[0.749]</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1919651"/>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State-Variables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23119567"/>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Mean of DV.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17.269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17.269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35.461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35.461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56.213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56.213</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51009954"/>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States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11</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11</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9</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9</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9</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9</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47103270"/>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Obs.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55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55</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45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45</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45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45</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1459"/>
                  </a:ext>
                </a:extLst>
              </a:tr>
            </a:tbl>
          </a:graphicData>
        </a:graphic>
      </p:graphicFrame>
    </p:spTree>
    <p:extLst>
      <p:ext uri="{BB962C8B-B14F-4D97-AF65-F5344CB8AC3E}">
        <p14:creationId xmlns:p14="http://schemas.microsoft.com/office/powerpoint/2010/main" val="36158360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Summary of Results for Prescription Drugs</a:t>
            </a:r>
          </a:p>
        </p:txBody>
      </p:sp>
      <p:sp>
        <p:nvSpPr>
          <p:cNvPr id="3" name="Content Placeholder 2"/>
          <p:cNvSpPr>
            <a:spLocks noGrp="1"/>
          </p:cNvSpPr>
          <p:nvPr>
            <p:ph idx="1"/>
          </p:nvPr>
        </p:nvSpPr>
        <p:spPr>
          <a:xfrm>
            <a:off x="1435608" y="1447800"/>
            <a:ext cx="7498080" cy="5105400"/>
          </a:xfrm>
        </p:spPr>
        <p:txBody>
          <a:bodyPr>
            <a:normAutofit/>
          </a:bodyPr>
          <a:lstStyle/>
          <a:p>
            <a:r>
              <a:rPr lang="en-US" sz="2000" dirty="0">
                <a:latin typeface="Times New Roman" panose="02020603050405020304" pitchFamily="18" charset="0"/>
                <a:cs typeface="Times New Roman" panose="02020603050405020304" pitchFamily="18" charset="0"/>
              </a:rPr>
              <a:t>Non-blind and Disabled: $10 (approximately 25%) increase in Fee Index</a:t>
            </a:r>
          </a:p>
          <a:p>
            <a:pPr lvl="1"/>
            <a:endParaRPr lang="en-US" sz="20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Positive but small and not significant estimates</a:t>
            </a:r>
          </a:p>
          <a:p>
            <a:pPr marL="402336" lvl="1" indent="0">
              <a:buNone/>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Blind and Disabled: $10 (approximately 25%) increase in Fee Index</a:t>
            </a:r>
          </a:p>
          <a:p>
            <a:pPr lvl="1"/>
            <a:endParaRPr lang="en-US" sz="20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Positive but small and not significant estimates</a:t>
            </a:r>
          </a:p>
        </p:txBody>
      </p:sp>
    </p:spTree>
    <p:extLst>
      <p:ext uri="{BB962C8B-B14F-4D97-AF65-F5344CB8AC3E}">
        <p14:creationId xmlns:p14="http://schemas.microsoft.com/office/powerpoint/2010/main" val="3239346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1435608" y="435936"/>
            <a:ext cx="7406640" cy="783264"/>
          </a:xfrm>
        </p:spPr>
        <p:txBody>
          <a:bodyPr>
            <a:normAutofit/>
          </a:bodyPr>
          <a:lstStyle/>
          <a:p>
            <a:pPr algn="ctr"/>
            <a:r>
              <a:rPr lang="en-US" sz="2800" dirty="0">
                <a:effectLst/>
                <a:latin typeface="Times New Roman" panose="02020603050405020304" pitchFamily="18" charset="0"/>
                <a:cs typeface="Times New Roman" panose="02020603050405020304" pitchFamily="18" charset="0"/>
              </a:rPr>
              <a:t>The Issue</a:t>
            </a:r>
          </a:p>
        </p:txBody>
      </p:sp>
      <p:sp>
        <p:nvSpPr>
          <p:cNvPr id="4" name="Rectangle 2"/>
          <p:cNvSpPr txBox="1">
            <a:spLocks/>
          </p:cNvSpPr>
          <p:nvPr/>
        </p:nvSpPr>
        <p:spPr>
          <a:xfrm>
            <a:off x="1295400" y="1447800"/>
            <a:ext cx="7467600" cy="5257800"/>
          </a:xfrm>
          <a:prstGeom prst="rect">
            <a:avLst/>
          </a:prstGeom>
        </p:spPr>
        <p:txBody>
          <a:bodyPr>
            <a:normAutofit fontScale="77500" lnSpcReduction="20000"/>
          </a:bodyPr>
          <a:lstStyle>
            <a:lvl1pPr marL="73152" indent="0" algn="l" rtl="0" eaLnBrk="1" latinLnBrk="0" hangingPunct="1">
              <a:lnSpc>
                <a:spcPts val="3000"/>
              </a:lnSpc>
              <a:spcBef>
                <a:spcPts val="600"/>
              </a:spcBef>
              <a:buClr>
                <a:schemeClr val="accent1"/>
              </a:buClr>
              <a:buSzPct val="80000"/>
              <a:buFont typeface="Wingdings 2"/>
              <a:buNone/>
              <a:defRPr sz="2600" kern="1200">
                <a:solidFill>
                  <a:schemeClr val="tx2">
                    <a:shade val="30000"/>
                    <a:satMod val="150000"/>
                  </a:schemeClr>
                </a:solidFill>
                <a:latin typeface="+mn-lt"/>
                <a:ea typeface="+mn-ea"/>
                <a:cs typeface="+mn-cs"/>
              </a:defRPr>
            </a:lvl1pPr>
            <a:lvl2pPr marL="457200" indent="0" algn="ctr" rtl="0" eaLnBrk="1" latinLnBrk="0" hangingPunct="1">
              <a:lnSpc>
                <a:spcPts val="3000"/>
              </a:lnSpc>
              <a:spcBef>
                <a:spcPts val="550"/>
              </a:spcBef>
              <a:buClr>
                <a:schemeClr val="accent1"/>
              </a:buClr>
              <a:buFont typeface="Verdana"/>
              <a:buNone/>
              <a:defRPr sz="2800" kern="1200">
                <a:solidFill>
                  <a:schemeClr val="tx1"/>
                </a:solidFill>
                <a:latin typeface="+mn-lt"/>
                <a:ea typeface="+mn-ea"/>
                <a:cs typeface="+mn-cs"/>
              </a:defRPr>
            </a:lvl2pPr>
            <a:lvl3pPr marL="914400" indent="0" algn="ctr" rtl="0" eaLnBrk="1" latinLnBrk="0" hangingPunct="1">
              <a:lnSpc>
                <a:spcPts val="2800"/>
              </a:lnSpc>
              <a:spcBef>
                <a:spcPct val="20000"/>
              </a:spcBef>
              <a:buClr>
                <a:schemeClr val="accent2"/>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3"/>
              </a:buClr>
              <a:buFont typeface="Wingdings 2"/>
              <a:buNone/>
              <a:defRPr sz="2000" kern="1200">
                <a:solidFill>
                  <a:schemeClr val="tx1"/>
                </a:solidFill>
                <a:latin typeface="+mn-lt"/>
                <a:ea typeface="+mn-ea"/>
                <a:cs typeface="+mn-cs"/>
              </a:defRPr>
            </a:lvl4pPr>
            <a:lvl5pPr marL="1828800" indent="0" algn="ctr" rtl="0" eaLnBrk="1" latinLnBrk="0" hangingPunct="1">
              <a:spcBef>
                <a:spcPct val="20000"/>
              </a:spcBef>
              <a:buClr>
                <a:schemeClr val="accent4"/>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6pPr>
            <a:lvl7pPr marL="27432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7pPr>
            <a:lvl8pPr marL="32004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8pPr>
            <a:lvl9pPr marL="36576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9pPr>
            <a:extLst/>
          </a:lstStyle>
          <a:p>
            <a:pPr>
              <a:lnSpc>
                <a:spcPct val="120000"/>
              </a:lnSpc>
            </a:pPr>
            <a:r>
              <a:rPr lang="en-US" dirty="0">
                <a:latin typeface="Times New Roman" panose="02020603050405020304" pitchFamily="18" charset="0"/>
                <a:cs typeface="Times New Roman" panose="02020603050405020304" pitchFamily="18" charset="0"/>
              </a:rPr>
              <a:t>Under the current reimbursement system, we fall short in serving one in two children in Washington state like Charlie who are insured by Medicaid. These are the kids who need our help the most. Chronic adult health concerns, such as heart disease and diabetes, are often rooted in childhood. </a:t>
            </a:r>
            <a:r>
              <a:rPr lang="en-US" dirty="0">
                <a:solidFill>
                  <a:srgbClr val="FF0000"/>
                </a:solidFill>
                <a:latin typeface="Times New Roman" panose="02020603050405020304" pitchFamily="18" charset="0"/>
                <a:cs typeface="Times New Roman" panose="02020603050405020304" pitchFamily="18" charset="0"/>
              </a:rPr>
              <a:t>Kids with limited access to health care grow up to be unhealthy adults with costly medical bills. The impact is dramatic and expensive.</a:t>
            </a:r>
          </a:p>
          <a:p>
            <a:pPr>
              <a:lnSpc>
                <a:spcPct val="120000"/>
              </a:lnSpc>
            </a:pPr>
            <a:endParaRPr lang="en-US" dirty="0">
              <a:latin typeface="Times New Roman" panose="02020603050405020304" pitchFamily="18" charset="0"/>
              <a:cs typeface="Times New Roman" panose="02020603050405020304" pitchFamily="18" charset="0"/>
            </a:endParaRPr>
          </a:p>
          <a:p>
            <a:pPr>
              <a:lnSpc>
                <a:spcPct val="120000"/>
              </a:lnSpc>
            </a:pPr>
            <a:r>
              <a:rPr lang="en-US" dirty="0">
                <a:latin typeface="Times New Roman" panose="02020603050405020304" pitchFamily="18" charset="0"/>
                <a:cs typeface="Times New Roman" panose="02020603050405020304" pitchFamily="18" charset="0"/>
              </a:rPr>
              <a:t>We must invest our health-care dollars in children by investing in Medicaid. </a:t>
            </a:r>
            <a:r>
              <a:rPr lang="en-US" dirty="0">
                <a:solidFill>
                  <a:srgbClr val="FF0000"/>
                </a:solidFill>
                <a:latin typeface="Times New Roman" panose="02020603050405020304" pitchFamily="18" charset="0"/>
                <a:cs typeface="Times New Roman" panose="02020603050405020304" pitchFamily="18" charset="0"/>
              </a:rPr>
              <a:t>The Washington state Legislature can help this year by raising the Medicaid reimbursement rate for kids to match that of Medicare, an average investment of just $9 per child on Medicaid.</a:t>
            </a:r>
          </a:p>
          <a:p>
            <a:pPr>
              <a:lnSpc>
                <a:spcPct val="120000"/>
              </a:lnSpc>
            </a:pPr>
            <a:endParaRPr lang="en-US" dirty="0">
              <a:latin typeface="Times New Roman" panose="02020603050405020304" pitchFamily="18" charset="0"/>
              <a:cs typeface="Times New Roman" panose="02020603050405020304" pitchFamily="18" charset="0"/>
            </a:endParaRPr>
          </a:p>
          <a:p>
            <a:pPr>
              <a:lnSpc>
                <a:spcPct val="120000"/>
              </a:lnSpc>
            </a:pPr>
            <a:r>
              <a:rPr lang="en-US" dirty="0">
                <a:latin typeface="Times New Roman" panose="02020603050405020304" pitchFamily="18" charset="0"/>
                <a:cs typeface="Times New Roman" panose="02020603050405020304" pitchFamily="18" charset="0"/>
              </a:rPr>
              <a:t>Seattle Times January 6, 2016</a:t>
            </a:r>
          </a:p>
        </p:txBody>
      </p:sp>
    </p:spTree>
    <p:extLst>
      <p:ext uri="{BB962C8B-B14F-4D97-AF65-F5344CB8AC3E}">
        <p14:creationId xmlns:p14="http://schemas.microsoft.com/office/powerpoint/2010/main" val="9568896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152400"/>
            <a:ext cx="7498080" cy="914400"/>
          </a:xfrm>
        </p:spPr>
        <p:txBody>
          <a:bodyPr>
            <a:normAutofit fontScale="90000"/>
          </a:bodyPr>
          <a:lstStyle/>
          <a:p>
            <a:pPr algn="ctr"/>
            <a:r>
              <a:rPr lang="en-US" sz="2800" dirty="0">
                <a:effectLst/>
                <a:latin typeface="Times New Roman" panose="02020603050405020304" pitchFamily="18" charset="0"/>
                <a:cs typeface="Times New Roman" panose="02020603050405020304" pitchFamily="18" charset="0"/>
              </a:rPr>
              <a:t>Results—Imaging</a:t>
            </a:r>
            <a:br>
              <a:rPr lang="en-US" sz="2800" dirty="0">
                <a:effectLst/>
                <a:latin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cs typeface="Times New Roman" panose="02020603050405020304" pitchFamily="18" charset="0"/>
              </a:rPr>
              <a:t>Non-Blind and Non-Disabled</a:t>
            </a:r>
          </a:p>
        </p:txBody>
      </p:sp>
      <p:sp>
        <p:nvSpPr>
          <p:cNvPr id="8" name="Rectangle 2"/>
          <p:cNvSpPr>
            <a:spLocks noChangeArrowheads="1"/>
          </p:cNvSpPr>
          <p:nvPr/>
        </p:nvSpPr>
        <p:spPr bwMode="auto">
          <a:xfrm>
            <a:off x="1295400" y="2590800"/>
            <a:ext cx="906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639133132"/>
              </p:ext>
            </p:extLst>
          </p:nvPr>
        </p:nvGraphicFramePr>
        <p:xfrm>
          <a:off x="990599" y="1066800"/>
          <a:ext cx="7943850" cy="5562597"/>
        </p:xfrm>
        <a:graphic>
          <a:graphicData uri="http://schemas.openxmlformats.org/drawingml/2006/table">
            <a:tbl>
              <a:tblPr/>
              <a:tblGrid>
                <a:gridCol w="882650">
                  <a:extLst>
                    <a:ext uri="{9D8B030D-6E8A-4147-A177-3AD203B41FA5}">
                      <a16:colId xmlns:a16="http://schemas.microsoft.com/office/drawing/2014/main" val="3713792575"/>
                    </a:ext>
                  </a:extLst>
                </a:gridCol>
                <a:gridCol w="882650">
                  <a:extLst>
                    <a:ext uri="{9D8B030D-6E8A-4147-A177-3AD203B41FA5}">
                      <a16:colId xmlns:a16="http://schemas.microsoft.com/office/drawing/2014/main" val="384009326"/>
                    </a:ext>
                  </a:extLst>
                </a:gridCol>
                <a:gridCol w="882650">
                  <a:extLst>
                    <a:ext uri="{9D8B030D-6E8A-4147-A177-3AD203B41FA5}">
                      <a16:colId xmlns:a16="http://schemas.microsoft.com/office/drawing/2014/main" val="414137571"/>
                    </a:ext>
                  </a:extLst>
                </a:gridCol>
                <a:gridCol w="882650">
                  <a:extLst>
                    <a:ext uri="{9D8B030D-6E8A-4147-A177-3AD203B41FA5}">
                      <a16:colId xmlns:a16="http://schemas.microsoft.com/office/drawing/2014/main" val="3120163216"/>
                    </a:ext>
                  </a:extLst>
                </a:gridCol>
                <a:gridCol w="882650">
                  <a:extLst>
                    <a:ext uri="{9D8B030D-6E8A-4147-A177-3AD203B41FA5}">
                      <a16:colId xmlns:a16="http://schemas.microsoft.com/office/drawing/2014/main" val="1974041273"/>
                    </a:ext>
                  </a:extLst>
                </a:gridCol>
                <a:gridCol w="882650">
                  <a:extLst>
                    <a:ext uri="{9D8B030D-6E8A-4147-A177-3AD203B41FA5}">
                      <a16:colId xmlns:a16="http://schemas.microsoft.com/office/drawing/2014/main" val="734180461"/>
                    </a:ext>
                  </a:extLst>
                </a:gridCol>
                <a:gridCol w="882650">
                  <a:extLst>
                    <a:ext uri="{9D8B030D-6E8A-4147-A177-3AD203B41FA5}">
                      <a16:colId xmlns:a16="http://schemas.microsoft.com/office/drawing/2014/main" val="460713643"/>
                    </a:ext>
                  </a:extLst>
                </a:gridCol>
                <a:gridCol w="882650">
                  <a:extLst>
                    <a:ext uri="{9D8B030D-6E8A-4147-A177-3AD203B41FA5}">
                      <a16:colId xmlns:a16="http://schemas.microsoft.com/office/drawing/2014/main" val="158574213"/>
                    </a:ext>
                  </a:extLst>
                </a:gridCol>
                <a:gridCol w="882650">
                  <a:extLst>
                    <a:ext uri="{9D8B030D-6E8A-4147-A177-3AD203B41FA5}">
                      <a16:colId xmlns:a16="http://schemas.microsoft.com/office/drawing/2014/main" val="3500631184"/>
                    </a:ext>
                  </a:extLst>
                </a:gridCol>
              </a:tblGrid>
              <a:tr h="288922">
                <a:tc>
                  <a:txBody>
                    <a:bodyPr/>
                    <a:lstStyle/>
                    <a:p>
                      <a:pPr marL="0" marR="0">
                        <a:spcBef>
                          <a:spcPts val="0"/>
                        </a:spcBef>
                        <a:spcAft>
                          <a:spcPts val="0"/>
                        </a:spcAft>
                      </a:pPr>
                      <a:r>
                        <a:rPr lang="en-US" sz="900">
                          <a:effectLst/>
                          <a:latin typeface="Times New Roman" panose="02020603050405020304" pitchFamily="18"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6-17</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22-44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45-64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31221184"/>
                  </a:ext>
                </a:extLst>
              </a:tr>
              <a:tr h="366135">
                <a:tc>
                  <a:txBody>
                    <a:bodyPr/>
                    <a:lstStyle/>
                    <a:p>
                      <a:pPr marL="0" marR="0">
                        <a:spcBef>
                          <a:spcPts val="0"/>
                        </a:spcBef>
                        <a:spcAft>
                          <a:spcPts val="0"/>
                        </a:spcAft>
                      </a:pPr>
                      <a:r>
                        <a:rPr lang="en-US" sz="900">
                          <a:effectLst/>
                          <a:latin typeface="Times New Roman" panose="02020603050405020304" pitchFamily="18"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OLS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OLS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OLS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OLS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3926427"/>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Fee Index</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-0.157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-0.359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-0.051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-0.124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0.443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0.338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1.166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0.758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20014857"/>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2003 Wt.</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(0.145)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(0.149)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(0.040)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(0.095)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(0.267)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(0.199)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(0.653)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(0.997)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07590044"/>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[0.231]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[0.399]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[0.258]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[0.386]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[0.012]</a:t>
                      </a:r>
                      <a:r>
                        <a:rPr lang="en-US" sz="1400" baseline="30000">
                          <a:effectLst/>
                          <a:latin typeface="Times New Roman" panose="02020603050405020304" pitchFamily="18" charset="0"/>
                          <a:ea typeface="MS Mincho"/>
                          <a:cs typeface="Times New Roman" panose="02020603050405020304" pitchFamily="18" charset="0"/>
                        </a:rPr>
                        <a:t>*</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[0.178]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[0.113]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[0.576]</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1478046"/>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Fee Index</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-0.137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-0.286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-0.073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-0.142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0.287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0.171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1.031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0.311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73803313"/>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2010 Wt.</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(0.118)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(0.104)</a:t>
                      </a:r>
                      <a:r>
                        <a:rPr lang="en-US" sz="1400" baseline="30000">
                          <a:effectLst/>
                          <a:latin typeface="Times New Roman" panose="02020603050405020304" pitchFamily="18" charset="0"/>
                          <a:ea typeface="MS Mincho"/>
                          <a:cs typeface="Times New Roman" panose="02020603050405020304" pitchFamily="18" charset="0"/>
                        </a:rPr>
                        <a:t>*</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(0.051)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(0.077)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(0.240)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(0.229)</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(0.623)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(0.788)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45873480"/>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[0.273]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[0.375]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[0.146]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[0.295]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[0.063]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[0.450]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[0.165]</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[0.778]</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1919651"/>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State-Variables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23119567"/>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Mean of DV.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0.384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0.384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0.359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0.359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1.488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1.488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2.298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2.298</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51009954"/>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States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7</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10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47103270"/>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Obs.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35</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35</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50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50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1459"/>
                  </a:ext>
                </a:extLst>
              </a:tr>
            </a:tbl>
          </a:graphicData>
        </a:graphic>
      </p:graphicFrame>
    </p:spTree>
    <p:extLst>
      <p:ext uri="{BB962C8B-B14F-4D97-AF65-F5344CB8AC3E}">
        <p14:creationId xmlns:p14="http://schemas.microsoft.com/office/powerpoint/2010/main" val="26888647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152400"/>
            <a:ext cx="7498080" cy="685800"/>
          </a:xfrm>
        </p:spPr>
        <p:txBody>
          <a:bodyPr>
            <a:normAutofit fontScale="90000"/>
          </a:bodyPr>
          <a:lstStyle/>
          <a:p>
            <a:pPr algn="ctr"/>
            <a:r>
              <a:rPr lang="en-US" sz="2800" dirty="0">
                <a:effectLst/>
                <a:latin typeface="Times New Roman" panose="02020603050405020304" pitchFamily="18" charset="0"/>
                <a:cs typeface="Times New Roman" panose="02020603050405020304" pitchFamily="18" charset="0"/>
              </a:rPr>
              <a:t>Results—Imaging</a:t>
            </a:r>
            <a:br>
              <a:rPr lang="en-US" sz="2800" dirty="0">
                <a:effectLst/>
                <a:latin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cs typeface="Times New Roman" panose="02020603050405020304" pitchFamily="18" charset="0"/>
              </a:rPr>
              <a:t>Blind or Disabled</a:t>
            </a:r>
          </a:p>
        </p:txBody>
      </p:sp>
      <p:sp>
        <p:nvSpPr>
          <p:cNvPr id="8" name="Rectangle 2"/>
          <p:cNvSpPr>
            <a:spLocks noChangeArrowheads="1"/>
          </p:cNvSpPr>
          <p:nvPr/>
        </p:nvSpPr>
        <p:spPr bwMode="auto">
          <a:xfrm>
            <a:off x="1295400" y="2590800"/>
            <a:ext cx="906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sp>
        <p:nvSpPr>
          <p:cNvPr id="4" name="Rectangle 1"/>
          <p:cNvSpPr>
            <a:spLocks noChangeArrowheads="1"/>
          </p:cNvSpPr>
          <p:nvPr/>
        </p:nvSpPr>
        <p:spPr bwMode="auto">
          <a:xfrm>
            <a:off x="1712913" y="18859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568001924"/>
              </p:ext>
            </p:extLst>
          </p:nvPr>
        </p:nvGraphicFramePr>
        <p:xfrm>
          <a:off x="990598" y="1066801"/>
          <a:ext cx="7943089" cy="5562598"/>
        </p:xfrm>
        <a:graphic>
          <a:graphicData uri="http://schemas.openxmlformats.org/drawingml/2006/table">
            <a:tbl>
              <a:tblPr/>
              <a:tblGrid>
                <a:gridCol w="1134727">
                  <a:extLst>
                    <a:ext uri="{9D8B030D-6E8A-4147-A177-3AD203B41FA5}">
                      <a16:colId xmlns:a16="http://schemas.microsoft.com/office/drawing/2014/main" val="3713792575"/>
                    </a:ext>
                  </a:extLst>
                </a:gridCol>
                <a:gridCol w="1134727">
                  <a:extLst>
                    <a:ext uri="{9D8B030D-6E8A-4147-A177-3AD203B41FA5}">
                      <a16:colId xmlns:a16="http://schemas.microsoft.com/office/drawing/2014/main" val="3120163216"/>
                    </a:ext>
                  </a:extLst>
                </a:gridCol>
                <a:gridCol w="1134727">
                  <a:extLst>
                    <a:ext uri="{9D8B030D-6E8A-4147-A177-3AD203B41FA5}">
                      <a16:colId xmlns:a16="http://schemas.microsoft.com/office/drawing/2014/main" val="1974041273"/>
                    </a:ext>
                  </a:extLst>
                </a:gridCol>
                <a:gridCol w="1134727">
                  <a:extLst>
                    <a:ext uri="{9D8B030D-6E8A-4147-A177-3AD203B41FA5}">
                      <a16:colId xmlns:a16="http://schemas.microsoft.com/office/drawing/2014/main" val="734180461"/>
                    </a:ext>
                  </a:extLst>
                </a:gridCol>
                <a:gridCol w="1134727">
                  <a:extLst>
                    <a:ext uri="{9D8B030D-6E8A-4147-A177-3AD203B41FA5}">
                      <a16:colId xmlns:a16="http://schemas.microsoft.com/office/drawing/2014/main" val="460713643"/>
                    </a:ext>
                  </a:extLst>
                </a:gridCol>
                <a:gridCol w="1134727">
                  <a:extLst>
                    <a:ext uri="{9D8B030D-6E8A-4147-A177-3AD203B41FA5}">
                      <a16:colId xmlns:a16="http://schemas.microsoft.com/office/drawing/2014/main" val="158574213"/>
                    </a:ext>
                  </a:extLst>
                </a:gridCol>
                <a:gridCol w="1134727">
                  <a:extLst>
                    <a:ext uri="{9D8B030D-6E8A-4147-A177-3AD203B41FA5}">
                      <a16:colId xmlns:a16="http://schemas.microsoft.com/office/drawing/2014/main" val="3500631184"/>
                    </a:ext>
                  </a:extLst>
                </a:gridCol>
              </a:tblGrid>
              <a:tr h="288923">
                <a:tc>
                  <a:txBody>
                    <a:bodyPr/>
                    <a:lstStyle/>
                    <a:p>
                      <a:pPr marL="0" marR="0">
                        <a:spcBef>
                          <a:spcPts val="0"/>
                        </a:spcBef>
                        <a:spcAft>
                          <a:spcPts val="0"/>
                        </a:spcAft>
                      </a:pPr>
                      <a:r>
                        <a:rPr lang="en-US" sz="900" dirty="0">
                          <a:effectLst/>
                          <a:latin typeface="Times New Roman" panose="02020603050405020304" pitchFamily="18" charset="0"/>
                          <a:ea typeface="MS Mincho"/>
                          <a:cs typeface="Times New Roman" panose="02020603050405020304" pitchFamily="18" charset="0"/>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6-17</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22-44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45-64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31221184"/>
                  </a:ext>
                </a:extLst>
              </a:tr>
              <a:tr h="366135">
                <a:tc>
                  <a:txBody>
                    <a:bodyPr/>
                    <a:lstStyle/>
                    <a:p>
                      <a:pPr marL="0" marR="0">
                        <a:spcBef>
                          <a:spcPts val="0"/>
                        </a:spcBef>
                        <a:spcAft>
                          <a:spcPts val="0"/>
                        </a:spcAft>
                      </a:pPr>
                      <a:r>
                        <a:rPr lang="en-US" sz="900">
                          <a:effectLst/>
                          <a:latin typeface="Times New Roman" panose="02020603050405020304" pitchFamily="18"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OLS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OLS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OLS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3926427"/>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Fee Index</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0.118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0.851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0.796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0.533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0.205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20014857"/>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2003 Wt.</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(0.156)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(0.181)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(0.317)</a:t>
                      </a:r>
                      <a:r>
                        <a:rPr lang="en-US" sz="1400" baseline="30000">
                          <a:effectLst/>
                          <a:latin typeface="Times New Roman" panose="02020603050405020304" pitchFamily="18" charset="0"/>
                          <a:ea typeface="MS Mincho"/>
                          <a:cs typeface="Times New Roman" panose="02020603050405020304" pitchFamily="18" charset="0"/>
                        </a:rPr>
                        <a:t>*</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(0.267)</a:t>
                      </a:r>
                      <a:r>
                        <a:rPr lang="en-US" sz="1400" baseline="30000">
                          <a:effectLst/>
                          <a:latin typeface="Times New Roman" panose="02020603050405020304" pitchFamily="18" charset="0"/>
                          <a:ea typeface="MS Mincho"/>
                          <a:cs typeface="Times New Roman" panose="02020603050405020304" pitchFamily="18" charset="0"/>
                        </a:rPr>
                        <a:t>*</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(0.593)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(0.470)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07590044"/>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[0.818]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[0.983]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[0.083]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[0.060]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[0.482]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[0.697]</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1478046"/>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Fee Index</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0.078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-0.022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0.668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0.571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0.292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0.010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73803313"/>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2010 Wt.</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(0.161)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(0.175)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(0.351)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(0.307)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(0.493)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(0.342)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45873480"/>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[0.816]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[0.914]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[0.138]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[0.147]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[0.665]</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[0.972]</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1919651"/>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State-Variables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23119567"/>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Mean of DV.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0.739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0.739</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2.091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2.091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3.143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3.143</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51009954"/>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States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11</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11</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9</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9</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9</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9</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47103270"/>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Obs.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55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55</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45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45</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45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45</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1459"/>
                  </a:ext>
                </a:extLst>
              </a:tr>
            </a:tbl>
          </a:graphicData>
        </a:graphic>
      </p:graphicFrame>
    </p:spTree>
    <p:extLst>
      <p:ext uri="{BB962C8B-B14F-4D97-AF65-F5344CB8AC3E}">
        <p14:creationId xmlns:p14="http://schemas.microsoft.com/office/powerpoint/2010/main" val="2200548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74638"/>
            <a:ext cx="7498080" cy="563562"/>
          </a:xfrm>
        </p:spPr>
        <p:txBody>
          <a:bodyPr>
            <a:normAutofit/>
          </a:bodyPr>
          <a:lstStyle/>
          <a:p>
            <a:pPr algn="ctr"/>
            <a:r>
              <a:rPr lang="en-US" sz="2800" dirty="0">
                <a:effectLst/>
                <a:latin typeface="Times New Roman" panose="02020603050405020304" pitchFamily="18" charset="0"/>
                <a:cs typeface="Times New Roman" panose="02020603050405020304" pitchFamily="18" charset="0"/>
              </a:rPr>
              <a:t>Summary of Results for Imaging</a:t>
            </a:r>
          </a:p>
        </p:txBody>
      </p:sp>
      <p:sp>
        <p:nvSpPr>
          <p:cNvPr id="3" name="Content Placeholder 2"/>
          <p:cNvSpPr>
            <a:spLocks noGrp="1"/>
          </p:cNvSpPr>
          <p:nvPr>
            <p:ph idx="1"/>
          </p:nvPr>
        </p:nvSpPr>
        <p:spPr>
          <a:xfrm>
            <a:off x="1435608" y="1524000"/>
            <a:ext cx="7498080" cy="5029200"/>
          </a:xfrm>
        </p:spPr>
        <p:txBody>
          <a:bodyPr>
            <a:normAutofit/>
          </a:bodyPr>
          <a:lstStyle/>
          <a:p>
            <a:r>
              <a:rPr lang="en-US" sz="2000" dirty="0">
                <a:latin typeface="Times New Roman" panose="02020603050405020304" pitchFamily="18" charset="0"/>
                <a:cs typeface="Times New Roman" panose="02020603050405020304" pitchFamily="18" charset="0"/>
              </a:rPr>
              <a:t>Non-blind and Disabled: $10 (approximately 25%) increase in Fee Index</a:t>
            </a:r>
          </a:p>
          <a:p>
            <a:endParaRPr lang="en-US" sz="20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Positive and relatively large estimates for ages 22 to 64</a:t>
            </a:r>
          </a:p>
          <a:p>
            <a:pPr lvl="1"/>
            <a:r>
              <a:rPr lang="en-US" sz="2000" dirty="0">
                <a:latin typeface="Times New Roman" panose="02020603050405020304" pitchFamily="18" charset="0"/>
                <a:cs typeface="Times New Roman" panose="02020603050405020304" pitchFamily="18" charset="0"/>
              </a:rPr>
              <a:t>10% to 25% and marginally significant for 22-44</a:t>
            </a:r>
          </a:p>
          <a:p>
            <a:pPr marL="402336" lvl="1" indent="0">
              <a:buNone/>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Blind and Disabled: $10 (approximately 25%) increase in Fee Index</a:t>
            </a:r>
          </a:p>
          <a:p>
            <a:pPr lvl="1"/>
            <a:endParaRPr lang="en-US" sz="20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Positive and relatively large estimates for ages 22 to 44</a:t>
            </a:r>
          </a:p>
          <a:p>
            <a:pPr lvl="1"/>
            <a:r>
              <a:rPr lang="en-US" sz="2000" dirty="0">
                <a:latin typeface="Times New Roman" panose="02020603050405020304" pitchFamily="18" charset="0"/>
                <a:cs typeface="Times New Roman" panose="02020603050405020304" pitchFamily="18" charset="0"/>
              </a:rPr>
              <a:t>25% to 40% and marginally significant for 22-44</a:t>
            </a:r>
          </a:p>
        </p:txBody>
      </p:sp>
    </p:spTree>
    <p:extLst>
      <p:ext uri="{BB962C8B-B14F-4D97-AF65-F5344CB8AC3E}">
        <p14:creationId xmlns:p14="http://schemas.microsoft.com/office/powerpoint/2010/main" val="6830442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28600"/>
            <a:ext cx="7174992" cy="838200"/>
          </a:xfrm>
        </p:spPr>
        <p:txBody>
          <a:bodyPr>
            <a:normAutofit fontScale="90000"/>
          </a:bodyPr>
          <a:lstStyle/>
          <a:p>
            <a:pPr algn="ctr"/>
            <a:r>
              <a:rPr lang="en-US" sz="2800" dirty="0">
                <a:effectLst/>
                <a:latin typeface="Times New Roman" panose="02020603050405020304" pitchFamily="18" charset="0"/>
                <a:cs typeface="Times New Roman" panose="02020603050405020304" pitchFamily="18" charset="0"/>
              </a:rPr>
              <a:t>Results—Hospitalization</a:t>
            </a:r>
            <a:br>
              <a:rPr lang="en-US" sz="2800" dirty="0">
                <a:effectLst/>
                <a:latin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cs typeface="Times New Roman" panose="02020603050405020304" pitchFamily="18" charset="0"/>
              </a:rPr>
              <a:t>Non-Blind and Non-Disabled</a:t>
            </a:r>
          </a:p>
        </p:txBody>
      </p:sp>
      <p:sp>
        <p:nvSpPr>
          <p:cNvPr id="8" name="Rectangle 2"/>
          <p:cNvSpPr>
            <a:spLocks noChangeArrowheads="1"/>
          </p:cNvSpPr>
          <p:nvPr/>
        </p:nvSpPr>
        <p:spPr bwMode="auto">
          <a:xfrm>
            <a:off x="1295400" y="2590800"/>
            <a:ext cx="906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840713023"/>
              </p:ext>
            </p:extLst>
          </p:nvPr>
        </p:nvGraphicFramePr>
        <p:xfrm>
          <a:off x="990599" y="1066800"/>
          <a:ext cx="7943850" cy="5562597"/>
        </p:xfrm>
        <a:graphic>
          <a:graphicData uri="http://schemas.openxmlformats.org/drawingml/2006/table">
            <a:tbl>
              <a:tblPr/>
              <a:tblGrid>
                <a:gridCol w="882650">
                  <a:extLst>
                    <a:ext uri="{9D8B030D-6E8A-4147-A177-3AD203B41FA5}">
                      <a16:colId xmlns:a16="http://schemas.microsoft.com/office/drawing/2014/main" val="3713792575"/>
                    </a:ext>
                  </a:extLst>
                </a:gridCol>
                <a:gridCol w="882650">
                  <a:extLst>
                    <a:ext uri="{9D8B030D-6E8A-4147-A177-3AD203B41FA5}">
                      <a16:colId xmlns:a16="http://schemas.microsoft.com/office/drawing/2014/main" val="384009326"/>
                    </a:ext>
                  </a:extLst>
                </a:gridCol>
                <a:gridCol w="882650">
                  <a:extLst>
                    <a:ext uri="{9D8B030D-6E8A-4147-A177-3AD203B41FA5}">
                      <a16:colId xmlns:a16="http://schemas.microsoft.com/office/drawing/2014/main" val="414137571"/>
                    </a:ext>
                  </a:extLst>
                </a:gridCol>
                <a:gridCol w="882650">
                  <a:extLst>
                    <a:ext uri="{9D8B030D-6E8A-4147-A177-3AD203B41FA5}">
                      <a16:colId xmlns:a16="http://schemas.microsoft.com/office/drawing/2014/main" val="3120163216"/>
                    </a:ext>
                  </a:extLst>
                </a:gridCol>
                <a:gridCol w="882650">
                  <a:extLst>
                    <a:ext uri="{9D8B030D-6E8A-4147-A177-3AD203B41FA5}">
                      <a16:colId xmlns:a16="http://schemas.microsoft.com/office/drawing/2014/main" val="1974041273"/>
                    </a:ext>
                  </a:extLst>
                </a:gridCol>
                <a:gridCol w="882650">
                  <a:extLst>
                    <a:ext uri="{9D8B030D-6E8A-4147-A177-3AD203B41FA5}">
                      <a16:colId xmlns:a16="http://schemas.microsoft.com/office/drawing/2014/main" val="734180461"/>
                    </a:ext>
                  </a:extLst>
                </a:gridCol>
                <a:gridCol w="882650">
                  <a:extLst>
                    <a:ext uri="{9D8B030D-6E8A-4147-A177-3AD203B41FA5}">
                      <a16:colId xmlns:a16="http://schemas.microsoft.com/office/drawing/2014/main" val="460713643"/>
                    </a:ext>
                  </a:extLst>
                </a:gridCol>
                <a:gridCol w="882650">
                  <a:extLst>
                    <a:ext uri="{9D8B030D-6E8A-4147-A177-3AD203B41FA5}">
                      <a16:colId xmlns:a16="http://schemas.microsoft.com/office/drawing/2014/main" val="158574213"/>
                    </a:ext>
                  </a:extLst>
                </a:gridCol>
                <a:gridCol w="882650">
                  <a:extLst>
                    <a:ext uri="{9D8B030D-6E8A-4147-A177-3AD203B41FA5}">
                      <a16:colId xmlns:a16="http://schemas.microsoft.com/office/drawing/2014/main" val="3500631184"/>
                    </a:ext>
                  </a:extLst>
                </a:gridCol>
              </a:tblGrid>
              <a:tr h="288922">
                <a:tc>
                  <a:txBody>
                    <a:bodyPr/>
                    <a:lstStyle/>
                    <a:p>
                      <a:pPr marL="0" marR="0">
                        <a:spcBef>
                          <a:spcPts val="0"/>
                        </a:spcBef>
                        <a:spcAft>
                          <a:spcPts val="0"/>
                        </a:spcAft>
                      </a:pPr>
                      <a:r>
                        <a:rPr lang="en-US" sz="900">
                          <a:effectLst/>
                          <a:latin typeface="Times New Roman" panose="02020603050405020304" pitchFamily="18"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6-17</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22-44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45-64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31221184"/>
                  </a:ext>
                </a:extLst>
              </a:tr>
              <a:tr h="366135">
                <a:tc>
                  <a:txBody>
                    <a:bodyPr/>
                    <a:lstStyle/>
                    <a:p>
                      <a:pPr marL="0" marR="0">
                        <a:spcBef>
                          <a:spcPts val="0"/>
                        </a:spcBef>
                        <a:spcAft>
                          <a:spcPts val="0"/>
                        </a:spcAft>
                      </a:pPr>
                      <a:r>
                        <a:rPr lang="en-US" sz="900">
                          <a:effectLst/>
                          <a:latin typeface="Times New Roman" panose="02020603050405020304" pitchFamily="18"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OLS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OLS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OLS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OLS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3926427"/>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Fee Index</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0.024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0.015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20014857"/>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2003 Wt.</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(0.001)</a:t>
                      </a:r>
                      <a:r>
                        <a:rPr lang="en-US" sz="1400" baseline="30000">
                          <a:effectLst/>
                          <a:latin typeface="Times New Roman" panose="02020603050405020304" pitchFamily="18" charset="0"/>
                          <a:ea typeface="MS Mincho"/>
                          <a:cs typeface="Times New Roman" panose="02020603050405020304" pitchFamily="18" charset="0"/>
                        </a:rPr>
                        <a:t>*</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(0.027)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(0.015)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(0.014)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07590044"/>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[0.878]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[0.791]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[0.226]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[0.046]</a:t>
                      </a:r>
                      <a:r>
                        <a:rPr lang="en-US" sz="1400" baseline="30000">
                          <a:effectLst/>
                          <a:latin typeface="Times New Roman" panose="02020603050405020304" pitchFamily="18" charset="0"/>
                          <a:ea typeface="MS Mincho"/>
                          <a:cs typeface="Times New Roman" panose="02020603050405020304" pitchFamily="18" charset="0"/>
                        </a:rPr>
                        <a:t>*</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[0.343]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[0.726]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[0.116]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[0.814]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1478046"/>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Fee Index</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0.001</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0.015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0.013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73803313"/>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2010 Wt.</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(0.024)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(0.014)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(0.011)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45873480"/>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[0.794]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[0.754]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[0.236]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[0.030]</a:t>
                      </a:r>
                      <a:r>
                        <a:rPr lang="en-US" sz="1400" baseline="30000">
                          <a:effectLst/>
                          <a:latin typeface="Times New Roman" panose="02020603050405020304" pitchFamily="18" charset="0"/>
                          <a:ea typeface="MS Mincho"/>
                          <a:cs typeface="Times New Roman" panose="02020603050405020304" pitchFamily="18" charset="0"/>
                        </a:rPr>
                        <a:t>*</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[0.480]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[0.866]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[0.178]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[0.997]</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1919651"/>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State-Variables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Yes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23119567"/>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Mean of DV.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0.046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0.046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0.025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0.025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0.178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0.178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0.107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0.107</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51009954"/>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States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7</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10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10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47103270"/>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Obs.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35</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35</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50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50</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1459"/>
                  </a:ext>
                </a:extLst>
              </a:tr>
            </a:tbl>
          </a:graphicData>
        </a:graphic>
      </p:graphicFrame>
    </p:spTree>
    <p:extLst>
      <p:ext uri="{BB962C8B-B14F-4D97-AF65-F5344CB8AC3E}">
        <p14:creationId xmlns:p14="http://schemas.microsoft.com/office/powerpoint/2010/main" val="37044459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74638"/>
            <a:ext cx="7174992" cy="792162"/>
          </a:xfrm>
        </p:spPr>
        <p:txBody>
          <a:bodyPr>
            <a:normAutofit fontScale="90000"/>
          </a:bodyPr>
          <a:lstStyle/>
          <a:p>
            <a:pPr algn="ctr"/>
            <a:r>
              <a:rPr lang="en-US" sz="2800" dirty="0">
                <a:effectLst/>
                <a:latin typeface="Times New Roman" panose="02020603050405020304" pitchFamily="18" charset="0"/>
                <a:cs typeface="Times New Roman" panose="02020603050405020304" pitchFamily="18" charset="0"/>
              </a:rPr>
              <a:t>Results—Hospitalization</a:t>
            </a:r>
            <a:br>
              <a:rPr lang="en-US" sz="2800" dirty="0">
                <a:effectLst/>
                <a:latin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cs typeface="Times New Roman" panose="02020603050405020304" pitchFamily="18" charset="0"/>
              </a:rPr>
              <a:t>Blind or Disabled</a:t>
            </a:r>
          </a:p>
        </p:txBody>
      </p:sp>
      <p:sp>
        <p:nvSpPr>
          <p:cNvPr id="8" name="Rectangle 2"/>
          <p:cNvSpPr>
            <a:spLocks noChangeArrowheads="1"/>
          </p:cNvSpPr>
          <p:nvPr/>
        </p:nvSpPr>
        <p:spPr bwMode="auto">
          <a:xfrm>
            <a:off x="1295400" y="2590800"/>
            <a:ext cx="906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sp>
        <p:nvSpPr>
          <p:cNvPr id="4" name="Rectangle 1"/>
          <p:cNvSpPr>
            <a:spLocks noChangeArrowheads="1"/>
          </p:cNvSpPr>
          <p:nvPr/>
        </p:nvSpPr>
        <p:spPr bwMode="auto">
          <a:xfrm>
            <a:off x="1712913" y="18859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681452876"/>
              </p:ext>
            </p:extLst>
          </p:nvPr>
        </p:nvGraphicFramePr>
        <p:xfrm>
          <a:off x="990598" y="1066801"/>
          <a:ext cx="7943089" cy="5562598"/>
        </p:xfrm>
        <a:graphic>
          <a:graphicData uri="http://schemas.openxmlformats.org/drawingml/2006/table">
            <a:tbl>
              <a:tblPr/>
              <a:tblGrid>
                <a:gridCol w="1134727">
                  <a:extLst>
                    <a:ext uri="{9D8B030D-6E8A-4147-A177-3AD203B41FA5}">
                      <a16:colId xmlns:a16="http://schemas.microsoft.com/office/drawing/2014/main" val="3713792575"/>
                    </a:ext>
                  </a:extLst>
                </a:gridCol>
                <a:gridCol w="1134727">
                  <a:extLst>
                    <a:ext uri="{9D8B030D-6E8A-4147-A177-3AD203B41FA5}">
                      <a16:colId xmlns:a16="http://schemas.microsoft.com/office/drawing/2014/main" val="3120163216"/>
                    </a:ext>
                  </a:extLst>
                </a:gridCol>
                <a:gridCol w="1134727">
                  <a:extLst>
                    <a:ext uri="{9D8B030D-6E8A-4147-A177-3AD203B41FA5}">
                      <a16:colId xmlns:a16="http://schemas.microsoft.com/office/drawing/2014/main" val="1974041273"/>
                    </a:ext>
                  </a:extLst>
                </a:gridCol>
                <a:gridCol w="1134727">
                  <a:extLst>
                    <a:ext uri="{9D8B030D-6E8A-4147-A177-3AD203B41FA5}">
                      <a16:colId xmlns:a16="http://schemas.microsoft.com/office/drawing/2014/main" val="734180461"/>
                    </a:ext>
                  </a:extLst>
                </a:gridCol>
                <a:gridCol w="1134727">
                  <a:extLst>
                    <a:ext uri="{9D8B030D-6E8A-4147-A177-3AD203B41FA5}">
                      <a16:colId xmlns:a16="http://schemas.microsoft.com/office/drawing/2014/main" val="460713643"/>
                    </a:ext>
                  </a:extLst>
                </a:gridCol>
                <a:gridCol w="1134727">
                  <a:extLst>
                    <a:ext uri="{9D8B030D-6E8A-4147-A177-3AD203B41FA5}">
                      <a16:colId xmlns:a16="http://schemas.microsoft.com/office/drawing/2014/main" val="158574213"/>
                    </a:ext>
                  </a:extLst>
                </a:gridCol>
                <a:gridCol w="1134727">
                  <a:extLst>
                    <a:ext uri="{9D8B030D-6E8A-4147-A177-3AD203B41FA5}">
                      <a16:colId xmlns:a16="http://schemas.microsoft.com/office/drawing/2014/main" val="3500631184"/>
                    </a:ext>
                  </a:extLst>
                </a:gridCol>
              </a:tblGrid>
              <a:tr h="288923">
                <a:tc>
                  <a:txBody>
                    <a:bodyPr/>
                    <a:lstStyle/>
                    <a:p>
                      <a:pPr marL="0" marR="0">
                        <a:spcBef>
                          <a:spcPts val="0"/>
                        </a:spcBef>
                        <a:spcAft>
                          <a:spcPts val="0"/>
                        </a:spcAft>
                      </a:pPr>
                      <a:r>
                        <a:rPr lang="en-US" sz="900" dirty="0">
                          <a:effectLst/>
                          <a:latin typeface="Times New Roman" panose="02020603050405020304" pitchFamily="18" charset="0"/>
                          <a:ea typeface="MS Mincho"/>
                          <a:cs typeface="Times New Roman" panose="02020603050405020304" pitchFamily="18" charset="0"/>
                        </a:rPr>
                        <a:t> </a:t>
                      </a:r>
                      <a:endParaRPr lang="en-US" sz="12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6-17</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22-44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Age 45-64</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31221184"/>
                  </a:ext>
                </a:extLst>
              </a:tr>
              <a:tr h="366135">
                <a:tc>
                  <a:txBody>
                    <a:bodyPr/>
                    <a:lstStyle/>
                    <a:p>
                      <a:pPr marL="0" marR="0">
                        <a:spcBef>
                          <a:spcPts val="0"/>
                        </a:spcBef>
                        <a:spcAft>
                          <a:spcPts val="0"/>
                        </a:spcAft>
                      </a:pPr>
                      <a:r>
                        <a:rPr lang="en-US" sz="900">
                          <a:effectLst/>
                          <a:latin typeface="Times New Roman" panose="02020603050405020304" pitchFamily="18"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OLS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OLS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OLS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WLS</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3926427"/>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Fee Index</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20014857"/>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2003 Wt.</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07590044"/>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[0.278]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[0.198]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[0.341]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[0.162]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[0.211]</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[0.113]</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1478046"/>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Fee Index</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-0.007</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73803313"/>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2010 Wt.</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(0.002)</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(0.002)</a:t>
                      </a:r>
                      <a:r>
                        <a:rPr lang="en-US" sz="1400" baseline="30000">
                          <a:effectLst/>
                          <a:latin typeface="Times New Roman" panose="02020603050405020304" pitchFamily="18" charset="0"/>
                          <a:ea typeface="MS Mincho"/>
                          <a:cs typeface="Times New Roman" panose="02020603050405020304" pitchFamily="18" charset="0"/>
                        </a:rPr>
                        <a:t>*</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(0.004)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45873480"/>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[0.275]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[0.163]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[0.344]</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[0.186]</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[0.150]</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[0.108]</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1919651"/>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State-Variables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Yes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23119567"/>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Mean of DV.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0.073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0.073</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0.145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0.145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0.188</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0.188</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51009954"/>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 States </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11</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11</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9</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9</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9</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9</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47103270"/>
                  </a:ext>
                </a:extLst>
              </a:tr>
              <a:tr h="490754">
                <a:tc>
                  <a:txBody>
                    <a:bodyPr/>
                    <a:lstStyle/>
                    <a:p>
                      <a:pPr marL="0" marR="0">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Obs.</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55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55</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45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45</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Times New Roman" panose="02020603050405020304" pitchFamily="18" charset="0"/>
                          <a:ea typeface="MS Mincho"/>
                          <a:cs typeface="Times New Roman" panose="02020603050405020304" pitchFamily="18" charset="0"/>
                        </a:rPr>
                        <a:t>45</a:t>
                      </a:r>
                      <a:endParaRPr lang="en-US" sz="1400">
                        <a:effectLst/>
                        <a:latin typeface="Cambria" panose="020405030504060302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panose="02020603050405020304" pitchFamily="18" charset="0"/>
                          <a:ea typeface="MS Mincho"/>
                          <a:cs typeface="Times New Roman" panose="02020603050405020304" pitchFamily="18" charset="0"/>
                        </a:rPr>
                        <a:t>45</a:t>
                      </a:r>
                      <a:endParaRPr lang="en-US" sz="1400" dirty="0">
                        <a:effectLst/>
                        <a:latin typeface="Cambria" panose="02040503050406030204" pitchFamily="18" charset="0"/>
                        <a:ea typeface="MS Mincho"/>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1459"/>
                  </a:ext>
                </a:extLst>
              </a:tr>
            </a:tbl>
          </a:graphicData>
        </a:graphic>
      </p:graphicFrame>
    </p:spTree>
    <p:extLst>
      <p:ext uri="{BB962C8B-B14F-4D97-AF65-F5344CB8AC3E}">
        <p14:creationId xmlns:p14="http://schemas.microsoft.com/office/powerpoint/2010/main" val="42308764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74638"/>
            <a:ext cx="7174992" cy="1143000"/>
          </a:xfrm>
        </p:spPr>
        <p:txBody>
          <a:bodyPr>
            <a:normAutofit/>
          </a:bodyPr>
          <a:lstStyle/>
          <a:p>
            <a:pPr algn="ctr"/>
            <a:r>
              <a:rPr lang="en-US" sz="2800" dirty="0">
                <a:effectLst/>
                <a:latin typeface="Times New Roman" panose="02020603050405020304" pitchFamily="18" charset="0"/>
                <a:cs typeface="Times New Roman" panose="02020603050405020304" pitchFamily="18" charset="0"/>
              </a:rPr>
              <a:t>Summary of Results for Hospitalization</a:t>
            </a:r>
          </a:p>
        </p:txBody>
      </p:sp>
      <p:sp>
        <p:nvSpPr>
          <p:cNvPr id="3" name="Content Placeholder 2"/>
          <p:cNvSpPr>
            <a:spLocks noGrp="1"/>
          </p:cNvSpPr>
          <p:nvPr>
            <p:ph idx="1"/>
          </p:nvPr>
        </p:nvSpPr>
        <p:spPr>
          <a:xfrm>
            <a:off x="1435608" y="1447800"/>
            <a:ext cx="7498080" cy="5105400"/>
          </a:xfrm>
        </p:spPr>
        <p:txBody>
          <a:bodyPr>
            <a:normAutofit/>
          </a:bodyPr>
          <a:lstStyle/>
          <a:p>
            <a:r>
              <a:rPr lang="en-US" sz="2000" dirty="0">
                <a:latin typeface="Times New Roman" panose="02020603050405020304" pitchFamily="18" charset="0"/>
                <a:cs typeface="Times New Roman" panose="02020603050405020304" pitchFamily="18" charset="0"/>
              </a:rPr>
              <a:t>Non-blind and Disabled: $10 (approximately 20%) increase in Fee Index</a:t>
            </a:r>
          </a:p>
          <a:p>
            <a:pPr lvl="1"/>
            <a:r>
              <a:rPr lang="en-US" sz="2000" dirty="0">
                <a:latin typeface="Times New Roman" panose="02020603050405020304" pitchFamily="18" charset="0"/>
                <a:cs typeface="Times New Roman" panose="02020603050405020304" pitchFamily="18" charset="0"/>
              </a:rPr>
              <a:t>Relatively small (&lt;5%) and not statistically estimates</a:t>
            </a:r>
          </a:p>
          <a:p>
            <a:pPr lvl="1"/>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Blind and Disabled: $10 (approximately 20%) increase in Fee Index</a:t>
            </a:r>
          </a:p>
          <a:p>
            <a:pPr lvl="1"/>
            <a:r>
              <a:rPr lang="en-US" sz="2000" dirty="0">
                <a:latin typeface="Times New Roman" panose="02020603050405020304" pitchFamily="18" charset="0"/>
                <a:cs typeface="Times New Roman" panose="02020603050405020304" pitchFamily="18" charset="0"/>
              </a:rPr>
              <a:t>Relatively small (&lt;5%) and not statistically estimates</a:t>
            </a:r>
          </a:p>
          <a:p>
            <a:pPr marL="402336" lvl="1"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24422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200638177"/>
              </p:ext>
            </p:extLst>
          </p:nvPr>
        </p:nvGraphicFramePr>
        <p:xfrm>
          <a:off x="1752600" y="1143001"/>
          <a:ext cx="7010401" cy="3592631"/>
        </p:xfrm>
        <a:graphic>
          <a:graphicData uri="http://schemas.openxmlformats.org/drawingml/2006/table">
            <a:tbl>
              <a:tblPr firstRow="1" firstCol="1" bandRow="1"/>
              <a:tblGrid>
                <a:gridCol w="2519245">
                  <a:extLst>
                    <a:ext uri="{9D8B030D-6E8A-4147-A177-3AD203B41FA5}">
                      <a16:colId xmlns:a16="http://schemas.microsoft.com/office/drawing/2014/main" val="2614624764"/>
                    </a:ext>
                  </a:extLst>
                </a:gridCol>
                <a:gridCol w="1122789">
                  <a:extLst>
                    <a:ext uri="{9D8B030D-6E8A-4147-A177-3AD203B41FA5}">
                      <a16:colId xmlns:a16="http://schemas.microsoft.com/office/drawing/2014/main" val="2645537316"/>
                    </a:ext>
                  </a:extLst>
                </a:gridCol>
                <a:gridCol w="1122789">
                  <a:extLst>
                    <a:ext uri="{9D8B030D-6E8A-4147-A177-3AD203B41FA5}">
                      <a16:colId xmlns:a16="http://schemas.microsoft.com/office/drawing/2014/main" val="1838442609"/>
                    </a:ext>
                  </a:extLst>
                </a:gridCol>
                <a:gridCol w="1122789">
                  <a:extLst>
                    <a:ext uri="{9D8B030D-6E8A-4147-A177-3AD203B41FA5}">
                      <a16:colId xmlns:a16="http://schemas.microsoft.com/office/drawing/2014/main" val="1792196508"/>
                    </a:ext>
                  </a:extLst>
                </a:gridCol>
                <a:gridCol w="1122789">
                  <a:extLst>
                    <a:ext uri="{9D8B030D-6E8A-4147-A177-3AD203B41FA5}">
                      <a16:colId xmlns:a16="http://schemas.microsoft.com/office/drawing/2014/main" val="1767147036"/>
                    </a:ext>
                  </a:extLst>
                </a:gridCol>
              </a:tblGrid>
              <a:tr h="249691">
                <a:tc>
                  <a:txBody>
                    <a:bodyPr/>
                    <a:lstStyle/>
                    <a:p>
                      <a:pPr marL="0" marR="0">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60401741"/>
                  </a:ext>
                </a:extLst>
              </a:tr>
              <a:tr h="690133">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Ages 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Ages 6-17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Ages 22-44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Ages 45-64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8503039"/>
                  </a:ext>
                </a:extLst>
              </a:tr>
              <a:tr h="249691">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33585263"/>
                  </a:ext>
                </a:extLst>
              </a:tr>
              <a:tr h="499380">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Primary Care Visits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+10%-20%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+10%-20%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14141683"/>
                  </a:ext>
                </a:extLst>
              </a:tr>
              <a:tr h="249691">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05016770"/>
                  </a:ext>
                </a:extLst>
              </a:tr>
              <a:tr h="394361">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Prescription Drugs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0372860"/>
                  </a:ext>
                </a:extLst>
              </a:tr>
              <a:tr h="249691">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91549631"/>
                  </a:ext>
                </a:extLst>
              </a:tr>
              <a:tr h="499380">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Imaging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+10%-25%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+10%-40%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04434457"/>
                  </a:ext>
                </a:extLst>
              </a:tr>
              <a:tr h="249691">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4946020"/>
                  </a:ext>
                </a:extLst>
              </a:tr>
              <a:tr h="260922">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Hospitalization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3503776"/>
                  </a:ext>
                </a:extLst>
              </a:tr>
            </a:tbl>
          </a:graphicData>
        </a:graphic>
      </p:graphicFrame>
      <p:sp>
        <p:nvSpPr>
          <p:cNvPr id="6" name="Rectangle 1"/>
          <p:cNvSpPr>
            <a:spLocks noChangeArrowheads="1"/>
          </p:cNvSpPr>
          <p:nvPr/>
        </p:nvSpPr>
        <p:spPr bwMode="auto">
          <a:xfrm>
            <a:off x="2552699" y="404337"/>
            <a:ext cx="5181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Summary of Results: Non-B&amp;D</a:t>
            </a:r>
            <a:endPar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Effect of a $10 Increase in Physician Fee Index</a:t>
            </a:r>
            <a:endPar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8" name="Rectangle 1"/>
          <p:cNvSpPr>
            <a:spLocks noChangeArrowheads="1"/>
          </p:cNvSpPr>
          <p:nvPr/>
        </p:nvSpPr>
        <p:spPr bwMode="auto">
          <a:xfrm>
            <a:off x="1715386" y="5135434"/>
            <a:ext cx="6879265"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Increase in visits for adults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Some evidence of complementarity</a:t>
            </a:r>
            <a:r>
              <a:rPr kumimoji="0" lang="en-US" altLang="en-US"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 between imaging and visits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66058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2057400" y="473333"/>
            <a:ext cx="5181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Summary of Results: B&amp;D</a:t>
            </a:r>
            <a:endPar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Effect of a $10 Increase in Physician Fee Index</a:t>
            </a:r>
            <a:endPar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8" name="Rectangle 1"/>
          <p:cNvSpPr>
            <a:spLocks noChangeArrowheads="1"/>
          </p:cNvSpPr>
          <p:nvPr/>
        </p:nvSpPr>
        <p:spPr bwMode="auto">
          <a:xfrm>
            <a:off x="1731335" y="5125998"/>
            <a:ext cx="687926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dirty="0">
                <a:latin typeface="Times New Roman" panose="02020603050405020304" pitchFamily="18" charset="0"/>
                <a:ea typeface="Calibri" panose="020F0502020204030204" pitchFamily="34" charset="0"/>
                <a:cs typeface="Times New Roman" panose="02020603050405020304" pitchFamily="18" charset="0"/>
              </a:rPr>
              <a:t>Increase in visits for adults</a:t>
            </a:r>
          </a:p>
          <a:p>
            <a:pPr lvl="0" eaLnBrk="0" fontAlgn="base" hangingPunct="0">
              <a:spcBef>
                <a:spcPct val="0"/>
              </a:spcBef>
              <a:spcAft>
                <a:spcPct val="0"/>
              </a:spcAft>
            </a:pPr>
            <a:endParaRPr lang="en-US" altLang="en-US"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en-US" altLang="en-US" dirty="0">
                <a:latin typeface="Times New Roman" panose="02020603050405020304" pitchFamily="18" charset="0"/>
                <a:cs typeface="Times New Roman" panose="02020603050405020304" pitchFamily="18" charset="0"/>
              </a:rPr>
              <a:t>Some evidence of complementarity between imaging and visits</a:t>
            </a:r>
          </a:p>
        </p:txBody>
      </p:sp>
      <p:graphicFrame>
        <p:nvGraphicFramePr>
          <p:cNvPr id="2" name="Table 1"/>
          <p:cNvGraphicFramePr>
            <a:graphicFrameLocks noGrp="1"/>
          </p:cNvGraphicFramePr>
          <p:nvPr>
            <p:extLst>
              <p:ext uri="{D42A27DB-BD31-4B8C-83A1-F6EECF244321}">
                <p14:modId xmlns:p14="http://schemas.microsoft.com/office/powerpoint/2010/main" val="4105112961"/>
              </p:ext>
            </p:extLst>
          </p:nvPr>
        </p:nvGraphicFramePr>
        <p:xfrm>
          <a:off x="1905000" y="1496750"/>
          <a:ext cx="5943601" cy="3131062"/>
        </p:xfrm>
        <a:graphic>
          <a:graphicData uri="http://schemas.openxmlformats.org/drawingml/2006/table">
            <a:tbl>
              <a:tblPr firstRow="1" firstCol="1" bandRow="1"/>
              <a:tblGrid>
                <a:gridCol w="2133601">
                  <a:extLst>
                    <a:ext uri="{9D8B030D-6E8A-4147-A177-3AD203B41FA5}">
                      <a16:colId xmlns:a16="http://schemas.microsoft.com/office/drawing/2014/main" val="2666650023"/>
                    </a:ext>
                  </a:extLst>
                </a:gridCol>
                <a:gridCol w="1270000">
                  <a:extLst>
                    <a:ext uri="{9D8B030D-6E8A-4147-A177-3AD203B41FA5}">
                      <a16:colId xmlns:a16="http://schemas.microsoft.com/office/drawing/2014/main" val="949888367"/>
                    </a:ext>
                  </a:extLst>
                </a:gridCol>
                <a:gridCol w="1270000">
                  <a:extLst>
                    <a:ext uri="{9D8B030D-6E8A-4147-A177-3AD203B41FA5}">
                      <a16:colId xmlns:a16="http://schemas.microsoft.com/office/drawing/2014/main" val="257552785"/>
                    </a:ext>
                  </a:extLst>
                </a:gridCol>
                <a:gridCol w="1270000">
                  <a:extLst>
                    <a:ext uri="{9D8B030D-6E8A-4147-A177-3AD203B41FA5}">
                      <a16:colId xmlns:a16="http://schemas.microsoft.com/office/drawing/2014/main" val="803916004"/>
                    </a:ext>
                  </a:extLst>
                </a:gridCol>
              </a:tblGrid>
              <a:tr h="260922">
                <a:tc>
                  <a:txBody>
                    <a:bodyPr/>
                    <a:lstStyle/>
                    <a:p>
                      <a:pPr marL="0" marR="0">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99204516"/>
                  </a:ext>
                </a:extLst>
              </a:tr>
              <a:tr h="260922">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Ages 6-17</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Ages 22-44</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Ages 45-64</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2244676"/>
                  </a:ext>
                </a:extLst>
              </a:tr>
              <a:tr h="260922">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16488542"/>
                  </a:ext>
                </a:extLst>
              </a:tr>
              <a:tr h="521843">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Primary Care Visits</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10969553"/>
                  </a:ext>
                </a:extLst>
              </a:tr>
              <a:tr h="260922">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1030126"/>
                  </a:ext>
                </a:extLst>
              </a:tr>
              <a:tr h="521843">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Prescription Drugs</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71458778"/>
                  </a:ext>
                </a:extLst>
              </a:tr>
              <a:tr h="260922">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06820768"/>
                  </a:ext>
                </a:extLst>
              </a:tr>
              <a:tr h="260922">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Imaging</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+25% to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74943969"/>
                  </a:ext>
                </a:extLst>
              </a:tr>
              <a:tr h="260922">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61672654"/>
                  </a:ext>
                </a:extLst>
              </a:tr>
              <a:tr h="260922">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Hospitalization</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5946589"/>
                  </a:ext>
                </a:extLst>
              </a:tr>
            </a:tbl>
          </a:graphicData>
        </a:graphic>
      </p:graphicFrame>
    </p:spTree>
    <p:extLst>
      <p:ext uri="{BB962C8B-B14F-4D97-AF65-F5344CB8AC3E}">
        <p14:creationId xmlns:p14="http://schemas.microsoft.com/office/powerpoint/2010/main" val="2299436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1435608" y="435936"/>
            <a:ext cx="7406640" cy="783264"/>
          </a:xfrm>
        </p:spPr>
        <p:txBody>
          <a:bodyPr>
            <a:normAutofit/>
          </a:bodyPr>
          <a:lstStyle/>
          <a:p>
            <a:pPr algn="ctr"/>
            <a:r>
              <a:rPr lang="en-US" sz="2800" dirty="0">
                <a:effectLst/>
                <a:latin typeface="Times New Roman" panose="02020603050405020304" pitchFamily="18" charset="0"/>
                <a:cs typeface="Times New Roman" panose="02020603050405020304" pitchFamily="18" charset="0"/>
              </a:rPr>
              <a:t>The Conventional Wisdom Solution</a:t>
            </a:r>
          </a:p>
        </p:txBody>
      </p:sp>
      <p:sp>
        <p:nvSpPr>
          <p:cNvPr id="4" name="Rectangle 2"/>
          <p:cNvSpPr txBox="1">
            <a:spLocks/>
          </p:cNvSpPr>
          <p:nvPr/>
        </p:nvSpPr>
        <p:spPr>
          <a:xfrm>
            <a:off x="1295400" y="1447800"/>
            <a:ext cx="7467600" cy="5257800"/>
          </a:xfrm>
          <a:prstGeom prst="rect">
            <a:avLst/>
          </a:prstGeom>
        </p:spPr>
        <p:txBody>
          <a:bodyPr>
            <a:normAutofit lnSpcReduction="10000"/>
          </a:bodyPr>
          <a:lstStyle>
            <a:lvl1pPr marL="73152" indent="0" algn="l" rtl="0" eaLnBrk="1" latinLnBrk="0" hangingPunct="1">
              <a:lnSpc>
                <a:spcPts val="3000"/>
              </a:lnSpc>
              <a:spcBef>
                <a:spcPts val="600"/>
              </a:spcBef>
              <a:buClr>
                <a:schemeClr val="accent1"/>
              </a:buClr>
              <a:buSzPct val="80000"/>
              <a:buFont typeface="Wingdings 2"/>
              <a:buNone/>
              <a:defRPr sz="2600" kern="1200">
                <a:solidFill>
                  <a:schemeClr val="tx2">
                    <a:shade val="30000"/>
                    <a:satMod val="150000"/>
                  </a:schemeClr>
                </a:solidFill>
                <a:latin typeface="+mn-lt"/>
                <a:ea typeface="+mn-ea"/>
                <a:cs typeface="+mn-cs"/>
              </a:defRPr>
            </a:lvl1pPr>
            <a:lvl2pPr marL="457200" indent="0" algn="ctr" rtl="0" eaLnBrk="1" latinLnBrk="0" hangingPunct="1">
              <a:lnSpc>
                <a:spcPts val="3000"/>
              </a:lnSpc>
              <a:spcBef>
                <a:spcPts val="550"/>
              </a:spcBef>
              <a:buClr>
                <a:schemeClr val="accent1"/>
              </a:buClr>
              <a:buFont typeface="Verdana"/>
              <a:buNone/>
              <a:defRPr sz="2800" kern="1200">
                <a:solidFill>
                  <a:schemeClr val="tx1"/>
                </a:solidFill>
                <a:latin typeface="+mn-lt"/>
                <a:ea typeface="+mn-ea"/>
                <a:cs typeface="+mn-cs"/>
              </a:defRPr>
            </a:lvl2pPr>
            <a:lvl3pPr marL="914400" indent="0" algn="ctr" rtl="0" eaLnBrk="1" latinLnBrk="0" hangingPunct="1">
              <a:lnSpc>
                <a:spcPts val="2800"/>
              </a:lnSpc>
              <a:spcBef>
                <a:spcPct val="20000"/>
              </a:spcBef>
              <a:buClr>
                <a:schemeClr val="accent2"/>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3"/>
              </a:buClr>
              <a:buFont typeface="Wingdings 2"/>
              <a:buNone/>
              <a:defRPr sz="2000" kern="1200">
                <a:solidFill>
                  <a:schemeClr val="tx1"/>
                </a:solidFill>
                <a:latin typeface="+mn-lt"/>
                <a:ea typeface="+mn-ea"/>
                <a:cs typeface="+mn-cs"/>
              </a:defRPr>
            </a:lvl4pPr>
            <a:lvl5pPr marL="1828800" indent="0" algn="ctr" rtl="0" eaLnBrk="1" latinLnBrk="0" hangingPunct="1">
              <a:spcBef>
                <a:spcPct val="20000"/>
              </a:spcBef>
              <a:buClr>
                <a:schemeClr val="accent4"/>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6pPr>
            <a:lvl7pPr marL="27432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7pPr>
            <a:lvl8pPr marL="32004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8pPr>
            <a:lvl9pPr marL="36576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9pPr>
            <a:extLst/>
          </a:lstStyle>
          <a:p>
            <a:pPr>
              <a:lnSpc>
                <a:spcPct val="120000"/>
              </a:lnSpc>
            </a:pPr>
            <a:r>
              <a:rPr lang="en-US" sz="2200" dirty="0">
                <a:latin typeface="Times New Roman" panose="02020603050405020304" pitchFamily="18" charset="0"/>
                <a:cs typeface="Times New Roman" panose="02020603050405020304" pitchFamily="18" charset="0"/>
              </a:rPr>
              <a:t>Widespread belief that raising Medicaid fees will:</a:t>
            </a:r>
          </a:p>
          <a:p>
            <a:pPr>
              <a:lnSpc>
                <a:spcPct val="120000"/>
              </a:lnSpc>
            </a:pPr>
            <a:endParaRPr lang="en-US" sz="2200" dirty="0">
              <a:latin typeface="Times New Roman" panose="02020603050405020304" pitchFamily="18" charset="0"/>
              <a:cs typeface="Times New Roman" panose="02020603050405020304" pitchFamily="18" charset="0"/>
            </a:endParaRPr>
          </a:p>
          <a:p>
            <a:pPr marL="416052" indent="-342900">
              <a:lnSpc>
                <a:spcPct val="120000"/>
              </a:lnSpc>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Improve access to care because physicians will be willing to serve Medicaid patients</a:t>
            </a:r>
          </a:p>
          <a:p>
            <a:pPr marL="416052" indent="-342900">
              <a:lnSpc>
                <a:spcPct val="120000"/>
              </a:lnSpc>
              <a:buFont typeface="Arial" panose="020B0604020202020204" pitchFamily="34" charset="0"/>
              <a:buChar char="•"/>
            </a:pPr>
            <a:endParaRPr lang="en-US" sz="2200" dirty="0">
              <a:latin typeface="Times New Roman" panose="02020603050405020304" pitchFamily="18" charset="0"/>
              <a:cs typeface="Times New Roman" panose="02020603050405020304" pitchFamily="18" charset="0"/>
            </a:endParaRPr>
          </a:p>
          <a:p>
            <a:pPr marL="416052" indent="-342900">
              <a:lnSpc>
                <a:spcPct val="120000"/>
              </a:lnSpc>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Increase the quantity and timeliness of care because of greater access</a:t>
            </a:r>
          </a:p>
          <a:p>
            <a:pPr marL="416052" indent="-342900">
              <a:lnSpc>
                <a:spcPct val="120000"/>
              </a:lnSpc>
              <a:buFont typeface="Arial" panose="020B0604020202020204" pitchFamily="34" charset="0"/>
              <a:buChar char="•"/>
            </a:pPr>
            <a:endParaRPr lang="en-US" sz="2200" dirty="0">
              <a:latin typeface="Times New Roman" panose="02020603050405020304" pitchFamily="18" charset="0"/>
              <a:cs typeface="Times New Roman" panose="02020603050405020304" pitchFamily="18" charset="0"/>
            </a:endParaRPr>
          </a:p>
          <a:p>
            <a:pPr marL="416052" indent="-342900">
              <a:lnSpc>
                <a:spcPct val="120000"/>
              </a:lnSpc>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Improve health of children because of greater use of care</a:t>
            </a:r>
          </a:p>
          <a:p>
            <a:pPr marL="416052" indent="-342900">
              <a:lnSpc>
                <a:spcPct val="120000"/>
              </a:lnSpc>
              <a:buFont typeface="Arial" panose="020B0604020202020204" pitchFamily="34" charset="0"/>
              <a:buChar char="•"/>
            </a:pPr>
            <a:endParaRPr lang="en-US" sz="2200" dirty="0">
              <a:latin typeface="Times New Roman" panose="02020603050405020304" pitchFamily="18" charset="0"/>
              <a:cs typeface="Times New Roman" panose="02020603050405020304" pitchFamily="18" charset="0"/>
            </a:endParaRPr>
          </a:p>
          <a:p>
            <a:pPr marL="416052" indent="-342900">
              <a:lnSpc>
                <a:spcPct val="120000"/>
              </a:lnSpc>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Reduce total costs because of savings on downstream services such as hospitalization</a:t>
            </a:r>
          </a:p>
          <a:p>
            <a:pPr>
              <a:lnSpc>
                <a:spcPct val="120000"/>
              </a:lnSpc>
            </a:pPr>
            <a:endParaRPr lang="en-US" dirty="0">
              <a:latin typeface="Times New Roman" panose="02020603050405020304" pitchFamily="18" charset="0"/>
              <a:cs typeface="Times New Roman" panose="02020603050405020304" pitchFamily="18" charset="0"/>
            </a:endParaRPr>
          </a:p>
          <a:p>
            <a:pPr>
              <a:lnSpc>
                <a:spcPct val="120000"/>
              </a:lnSpc>
            </a:pPr>
            <a:endParaRPr lang="en-US" dirty="0">
              <a:latin typeface="Times New Roman" panose="02020603050405020304" pitchFamily="18" charset="0"/>
              <a:cs typeface="Times New Roman" panose="02020603050405020304" pitchFamily="18" charset="0"/>
            </a:endParaRPr>
          </a:p>
          <a:p>
            <a:pPr>
              <a:lnSpc>
                <a:spcPct val="12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5624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1435608" y="435936"/>
            <a:ext cx="7406640" cy="478464"/>
          </a:xfrm>
        </p:spPr>
        <p:txBody>
          <a:bodyPr>
            <a:normAutofit fontScale="90000"/>
          </a:bodyPr>
          <a:lstStyle/>
          <a:p>
            <a:pPr algn="ctr"/>
            <a:r>
              <a:rPr lang="en-US" sz="2800" dirty="0">
                <a:effectLst/>
                <a:latin typeface="Times New Roman" panose="02020603050405020304" pitchFamily="18" charset="0"/>
                <a:cs typeface="Times New Roman" panose="02020603050405020304" pitchFamily="18" charset="0"/>
              </a:rPr>
              <a:t>Good Story if True</a:t>
            </a:r>
          </a:p>
        </p:txBody>
      </p:sp>
      <p:sp>
        <p:nvSpPr>
          <p:cNvPr id="4" name="Rectangle 2"/>
          <p:cNvSpPr txBox="1">
            <a:spLocks/>
          </p:cNvSpPr>
          <p:nvPr/>
        </p:nvSpPr>
        <p:spPr>
          <a:xfrm>
            <a:off x="1295400" y="990600"/>
            <a:ext cx="7467600" cy="5867400"/>
          </a:xfrm>
          <a:prstGeom prst="rect">
            <a:avLst/>
          </a:prstGeom>
        </p:spPr>
        <p:txBody>
          <a:bodyPr>
            <a:noAutofit/>
          </a:bodyPr>
          <a:lstStyle>
            <a:lvl1pPr marL="73152" indent="0" algn="l" rtl="0" eaLnBrk="1" latinLnBrk="0" hangingPunct="1">
              <a:lnSpc>
                <a:spcPts val="3000"/>
              </a:lnSpc>
              <a:spcBef>
                <a:spcPts val="600"/>
              </a:spcBef>
              <a:buClr>
                <a:schemeClr val="accent1"/>
              </a:buClr>
              <a:buSzPct val="80000"/>
              <a:buFont typeface="Wingdings 2"/>
              <a:buNone/>
              <a:defRPr sz="2600" kern="1200">
                <a:solidFill>
                  <a:schemeClr val="tx2">
                    <a:shade val="30000"/>
                    <a:satMod val="150000"/>
                  </a:schemeClr>
                </a:solidFill>
                <a:latin typeface="+mn-lt"/>
                <a:ea typeface="+mn-ea"/>
                <a:cs typeface="+mn-cs"/>
              </a:defRPr>
            </a:lvl1pPr>
            <a:lvl2pPr marL="457200" indent="0" algn="ctr" rtl="0" eaLnBrk="1" latinLnBrk="0" hangingPunct="1">
              <a:lnSpc>
                <a:spcPts val="3000"/>
              </a:lnSpc>
              <a:spcBef>
                <a:spcPts val="550"/>
              </a:spcBef>
              <a:buClr>
                <a:schemeClr val="accent1"/>
              </a:buClr>
              <a:buFont typeface="Verdana"/>
              <a:buNone/>
              <a:defRPr sz="2800" kern="1200">
                <a:solidFill>
                  <a:schemeClr val="tx1"/>
                </a:solidFill>
                <a:latin typeface="+mn-lt"/>
                <a:ea typeface="+mn-ea"/>
                <a:cs typeface="+mn-cs"/>
              </a:defRPr>
            </a:lvl2pPr>
            <a:lvl3pPr marL="914400" indent="0" algn="ctr" rtl="0" eaLnBrk="1" latinLnBrk="0" hangingPunct="1">
              <a:lnSpc>
                <a:spcPts val="2800"/>
              </a:lnSpc>
              <a:spcBef>
                <a:spcPct val="20000"/>
              </a:spcBef>
              <a:buClr>
                <a:schemeClr val="accent2"/>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3"/>
              </a:buClr>
              <a:buFont typeface="Wingdings 2"/>
              <a:buNone/>
              <a:defRPr sz="2000" kern="1200">
                <a:solidFill>
                  <a:schemeClr val="tx1"/>
                </a:solidFill>
                <a:latin typeface="+mn-lt"/>
                <a:ea typeface="+mn-ea"/>
                <a:cs typeface="+mn-cs"/>
              </a:defRPr>
            </a:lvl4pPr>
            <a:lvl5pPr marL="1828800" indent="0" algn="ctr" rtl="0" eaLnBrk="1" latinLnBrk="0" hangingPunct="1">
              <a:spcBef>
                <a:spcPct val="20000"/>
              </a:spcBef>
              <a:buClr>
                <a:schemeClr val="accent4"/>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6pPr>
            <a:lvl7pPr marL="27432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7pPr>
            <a:lvl8pPr marL="32004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8pPr>
            <a:lvl9pPr marL="36576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9pPr>
            <a:extLst/>
          </a:lstStyle>
          <a:p>
            <a:pPr marL="416052" indent="-342900">
              <a:lnSpc>
                <a:spcPct val="12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Medicaid Fees and Access: some evidence that higher fees increase physician willingness to serve Medicaid patients</a:t>
            </a:r>
          </a:p>
          <a:p>
            <a:pPr marL="800100" lvl="1" indent="-342900" algn="l">
              <a:lnSpc>
                <a:spcPct val="12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Sloan et al. (1978); Hadley (1979): cross-sectional data from 1970s</a:t>
            </a:r>
          </a:p>
          <a:p>
            <a:pPr marL="800100" lvl="1" indent="-342900" algn="l">
              <a:lnSpc>
                <a:spcPct val="12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Audit studies: The Medicaid Access Study Group 1994; </a:t>
            </a:r>
            <a:r>
              <a:rPr lang="en-US" sz="1600" dirty="0" err="1">
                <a:latin typeface="Times New Roman" panose="02020603050405020304" pitchFamily="18" charset="0"/>
                <a:cs typeface="Times New Roman" panose="02020603050405020304" pitchFamily="18" charset="0"/>
              </a:rPr>
              <a:t>Asplin</a:t>
            </a:r>
            <a:r>
              <a:rPr lang="en-US" sz="1600" dirty="0">
                <a:latin typeface="Times New Roman" panose="02020603050405020304" pitchFamily="18" charset="0"/>
                <a:cs typeface="Times New Roman" panose="02020603050405020304" pitchFamily="18" charset="0"/>
              </a:rPr>
              <a:t> et al. 2005; </a:t>
            </a:r>
            <a:r>
              <a:rPr lang="en-US" sz="1600" dirty="0" err="1">
                <a:latin typeface="Times New Roman" panose="02020603050405020304" pitchFamily="18" charset="0"/>
                <a:cs typeface="Times New Roman" panose="02020603050405020304" pitchFamily="18" charset="0"/>
              </a:rPr>
              <a:t>Polsky</a:t>
            </a:r>
            <a:r>
              <a:rPr lang="en-US" sz="1600" dirty="0">
                <a:latin typeface="Times New Roman" panose="02020603050405020304" pitchFamily="18" charset="0"/>
                <a:cs typeface="Times New Roman" panose="02020603050405020304" pitchFamily="18" charset="0"/>
              </a:rPr>
              <a:t> et al. 2015; audit studies do not measure marginal patient</a:t>
            </a:r>
          </a:p>
          <a:p>
            <a:pPr marL="800100" lvl="1" indent="-342900" algn="l">
              <a:lnSpc>
                <a:spcPct val="12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Decker (2007): pooled, cross-sectional data and two-way FE approach, 1989 to 2003</a:t>
            </a:r>
          </a:p>
          <a:p>
            <a:pPr marL="416052" indent="-342900">
              <a:lnSpc>
                <a:spcPct val="12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Medicaid Fees and Utilization: mixed evidence that higher fees increase use of services</a:t>
            </a:r>
          </a:p>
          <a:p>
            <a:pPr marL="800100" lvl="1" indent="-342900" algn="l">
              <a:lnSpc>
                <a:spcPct val="12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Long et al. (1986): 1978 cross-sectional data</a:t>
            </a:r>
          </a:p>
          <a:p>
            <a:pPr marL="800100" lvl="1" indent="-342900" algn="l">
              <a:lnSpc>
                <a:spcPct val="12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Cohen and Cunningham (1995) and Cohen 1993):  1987 cross-sectional data</a:t>
            </a:r>
          </a:p>
          <a:p>
            <a:pPr marL="800100" lvl="1" indent="-342900" algn="l">
              <a:lnSpc>
                <a:spcPct val="12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Shen and Zuckerman (2005): 1997 to 2002 cross-sectional data</a:t>
            </a:r>
          </a:p>
          <a:p>
            <a:pPr marL="800100" lvl="1" indent="-342900" algn="l">
              <a:lnSpc>
                <a:spcPct val="12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Decker (2009) and </a:t>
            </a:r>
            <a:r>
              <a:rPr lang="en-US" sz="1600" dirty="0" err="1">
                <a:latin typeface="Times New Roman" panose="02020603050405020304" pitchFamily="18" charset="0"/>
                <a:cs typeface="Times New Roman" panose="02020603050405020304" pitchFamily="18" charset="0"/>
              </a:rPr>
              <a:t>Atherly</a:t>
            </a:r>
            <a:r>
              <a:rPr lang="en-US" sz="1600" dirty="0">
                <a:latin typeface="Times New Roman" panose="02020603050405020304" pitchFamily="18" charset="0"/>
                <a:cs typeface="Times New Roman" panose="02020603050405020304" pitchFamily="18" charset="0"/>
              </a:rPr>
              <a:t> and Mortenson (2014): pooled, cross-sectional data and two-way FE approach</a:t>
            </a:r>
          </a:p>
          <a:p>
            <a:pPr marL="416052" indent="-342900">
              <a:lnSpc>
                <a:spcPct val="12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Medicaid Fees and Health: almost no evidence</a:t>
            </a:r>
          </a:p>
          <a:p>
            <a:pPr marL="800100" lvl="1" indent="-342900" algn="l">
              <a:lnSpc>
                <a:spcPct val="120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Currie et al. (1995) and Gray (2001): both examined whether Medicaid fees for obstetrical care was associated with infant mortality</a:t>
            </a:r>
          </a:p>
        </p:txBody>
      </p:sp>
    </p:spTree>
    <p:extLst>
      <p:ext uri="{BB962C8B-B14F-4D97-AF65-F5344CB8AC3E}">
        <p14:creationId xmlns:p14="http://schemas.microsoft.com/office/powerpoint/2010/main" val="907404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1435608" y="435936"/>
            <a:ext cx="7406640" cy="478464"/>
          </a:xfrm>
        </p:spPr>
        <p:txBody>
          <a:bodyPr>
            <a:normAutofit fontScale="90000"/>
          </a:bodyPr>
          <a:lstStyle/>
          <a:p>
            <a:pPr algn="ctr"/>
            <a:r>
              <a:rPr lang="en-US" sz="2800" dirty="0">
                <a:effectLst/>
                <a:latin typeface="Times New Roman" panose="02020603050405020304" pitchFamily="18" charset="0"/>
                <a:cs typeface="Times New Roman" panose="02020603050405020304" pitchFamily="18" charset="0"/>
              </a:rPr>
              <a:t>What We Do</a:t>
            </a:r>
          </a:p>
        </p:txBody>
      </p:sp>
      <p:sp>
        <p:nvSpPr>
          <p:cNvPr id="4" name="Rectangle 2"/>
          <p:cNvSpPr txBox="1">
            <a:spLocks/>
          </p:cNvSpPr>
          <p:nvPr/>
        </p:nvSpPr>
        <p:spPr>
          <a:xfrm>
            <a:off x="1295400" y="1143000"/>
            <a:ext cx="7467600" cy="5562600"/>
          </a:xfrm>
          <a:prstGeom prst="rect">
            <a:avLst/>
          </a:prstGeom>
        </p:spPr>
        <p:txBody>
          <a:bodyPr>
            <a:noAutofit/>
          </a:bodyPr>
          <a:lstStyle>
            <a:lvl1pPr marL="73152" indent="0" algn="l" rtl="0" eaLnBrk="1" latinLnBrk="0" hangingPunct="1">
              <a:lnSpc>
                <a:spcPts val="3000"/>
              </a:lnSpc>
              <a:spcBef>
                <a:spcPts val="600"/>
              </a:spcBef>
              <a:buClr>
                <a:schemeClr val="accent1"/>
              </a:buClr>
              <a:buSzPct val="80000"/>
              <a:buFont typeface="Wingdings 2"/>
              <a:buNone/>
              <a:defRPr sz="2600" kern="1200">
                <a:solidFill>
                  <a:schemeClr val="tx2">
                    <a:shade val="30000"/>
                    <a:satMod val="150000"/>
                  </a:schemeClr>
                </a:solidFill>
                <a:latin typeface="+mn-lt"/>
                <a:ea typeface="+mn-ea"/>
                <a:cs typeface="+mn-cs"/>
              </a:defRPr>
            </a:lvl1pPr>
            <a:lvl2pPr marL="457200" indent="0" algn="ctr" rtl="0" eaLnBrk="1" latinLnBrk="0" hangingPunct="1">
              <a:lnSpc>
                <a:spcPts val="3000"/>
              </a:lnSpc>
              <a:spcBef>
                <a:spcPts val="550"/>
              </a:spcBef>
              <a:buClr>
                <a:schemeClr val="accent1"/>
              </a:buClr>
              <a:buFont typeface="Verdana"/>
              <a:buNone/>
              <a:defRPr sz="2800" kern="1200">
                <a:solidFill>
                  <a:schemeClr val="tx1"/>
                </a:solidFill>
                <a:latin typeface="+mn-lt"/>
                <a:ea typeface="+mn-ea"/>
                <a:cs typeface="+mn-cs"/>
              </a:defRPr>
            </a:lvl2pPr>
            <a:lvl3pPr marL="914400" indent="0" algn="ctr" rtl="0" eaLnBrk="1" latinLnBrk="0" hangingPunct="1">
              <a:lnSpc>
                <a:spcPts val="2800"/>
              </a:lnSpc>
              <a:spcBef>
                <a:spcPct val="20000"/>
              </a:spcBef>
              <a:buClr>
                <a:schemeClr val="accent2"/>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3"/>
              </a:buClr>
              <a:buFont typeface="Wingdings 2"/>
              <a:buNone/>
              <a:defRPr sz="2000" kern="1200">
                <a:solidFill>
                  <a:schemeClr val="tx1"/>
                </a:solidFill>
                <a:latin typeface="+mn-lt"/>
                <a:ea typeface="+mn-ea"/>
                <a:cs typeface="+mn-cs"/>
              </a:defRPr>
            </a:lvl4pPr>
            <a:lvl5pPr marL="1828800" indent="0" algn="ctr" rtl="0" eaLnBrk="1" latinLnBrk="0" hangingPunct="1">
              <a:spcBef>
                <a:spcPct val="20000"/>
              </a:spcBef>
              <a:buClr>
                <a:schemeClr val="accent4"/>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6pPr>
            <a:lvl7pPr marL="27432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7pPr>
            <a:lvl8pPr marL="32004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8pPr>
            <a:lvl9pPr marL="36576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9pPr>
            <a:extLst/>
          </a:lstStyle>
          <a:p>
            <a:pPr marL="530352" indent="-457200">
              <a:buSzPct val="100000"/>
              <a:buFont typeface="Gill Sans MT" panose="020B0502020104020203" pitchFamily="34" charset="0"/>
              <a:buChar char="•"/>
            </a:pPr>
            <a:r>
              <a:rPr lang="en-US" sz="1800" dirty="0">
                <a:latin typeface="Times New Roman" panose="02020603050405020304" pitchFamily="18" charset="0"/>
                <a:cs typeface="Times New Roman" panose="02020603050405020304" pitchFamily="18" charset="0"/>
              </a:rPr>
              <a:t>We conduct a comprehensive study of the effect of Medicaid physician fees for evaluation and management on outpatient and inpatient services that provide a more complete accounting than what is currently available of the mechanisms that link Medicaid physician fees to health. </a:t>
            </a:r>
          </a:p>
          <a:p>
            <a:pPr marL="530352" indent="-457200">
              <a:buSzPct val="100000"/>
              <a:buFont typeface="Gill Sans MT" panose="020B0502020104020203" pitchFamily="34" charset="0"/>
              <a:buChar char="•"/>
            </a:pPr>
            <a:endParaRPr lang="en-US" sz="1800" dirty="0">
              <a:latin typeface="Times New Roman" panose="02020603050405020304" pitchFamily="18" charset="0"/>
              <a:cs typeface="Times New Roman" panose="02020603050405020304" pitchFamily="18" charset="0"/>
            </a:endParaRPr>
          </a:p>
          <a:p>
            <a:pPr marL="530352" indent="-457200">
              <a:buSzPct val="100000"/>
              <a:buFont typeface="Gill Sans MT" panose="020B0502020104020203" pitchFamily="34" charset="0"/>
              <a:buChar char="•"/>
            </a:pPr>
            <a:r>
              <a:rPr lang="en-US" sz="1800" dirty="0">
                <a:latin typeface="Times New Roman" panose="02020603050405020304" pitchFamily="18" charset="0"/>
                <a:cs typeface="Times New Roman" panose="02020603050405020304" pitchFamily="18" charset="0"/>
              </a:rPr>
              <a:t>We use previously unused, and arguably the best, data on Medicaid physician fees: we measure fees as reported in Medicaid Analytical Extract (MAX) data; previous studies have mostly relied on data collected by Urban Institute that is not as detailed and subject to error</a:t>
            </a:r>
          </a:p>
          <a:p>
            <a:pPr marL="530352" indent="-457200">
              <a:buSzPct val="100000"/>
              <a:buFont typeface="Gill Sans MT" panose="020B0502020104020203" pitchFamily="34" charset="0"/>
              <a:buChar char="•"/>
            </a:pPr>
            <a:endParaRPr lang="en-US" sz="1800" dirty="0">
              <a:latin typeface="Times New Roman" panose="02020603050405020304" pitchFamily="18" charset="0"/>
              <a:cs typeface="Times New Roman" panose="02020603050405020304" pitchFamily="18" charset="0"/>
            </a:endParaRPr>
          </a:p>
          <a:p>
            <a:pPr marL="530352" indent="-457200">
              <a:buSzPct val="100000"/>
              <a:buFont typeface="Gill Sans MT" panose="020B0502020104020203" pitchFamily="34" charset="0"/>
              <a:buChar char="•"/>
            </a:pPr>
            <a:r>
              <a:rPr lang="en-US" sz="1800" dirty="0">
                <a:latin typeface="Times New Roman" panose="02020603050405020304" pitchFamily="18" charset="0"/>
                <a:cs typeface="Times New Roman" panose="02020603050405020304" pitchFamily="18" charset="0"/>
              </a:rPr>
              <a:t>We are first to study associations between Medicaid fees and services that are complements/substitutes with primary care including imaging, prescription drugs and hospitalization</a:t>
            </a:r>
          </a:p>
        </p:txBody>
      </p:sp>
    </p:spTree>
    <p:extLst>
      <p:ext uri="{BB962C8B-B14F-4D97-AF65-F5344CB8AC3E}">
        <p14:creationId xmlns:p14="http://schemas.microsoft.com/office/powerpoint/2010/main" val="3174155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Conceptual Model</a:t>
            </a:r>
          </a:p>
        </p:txBody>
      </p:sp>
      <p:sp>
        <p:nvSpPr>
          <p:cNvPr id="6" name="Content Placeholder 5"/>
          <p:cNvSpPr>
            <a:spLocks noGrp="1"/>
          </p:cNvSpPr>
          <p:nvPr>
            <p:ph idx="1"/>
          </p:nvPr>
        </p:nvSpPr>
        <p:spPr>
          <a:xfrm>
            <a:off x="1435608" y="1447800"/>
            <a:ext cx="7498080" cy="5181600"/>
          </a:xfrm>
        </p:spPr>
        <p:txBody>
          <a:bodyPr>
            <a:normAutofit/>
          </a:bodyPr>
          <a:lstStyle/>
          <a:p>
            <a:r>
              <a:rPr lang="en-US" sz="1800" dirty="0">
                <a:latin typeface="Times New Roman" panose="02020603050405020304" pitchFamily="18" charset="0"/>
                <a:cs typeface="Times New Roman" panose="02020603050405020304" pitchFamily="18" charset="0"/>
              </a:rPr>
              <a:t>Physicians care about profits and quality of care—quality is difficult to observe so physician has ability to skimp on quality and there is no competitive mechanism to influence quality</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Physician provides two services, for example, office visit and diagnostic test associated with visit</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Quality of care is a function of the quantity of the two (or more) services provided: these services could, in general, be substitutes or complements in production of quality</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Price is administratively set by Medicaid</a:t>
            </a:r>
          </a:p>
        </p:txBody>
      </p:sp>
    </p:spTree>
    <p:extLst>
      <p:ext uri="{BB962C8B-B14F-4D97-AF65-F5344CB8AC3E}">
        <p14:creationId xmlns:p14="http://schemas.microsoft.com/office/powerpoint/2010/main" val="2148168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152400"/>
            <a:ext cx="7498080" cy="609600"/>
          </a:xfrm>
        </p:spPr>
        <p:txBody>
          <a:bodyPr>
            <a:normAutofit/>
          </a:bodyPr>
          <a:lstStyle/>
          <a:p>
            <a:pPr algn="ctr"/>
            <a:r>
              <a:rPr lang="en-US" sz="2800" dirty="0">
                <a:effectLst/>
                <a:latin typeface="Times New Roman" panose="02020603050405020304" pitchFamily="18" charset="0"/>
                <a:cs typeface="Times New Roman" panose="02020603050405020304" pitchFamily="18" charset="0"/>
              </a:rPr>
              <a:t>Conceptual Model</a:t>
            </a:r>
          </a:p>
        </p:txBody>
      </p:sp>
      <p:sp>
        <p:nvSpPr>
          <p:cNvPr id="5" name="Rectangle 1"/>
          <p:cNvSpPr txBox="1">
            <a:spLocks/>
          </p:cNvSpPr>
          <p:nvPr/>
        </p:nvSpPr>
        <p:spPr>
          <a:xfrm>
            <a:off x="5029200" y="1676400"/>
            <a:ext cx="3581400" cy="4295778"/>
          </a:xfrm>
          <a:prstGeom prst="rect">
            <a:avLst/>
          </a:prstGeom>
        </p:spPr>
        <p:txBody>
          <a:bodyPr anchor="ctr">
            <a:normAutofit/>
          </a:bodyPr>
          <a:lstStyle>
            <a:lvl1pPr algn="l" rtl="0" eaLnBrk="1" latinLnBrk="0" hangingPunct="1">
              <a:spcBef>
                <a:spcPct val="0"/>
              </a:spcBef>
              <a:buNone/>
              <a:defRPr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1800" dirty="0">
                <a:effectLst/>
                <a:latin typeface="Times New Roman" panose="02020603050405020304" pitchFamily="18" charset="0"/>
                <a:cs typeface="Times New Roman" panose="02020603050405020304" pitchFamily="18" charset="0"/>
              </a:rPr>
              <a:t>Cause:</a:t>
            </a:r>
          </a:p>
          <a:p>
            <a:endParaRPr lang="en-US" sz="1800" dirty="0">
              <a:effectLst/>
              <a:latin typeface="Times New Roman" panose="02020603050405020304" pitchFamily="18" charset="0"/>
              <a:cs typeface="Times New Roman" panose="02020603050405020304" pitchFamily="18" charset="0"/>
            </a:endParaRPr>
          </a:p>
          <a:p>
            <a:r>
              <a:rPr lang="en-US" sz="1800" dirty="0">
                <a:effectLst/>
                <a:latin typeface="Times New Roman" panose="02020603050405020304" pitchFamily="18" charset="0"/>
                <a:cs typeface="Times New Roman" panose="02020603050405020304" pitchFamily="18" charset="0"/>
              </a:rPr>
              <a:t>Increase in price of service 1 (e.g., primary care visits)</a:t>
            </a:r>
          </a:p>
          <a:p>
            <a:endParaRPr lang="en-US" sz="1800" dirty="0">
              <a:effectLst/>
              <a:latin typeface="Times New Roman" panose="02020603050405020304" pitchFamily="18" charset="0"/>
              <a:cs typeface="Times New Roman" panose="02020603050405020304" pitchFamily="18" charset="0"/>
            </a:endParaRPr>
          </a:p>
          <a:p>
            <a:r>
              <a:rPr lang="en-US" sz="1800" dirty="0">
                <a:effectLst/>
                <a:latin typeface="Times New Roman" panose="02020603050405020304" pitchFamily="18" charset="0"/>
                <a:cs typeface="Times New Roman" panose="02020603050405020304" pitchFamily="18" charset="0"/>
              </a:rPr>
              <a:t>Effect:</a:t>
            </a:r>
          </a:p>
          <a:p>
            <a:endParaRPr lang="en-US" sz="1800" dirty="0">
              <a:effectLst/>
              <a:latin typeface="Times New Roman" panose="02020603050405020304" pitchFamily="18" charset="0"/>
              <a:cs typeface="Times New Roman" panose="02020603050405020304" pitchFamily="18" charset="0"/>
            </a:endParaRPr>
          </a:p>
          <a:p>
            <a:r>
              <a:rPr lang="en-US" sz="1800" dirty="0">
                <a:effectLst/>
                <a:latin typeface="Times New Roman" panose="02020603050405020304" pitchFamily="18" charset="0"/>
                <a:cs typeface="Times New Roman" panose="02020603050405020304" pitchFamily="18" charset="0"/>
              </a:rPr>
              <a:t>Increase in provision of service 1</a:t>
            </a:r>
          </a:p>
          <a:p>
            <a:endParaRPr lang="en-US" sz="1800" dirty="0">
              <a:effectLst/>
              <a:latin typeface="Times New Roman" panose="02020603050405020304" pitchFamily="18" charset="0"/>
              <a:cs typeface="Times New Roman" panose="02020603050405020304" pitchFamily="18" charset="0"/>
            </a:endParaRPr>
          </a:p>
          <a:p>
            <a:r>
              <a:rPr lang="en-US" sz="1800" dirty="0">
                <a:effectLst/>
                <a:latin typeface="Times New Roman" panose="02020603050405020304" pitchFamily="18" charset="0"/>
                <a:cs typeface="Times New Roman" panose="02020603050405020304" pitchFamily="18" charset="0"/>
              </a:rPr>
              <a:t>Decrease in provision of service 2 if substitute in production of quality, for example, diagnostic test</a:t>
            </a:r>
          </a:p>
          <a:p>
            <a:endParaRPr lang="en-US" sz="1800" dirty="0">
              <a:effectLst/>
              <a:latin typeface="Times New Roman" panose="02020603050405020304" pitchFamily="18" charset="0"/>
              <a:cs typeface="Times New Roman" panose="02020603050405020304" pitchFamily="18" charset="0"/>
            </a:endParaRPr>
          </a:p>
          <a:p>
            <a:r>
              <a:rPr lang="en-US" sz="1800" dirty="0">
                <a:effectLst/>
                <a:latin typeface="Times New Roman" panose="02020603050405020304" pitchFamily="18" charset="0"/>
                <a:cs typeface="Times New Roman" panose="02020603050405020304" pitchFamily="18" charset="0"/>
              </a:rPr>
              <a:t>Increase in provision of service 2 if complement in production of quality</a:t>
            </a:r>
          </a:p>
        </p:txBody>
      </p:sp>
      <p:grpSp>
        <p:nvGrpSpPr>
          <p:cNvPr id="4" name="Group 4"/>
          <p:cNvGrpSpPr>
            <a:grpSpLocks noChangeAspect="1"/>
          </p:cNvGrpSpPr>
          <p:nvPr/>
        </p:nvGrpSpPr>
        <p:grpSpPr bwMode="auto">
          <a:xfrm>
            <a:off x="1219201" y="919163"/>
            <a:ext cx="7391399" cy="6376989"/>
            <a:chOff x="768" y="579"/>
            <a:chExt cx="4608" cy="4017"/>
          </a:xfrm>
        </p:grpSpPr>
        <p:sp>
          <p:nvSpPr>
            <p:cNvPr id="6" name="AutoShape 3"/>
            <p:cNvSpPr>
              <a:spLocks noChangeAspect="1" noChangeArrowheads="1" noTextEdit="1"/>
            </p:cNvSpPr>
            <p:nvPr/>
          </p:nvSpPr>
          <p:spPr bwMode="auto">
            <a:xfrm>
              <a:off x="768" y="1025"/>
              <a:ext cx="4608" cy="3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Rectangle 5"/>
            <p:cNvSpPr>
              <a:spLocks noChangeArrowheads="1"/>
            </p:cNvSpPr>
            <p:nvPr/>
          </p:nvSpPr>
          <p:spPr bwMode="auto">
            <a:xfrm>
              <a:off x="1123" y="579"/>
              <a:ext cx="728"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Physician Utility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6"/>
            <p:cNvSpPr>
              <a:spLocks noChangeArrowheads="1"/>
            </p:cNvSpPr>
            <p:nvPr/>
          </p:nvSpPr>
          <p:spPr bwMode="auto">
            <a:xfrm>
              <a:off x="1815" y="579"/>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7"/>
            <p:cNvSpPr>
              <a:spLocks noChangeArrowheads="1"/>
            </p:cNvSpPr>
            <p:nvPr/>
          </p:nvSpPr>
          <p:spPr bwMode="auto">
            <a:xfrm>
              <a:off x="1123" y="689"/>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0" name="Group 22"/>
            <p:cNvGrpSpPr>
              <a:grpSpLocks/>
            </p:cNvGrpSpPr>
            <p:nvPr/>
          </p:nvGrpSpPr>
          <p:grpSpPr bwMode="auto">
            <a:xfrm>
              <a:off x="1130" y="799"/>
              <a:ext cx="814" cy="159"/>
              <a:chOff x="1130" y="799"/>
              <a:chExt cx="814" cy="159"/>
            </a:xfrm>
          </p:grpSpPr>
          <p:sp>
            <p:nvSpPr>
              <p:cNvPr id="259" name="Rectangle 8"/>
              <p:cNvSpPr>
                <a:spLocks noChangeArrowheads="1"/>
              </p:cNvSpPr>
              <p:nvPr/>
            </p:nvSpPr>
            <p:spPr bwMode="auto">
              <a:xfrm>
                <a:off x="1835" y="808"/>
                <a:ext cx="109"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0" name="Rectangle 9"/>
              <p:cNvSpPr>
                <a:spLocks noChangeArrowheads="1"/>
              </p:cNvSpPr>
              <p:nvPr/>
            </p:nvSpPr>
            <p:spPr bwMode="auto">
              <a:xfrm>
                <a:off x="1691" y="808"/>
                <a:ext cx="66"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1" name="Rectangle 10"/>
              <p:cNvSpPr>
                <a:spLocks noChangeArrowheads="1"/>
              </p:cNvSpPr>
              <p:nvPr/>
            </p:nvSpPr>
            <p:spPr bwMode="auto">
              <a:xfrm>
                <a:off x="1567" y="808"/>
                <a:ext cx="75"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2" name="Rectangle 11"/>
              <p:cNvSpPr>
                <a:spLocks noChangeArrowheads="1"/>
              </p:cNvSpPr>
              <p:nvPr/>
            </p:nvSpPr>
            <p:spPr bwMode="auto">
              <a:xfrm>
                <a:off x="1463" y="808"/>
                <a:ext cx="66"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3" name="Rectangle 12"/>
              <p:cNvSpPr>
                <a:spLocks noChangeArrowheads="1"/>
              </p:cNvSpPr>
              <p:nvPr/>
            </p:nvSpPr>
            <p:spPr bwMode="auto">
              <a:xfrm>
                <a:off x="1370" y="808"/>
                <a:ext cx="75"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4" name="Rectangle 13"/>
              <p:cNvSpPr>
                <a:spLocks noChangeArrowheads="1"/>
              </p:cNvSpPr>
              <p:nvPr/>
            </p:nvSpPr>
            <p:spPr bwMode="auto">
              <a:xfrm>
                <a:off x="1779" y="837"/>
                <a:ext cx="8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5" name="Rectangle 14"/>
              <p:cNvSpPr>
                <a:spLocks noChangeArrowheads="1"/>
              </p:cNvSpPr>
              <p:nvPr/>
            </p:nvSpPr>
            <p:spPr bwMode="auto">
              <a:xfrm>
                <a:off x="1643" y="837"/>
                <a:ext cx="8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6" name="Rectangle 15"/>
              <p:cNvSpPr>
                <a:spLocks noChangeArrowheads="1"/>
              </p:cNvSpPr>
              <p:nvPr/>
            </p:nvSpPr>
            <p:spPr bwMode="auto">
              <a:xfrm>
                <a:off x="1728" y="808"/>
                <a:ext cx="91"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7" name="Rectangle 16"/>
              <p:cNvSpPr>
                <a:spLocks noChangeArrowheads="1"/>
              </p:cNvSpPr>
              <p:nvPr/>
            </p:nvSpPr>
            <p:spPr bwMode="auto">
              <a:xfrm>
                <a:off x="1601" y="808"/>
                <a:ext cx="91"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8" name="Rectangle 17"/>
              <p:cNvSpPr>
                <a:spLocks noChangeArrowheads="1"/>
              </p:cNvSpPr>
              <p:nvPr/>
            </p:nvSpPr>
            <p:spPr bwMode="auto">
              <a:xfrm>
                <a:off x="1496" y="808"/>
                <a:ext cx="114"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9" name="Rectangle 18"/>
              <p:cNvSpPr>
                <a:spLocks noChangeArrowheads="1"/>
              </p:cNvSpPr>
              <p:nvPr/>
            </p:nvSpPr>
            <p:spPr bwMode="auto">
              <a:xfrm>
                <a:off x="1295" y="808"/>
                <a:ext cx="114"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0" name="Rectangle 19"/>
              <p:cNvSpPr>
                <a:spLocks noChangeArrowheads="1"/>
              </p:cNvSpPr>
              <p:nvPr/>
            </p:nvSpPr>
            <p:spPr bwMode="auto">
              <a:xfrm>
                <a:off x="1130" y="808"/>
                <a:ext cx="114"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1" name="Rectangle 20"/>
              <p:cNvSpPr>
                <a:spLocks noChangeArrowheads="1"/>
              </p:cNvSpPr>
              <p:nvPr/>
            </p:nvSpPr>
            <p:spPr bwMode="auto">
              <a:xfrm>
                <a:off x="1398" y="799"/>
                <a:ext cx="116"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Symbol" panose="05050102010706020507" pitchFamily="18" charset="2"/>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2" name="Rectangle 21"/>
              <p:cNvSpPr>
                <a:spLocks noChangeArrowheads="1"/>
              </p:cNvSpPr>
              <p:nvPr/>
            </p:nvSpPr>
            <p:spPr bwMode="auto">
              <a:xfrm>
                <a:off x="1231" y="799"/>
                <a:ext cx="116"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1" name="Rectangle 23"/>
            <p:cNvSpPr>
              <a:spLocks noChangeArrowheads="1"/>
            </p:cNvSpPr>
            <p:nvPr/>
          </p:nvSpPr>
          <p:spPr bwMode="auto">
            <a:xfrm>
              <a:off x="1909" y="801"/>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24"/>
            <p:cNvSpPr>
              <a:spLocks noChangeArrowheads="1"/>
            </p:cNvSpPr>
            <p:nvPr/>
          </p:nvSpPr>
          <p:spPr bwMode="auto">
            <a:xfrm>
              <a:off x="1123" y="930"/>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25"/>
            <p:cNvSpPr>
              <a:spLocks noChangeArrowheads="1"/>
            </p:cNvSpPr>
            <p:nvPr/>
          </p:nvSpPr>
          <p:spPr bwMode="auto">
            <a:xfrm>
              <a:off x="1123" y="1040"/>
              <a:ext cx="705"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Profits (upward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26"/>
            <p:cNvSpPr>
              <a:spLocks noChangeArrowheads="1"/>
            </p:cNvSpPr>
            <p:nvPr/>
          </p:nvSpPr>
          <p:spPr bwMode="auto">
            <a:xfrm>
              <a:off x="1789" y="1040"/>
              <a:ext cx="109"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27"/>
            <p:cNvSpPr>
              <a:spLocks noChangeArrowheads="1"/>
            </p:cNvSpPr>
            <p:nvPr/>
          </p:nvSpPr>
          <p:spPr bwMode="auto">
            <a:xfrm>
              <a:off x="1858" y="1040"/>
              <a:ext cx="884"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oping marginal cost)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28"/>
            <p:cNvSpPr>
              <a:spLocks noChangeArrowheads="1"/>
            </p:cNvSpPr>
            <p:nvPr/>
          </p:nvSpPr>
          <p:spPr bwMode="auto">
            <a:xfrm>
              <a:off x="2705" y="1040"/>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29"/>
            <p:cNvSpPr>
              <a:spLocks noChangeArrowheads="1"/>
            </p:cNvSpPr>
            <p:nvPr/>
          </p:nvSpPr>
          <p:spPr bwMode="auto">
            <a:xfrm>
              <a:off x="1123" y="1151"/>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30"/>
            <p:cNvSpPr>
              <a:spLocks noChangeArrowheads="1"/>
            </p:cNvSpPr>
            <p:nvPr/>
          </p:nvSpPr>
          <p:spPr bwMode="auto">
            <a:xfrm>
              <a:off x="1123" y="1261"/>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9" name="Group 61"/>
            <p:cNvGrpSpPr>
              <a:grpSpLocks/>
            </p:cNvGrpSpPr>
            <p:nvPr/>
          </p:nvGrpSpPr>
          <p:grpSpPr bwMode="auto">
            <a:xfrm>
              <a:off x="1159" y="1258"/>
              <a:ext cx="1642" cy="149"/>
              <a:chOff x="1159" y="1258"/>
              <a:chExt cx="1642" cy="149"/>
            </a:xfrm>
          </p:grpSpPr>
          <p:sp>
            <p:nvSpPr>
              <p:cNvPr id="229" name="Rectangle 31"/>
              <p:cNvSpPr>
                <a:spLocks noChangeArrowheads="1"/>
              </p:cNvSpPr>
              <p:nvPr/>
            </p:nvSpPr>
            <p:spPr bwMode="auto">
              <a:xfrm>
                <a:off x="2724"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0" name="Rectangle 32"/>
              <p:cNvSpPr>
                <a:spLocks noChangeArrowheads="1"/>
              </p:cNvSpPr>
              <p:nvPr/>
            </p:nvSpPr>
            <p:spPr bwMode="auto">
              <a:xfrm>
                <a:off x="2583"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1" name="Rectangle 33"/>
              <p:cNvSpPr>
                <a:spLocks noChangeArrowheads="1"/>
              </p:cNvSpPr>
              <p:nvPr/>
            </p:nvSpPr>
            <p:spPr bwMode="auto">
              <a:xfrm>
                <a:off x="2449"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2" name="Rectangle 34"/>
              <p:cNvSpPr>
                <a:spLocks noChangeArrowheads="1"/>
              </p:cNvSpPr>
              <p:nvPr/>
            </p:nvSpPr>
            <p:spPr bwMode="auto">
              <a:xfrm>
                <a:off x="2247"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3" name="Rectangle 35"/>
              <p:cNvSpPr>
                <a:spLocks noChangeArrowheads="1"/>
              </p:cNvSpPr>
              <p:nvPr/>
            </p:nvSpPr>
            <p:spPr bwMode="auto">
              <a:xfrm>
                <a:off x="2122"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4" name="Rectangle 36"/>
              <p:cNvSpPr>
                <a:spLocks noChangeArrowheads="1"/>
              </p:cNvSpPr>
              <p:nvPr/>
            </p:nvSpPr>
            <p:spPr bwMode="auto">
              <a:xfrm>
                <a:off x="2004"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5" name="Rectangle 37"/>
              <p:cNvSpPr>
                <a:spLocks noChangeArrowheads="1"/>
              </p:cNvSpPr>
              <p:nvPr/>
            </p:nvSpPr>
            <p:spPr bwMode="auto">
              <a:xfrm>
                <a:off x="1804"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6" name="Rectangle 38"/>
              <p:cNvSpPr>
                <a:spLocks noChangeArrowheads="1"/>
              </p:cNvSpPr>
              <p:nvPr/>
            </p:nvSpPr>
            <p:spPr bwMode="auto">
              <a:xfrm>
                <a:off x="1703"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7" name="Rectangle 39"/>
              <p:cNvSpPr>
                <a:spLocks noChangeArrowheads="1"/>
              </p:cNvSpPr>
              <p:nvPr/>
            </p:nvSpPr>
            <p:spPr bwMode="auto">
              <a:xfrm>
                <a:off x="1497"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8" name="Rectangle 40"/>
              <p:cNvSpPr>
                <a:spLocks noChangeArrowheads="1"/>
              </p:cNvSpPr>
              <p:nvPr/>
            </p:nvSpPr>
            <p:spPr bwMode="auto">
              <a:xfrm>
                <a:off x="1411"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9" name="Rectangle 41"/>
              <p:cNvSpPr>
                <a:spLocks noChangeArrowheads="1"/>
              </p:cNvSpPr>
              <p:nvPr/>
            </p:nvSpPr>
            <p:spPr bwMode="auto">
              <a:xfrm>
                <a:off x="1216"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0" name="Rectangle 42"/>
              <p:cNvSpPr>
                <a:spLocks noChangeArrowheads="1"/>
              </p:cNvSpPr>
              <p:nvPr/>
            </p:nvSpPr>
            <p:spPr bwMode="auto">
              <a:xfrm>
                <a:off x="2639" y="1268"/>
                <a:ext cx="6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1" name="Rectangle 43"/>
              <p:cNvSpPr>
                <a:spLocks noChangeArrowheads="1"/>
              </p:cNvSpPr>
              <p:nvPr/>
            </p:nvSpPr>
            <p:spPr bwMode="auto">
              <a:xfrm>
                <a:off x="2505" y="1268"/>
                <a:ext cx="6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2" name="Rectangle 44"/>
              <p:cNvSpPr>
                <a:spLocks noChangeArrowheads="1"/>
              </p:cNvSpPr>
              <p:nvPr/>
            </p:nvSpPr>
            <p:spPr bwMode="auto">
              <a:xfrm>
                <a:off x="2171" y="1268"/>
                <a:ext cx="6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3" name="Rectangle 45"/>
              <p:cNvSpPr>
                <a:spLocks noChangeArrowheads="1"/>
              </p:cNvSpPr>
              <p:nvPr/>
            </p:nvSpPr>
            <p:spPr bwMode="auto">
              <a:xfrm>
                <a:off x="2053" y="1268"/>
                <a:ext cx="6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4" name="Rectangle 46"/>
              <p:cNvSpPr>
                <a:spLocks noChangeArrowheads="1"/>
              </p:cNvSpPr>
              <p:nvPr/>
            </p:nvSpPr>
            <p:spPr bwMode="auto">
              <a:xfrm>
                <a:off x="2673" y="1268"/>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5" name="Rectangle 47"/>
              <p:cNvSpPr>
                <a:spLocks noChangeArrowheads="1"/>
              </p:cNvSpPr>
              <p:nvPr/>
            </p:nvSpPr>
            <p:spPr bwMode="auto">
              <a:xfrm>
                <a:off x="2537" y="1268"/>
                <a:ext cx="7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6" name="Rectangle 48"/>
              <p:cNvSpPr>
                <a:spLocks noChangeArrowheads="1"/>
              </p:cNvSpPr>
              <p:nvPr/>
            </p:nvSpPr>
            <p:spPr bwMode="auto">
              <a:xfrm>
                <a:off x="2393" y="1268"/>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7" name="Rectangle 49"/>
              <p:cNvSpPr>
                <a:spLocks noChangeArrowheads="1"/>
              </p:cNvSpPr>
              <p:nvPr/>
            </p:nvSpPr>
            <p:spPr bwMode="auto">
              <a:xfrm>
                <a:off x="2205" y="1268"/>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8" name="Rectangle 50"/>
              <p:cNvSpPr>
                <a:spLocks noChangeArrowheads="1"/>
              </p:cNvSpPr>
              <p:nvPr/>
            </p:nvSpPr>
            <p:spPr bwMode="auto">
              <a:xfrm>
                <a:off x="2085" y="1268"/>
                <a:ext cx="7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9" name="Rectangle 51"/>
              <p:cNvSpPr>
                <a:spLocks noChangeArrowheads="1"/>
              </p:cNvSpPr>
              <p:nvPr/>
            </p:nvSpPr>
            <p:spPr bwMode="auto">
              <a:xfrm>
                <a:off x="1957" y="1268"/>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0" name="Rectangle 52"/>
              <p:cNvSpPr>
                <a:spLocks noChangeArrowheads="1"/>
              </p:cNvSpPr>
              <p:nvPr/>
            </p:nvSpPr>
            <p:spPr bwMode="auto">
              <a:xfrm>
                <a:off x="1753" y="1268"/>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1" name="Rectangle 53"/>
              <p:cNvSpPr>
                <a:spLocks noChangeArrowheads="1"/>
              </p:cNvSpPr>
              <p:nvPr/>
            </p:nvSpPr>
            <p:spPr bwMode="auto">
              <a:xfrm>
                <a:off x="1651" y="1268"/>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2" name="Rectangle 54"/>
              <p:cNvSpPr>
                <a:spLocks noChangeArrowheads="1"/>
              </p:cNvSpPr>
              <p:nvPr/>
            </p:nvSpPr>
            <p:spPr bwMode="auto">
              <a:xfrm>
                <a:off x="1454" y="1268"/>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3" name="Rectangle 55"/>
              <p:cNvSpPr>
                <a:spLocks noChangeArrowheads="1"/>
              </p:cNvSpPr>
              <p:nvPr/>
            </p:nvSpPr>
            <p:spPr bwMode="auto">
              <a:xfrm>
                <a:off x="1369" y="1268"/>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4" name="Rectangle 56"/>
              <p:cNvSpPr>
                <a:spLocks noChangeArrowheads="1"/>
              </p:cNvSpPr>
              <p:nvPr/>
            </p:nvSpPr>
            <p:spPr bwMode="auto">
              <a:xfrm>
                <a:off x="2316" y="1258"/>
                <a:ext cx="10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5" name="Rectangle 57"/>
              <p:cNvSpPr>
                <a:spLocks noChangeArrowheads="1"/>
              </p:cNvSpPr>
              <p:nvPr/>
            </p:nvSpPr>
            <p:spPr bwMode="auto">
              <a:xfrm>
                <a:off x="1880" y="1258"/>
                <a:ext cx="10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6" name="Rectangle 58"/>
              <p:cNvSpPr>
                <a:spLocks noChangeArrowheads="1"/>
              </p:cNvSpPr>
              <p:nvPr/>
            </p:nvSpPr>
            <p:spPr bwMode="auto">
              <a:xfrm>
                <a:off x="1566" y="1258"/>
                <a:ext cx="10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7" name="Rectangle 59"/>
              <p:cNvSpPr>
                <a:spLocks noChangeArrowheads="1"/>
              </p:cNvSpPr>
              <p:nvPr/>
            </p:nvSpPr>
            <p:spPr bwMode="auto">
              <a:xfrm>
                <a:off x="1285" y="1258"/>
                <a:ext cx="10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8" name="Rectangle 60"/>
              <p:cNvSpPr>
                <a:spLocks noChangeArrowheads="1"/>
              </p:cNvSpPr>
              <p:nvPr/>
            </p:nvSpPr>
            <p:spPr bwMode="auto">
              <a:xfrm>
                <a:off x="1159" y="1258"/>
                <a:ext cx="10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Symbol" panose="05050102010706020507" pitchFamily="18" charset="2"/>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0" name="Rectangle 62"/>
            <p:cNvSpPr>
              <a:spLocks noChangeArrowheads="1"/>
            </p:cNvSpPr>
            <p:nvPr/>
          </p:nvSpPr>
          <p:spPr bwMode="auto">
            <a:xfrm>
              <a:off x="2788" y="1261"/>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63"/>
            <p:cNvSpPr>
              <a:spLocks noChangeArrowheads="1"/>
            </p:cNvSpPr>
            <p:nvPr/>
          </p:nvSpPr>
          <p:spPr bwMode="auto">
            <a:xfrm>
              <a:off x="1123" y="1390"/>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64"/>
            <p:cNvSpPr>
              <a:spLocks noChangeArrowheads="1"/>
            </p:cNvSpPr>
            <p:nvPr/>
          </p:nvSpPr>
          <p:spPr bwMode="auto">
            <a:xfrm>
              <a:off x="1123" y="1501"/>
              <a:ext cx="373"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Choose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65"/>
            <p:cNvSpPr>
              <a:spLocks noChangeArrowheads="1"/>
            </p:cNvSpPr>
            <p:nvPr/>
          </p:nvSpPr>
          <p:spPr bwMode="auto">
            <a:xfrm>
              <a:off x="1456" y="1501"/>
              <a:ext cx="374"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quantity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66"/>
            <p:cNvSpPr>
              <a:spLocks noChangeArrowheads="1"/>
            </p:cNvSpPr>
            <p:nvPr/>
          </p:nvSpPr>
          <p:spPr bwMode="auto">
            <a:xfrm>
              <a:off x="1793" y="1501"/>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67"/>
            <p:cNvSpPr>
              <a:spLocks noChangeArrowheads="1"/>
            </p:cNvSpPr>
            <p:nvPr/>
          </p:nvSpPr>
          <p:spPr bwMode="auto">
            <a:xfrm>
              <a:off x="1818" y="1501"/>
              <a:ext cx="350"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of servi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Rectangle 68"/>
            <p:cNvSpPr>
              <a:spLocks noChangeArrowheads="1"/>
            </p:cNvSpPr>
            <p:nvPr/>
          </p:nvSpPr>
          <p:spPr bwMode="auto">
            <a:xfrm>
              <a:off x="2128" y="1501"/>
              <a:ext cx="86"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69"/>
            <p:cNvSpPr>
              <a:spLocks noChangeArrowheads="1"/>
            </p:cNvSpPr>
            <p:nvPr/>
          </p:nvSpPr>
          <p:spPr bwMode="auto">
            <a:xfrm>
              <a:off x="2173" y="1501"/>
              <a:ext cx="441"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e 1 and 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70"/>
            <p:cNvSpPr>
              <a:spLocks noChangeArrowheads="1"/>
            </p:cNvSpPr>
            <p:nvPr/>
          </p:nvSpPr>
          <p:spPr bwMode="auto">
            <a:xfrm>
              <a:off x="2575" y="1501"/>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71"/>
            <p:cNvSpPr>
              <a:spLocks noChangeArrowheads="1"/>
            </p:cNvSpPr>
            <p:nvPr/>
          </p:nvSpPr>
          <p:spPr bwMode="auto">
            <a:xfrm>
              <a:off x="1123" y="1612"/>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0" name="Group 198"/>
            <p:cNvGrpSpPr>
              <a:grpSpLocks/>
            </p:cNvGrpSpPr>
            <p:nvPr/>
          </p:nvGrpSpPr>
          <p:grpSpPr bwMode="auto">
            <a:xfrm>
              <a:off x="1140" y="1717"/>
              <a:ext cx="1204" cy="1215"/>
              <a:chOff x="1140" y="1717"/>
              <a:chExt cx="1204" cy="1215"/>
            </a:xfrm>
          </p:grpSpPr>
          <p:sp>
            <p:nvSpPr>
              <p:cNvPr id="103" name="Line 72"/>
              <p:cNvSpPr>
                <a:spLocks noChangeShapeType="1"/>
              </p:cNvSpPr>
              <p:nvPr/>
            </p:nvSpPr>
            <p:spPr bwMode="auto">
              <a:xfrm>
                <a:off x="1140" y="1843"/>
                <a:ext cx="136"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Line 73"/>
              <p:cNvSpPr>
                <a:spLocks noChangeShapeType="1"/>
              </p:cNvSpPr>
              <p:nvPr/>
            </p:nvSpPr>
            <p:spPr bwMode="auto">
              <a:xfrm>
                <a:off x="1523" y="1843"/>
                <a:ext cx="152"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Line 74"/>
              <p:cNvSpPr>
                <a:spLocks noChangeShapeType="1"/>
              </p:cNvSpPr>
              <p:nvPr/>
            </p:nvSpPr>
            <p:spPr bwMode="auto">
              <a:xfrm>
                <a:off x="1807" y="1843"/>
                <a:ext cx="136"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Line 75"/>
              <p:cNvSpPr>
                <a:spLocks noChangeShapeType="1"/>
              </p:cNvSpPr>
              <p:nvPr/>
            </p:nvSpPr>
            <p:spPr bwMode="auto">
              <a:xfrm>
                <a:off x="1962" y="1843"/>
                <a:ext cx="147"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Line 76"/>
              <p:cNvSpPr>
                <a:spLocks noChangeShapeType="1"/>
              </p:cNvSpPr>
              <p:nvPr/>
            </p:nvSpPr>
            <p:spPr bwMode="auto">
              <a:xfrm>
                <a:off x="1140" y="2107"/>
                <a:ext cx="136"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Line 77"/>
              <p:cNvSpPr>
                <a:spLocks noChangeShapeType="1"/>
              </p:cNvSpPr>
              <p:nvPr/>
            </p:nvSpPr>
            <p:spPr bwMode="auto">
              <a:xfrm>
                <a:off x="1493" y="2107"/>
                <a:ext cx="135"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Line 78"/>
              <p:cNvSpPr>
                <a:spLocks noChangeShapeType="1"/>
              </p:cNvSpPr>
              <p:nvPr/>
            </p:nvSpPr>
            <p:spPr bwMode="auto">
              <a:xfrm>
                <a:off x="1648" y="2107"/>
                <a:ext cx="146"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Line 79"/>
              <p:cNvSpPr>
                <a:spLocks noChangeShapeType="1"/>
              </p:cNvSpPr>
              <p:nvPr/>
            </p:nvSpPr>
            <p:spPr bwMode="auto">
              <a:xfrm>
                <a:off x="1893" y="2107"/>
                <a:ext cx="136"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Line 80"/>
              <p:cNvSpPr>
                <a:spLocks noChangeShapeType="1"/>
              </p:cNvSpPr>
              <p:nvPr/>
            </p:nvSpPr>
            <p:spPr bwMode="auto">
              <a:xfrm>
                <a:off x="2048" y="2107"/>
                <a:ext cx="151"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Line 81"/>
              <p:cNvSpPr>
                <a:spLocks noChangeShapeType="1"/>
              </p:cNvSpPr>
              <p:nvPr/>
            </p:nvSpPr>
            <p:spPr bwMode="auto">
              <a:xfrm>
                <a:off x="1140" y="2505"/>
                <a:ext cx="136"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Line 82"/>
              <p:cNvSpPr>
                <a:spLocks noChangeShapeType="1"/>
              </p:cNvSpPr>
              <p:nvPr/>
            </p:nvSpPr>
            <p:spPr bwMode="auto">
              <a:xfrm>
                <a:off x="1539" y="2505"/>
                <a:ext cx="168"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Line 83"/>
              <p:cNvSpPr>
                <a:spLocks noChangeShapeType="1"/>
              </p:cNvSpPr>
              <p:nvPr/>
            </p:nvSpPr>
            <p:spPr bwMode="auto">
              <a:xfrm>
                <a:off x="1839" y="2505"/>
                <a:ext cx="136"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Line 84"/>
              <p:cNvSpPr>
                <a:spLocks noChangeShapeType="1"/>
              </p:cNvSpPr>
              <p:nvPr/>
            </p:nvSpPr>
            <p:spPr bwMode="auto">
              <a:xfrm>
                <a:off x="1994" y="2505"/>
                <a:ext cx="163"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Line 85"/>
              <p:cNvSpPr>
                <a:spLocks noChangeShapeType="1"/>
              </p:cNvSpPr>
              <p:nvPr/>
            </p:nvSpPr>
            <p:spPr bwMode="auto">
              <a:xfrm>
                <a:off x="1140" y="2769"/>
                <a:ext cx="136"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Line 86"/>
              <p:cNvSpPr>
                <a:spLocks noChangeShapeType="1"/>
              </p:cNvSpPr>
              <p:nvPr/>
            </p:nvSpPr>
            <p:spPr bwMode="auto">
              <a:xfrm>
                <a:off x="1509" y="2769"/>
                <a:ext cx="136"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Line 87"/>
              <p:cNvSpPr>
                <a:spLocks noChangeShapeType="1"/>
              </p:cNvSpPr>
              <p:nvPr/>
            </p:nvSpPr>
            <p:spPr bwMode="auto">
              <a:xfrm>
                <a:off x="1664" y="2769"/>
                <a:ext cx="163"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 name="Line 88"/>
              <p:cNvSpPr>
                <a:spLocks noChangeShapeType="1"/>
              </p:cNvSpPr>
              <p:nvPr/>
            </p:nvSpPr>
            <p:spPr bwMode="auto">
              <a:xfrm>
                <a:off x="1925" y="2769"/>
                <a:ext cx="136"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 name="Line 89"/>
              <p:cNvSpPr>
                <a:spLocks noChangeShapeType="1"/>
              </p:cNvSpPr>
              <p:nvPr/>
            </p:nvSpPr>
            <p:spPr bwMode="auto">
              <a:xfrm>
                <a:off x="2080" y="2769"/>
                <a:ext cx="167"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 name="Rectangle 90"/>
              <p:cNvSpPr>
                <a:spLocks noChangeArrowheads="1"/>
              </p:cNvSpPr>
              <p:nvPr/>
            </p:nvSpPr>
            <p:spPr bwMode="auto">
              <a:xfrm>
                <a:off x="2185" y="2811"/>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Rectangle 91"/>
              <p:cNvSpPr>
                <a:spLocks noChangeArrowheads="1"/>
              </p:cNvSpPr>
              <p:nvPr/>
            </p:nvSpPr>
            <p:spPr bwMode="auto">
              <a:xfrm>
                <a:off x="2187" y="2681"/>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Rectangle 92"/>
              <p:cNvSpPr>
                <a:spLocks noChangeArrowheads="1"/>
              </p:cNvSpPr>
              <p:nvPr/>
            </p:nvSpPr>
            <p:spPr bwMode="auto">
              <a:xfrm>
                <a:off x="1766" y="2811"/>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Rectangle 93"/>
              <p:cNvSpPr>
                <a:spLocks noChangeArrowheads="1"/>
              </p:cNvSpPr>
              <p:nvPr/>
            </p:nvSpPr>
            <p:spPr bwMode="auto">
              <a:xfrm>
                <a:off x="1357" y="2741"/>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Rectangle 94"/>
              <p:cNvSpPr>
                <a:spLocks noChangeArrowheads="1"/>
              </p:cNvSpPr>
              <p:nvPr/>
            </p:nvSpPr>
            <p:spPr bwMode="auto">
              <a:xfrm>
                <a:off x="2097" y="2547"/>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Rectangle 95"/>
              <p:cNvSpPr>
                <a:spLocks noChangeArrowheads="1"/>
              </p:cNvSpPr>
              <p:nvPr/>
            </p:nvSpPr>
            <p:spPr bwMode="auto">
              <a:xfrm>
                <a:off x="1645" y="2547"/>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Rectangle 96"/>
              <p:cNvSpPr>
                <a:spLocks noChangeArrowheads="1"/>
              </p:cNvSpPr>
              <p:nvPr/>
            </p:nvSpPr>
            <p:spPr bwMode="auto">
              <a:xfrm>
                <a:off x="1647" y="2417"/>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Rectangle 97"/>
              <p:cNvSpPr>
                <a:spLocks noChangeArrowheads="1"/>
              </p:cNvSpPr>
              <p:nvPr/>
            </p:nvSpPr>
            <p:spPr bwMode="auto">
              <a:xfrm>
                <a:off x="1390" y="2477"/>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Rectangle 98"/>
              <p:cNvSpPr>
                <a:spLocks noChangeArrowheads="1"/>
              </p:cNvSpPr>
              <p:nvPr/>
            </p:nvSpPr>
            <p:spPr bwMode="auto">
              <a:xfrm>
                <a:off x="2144" y="2149"/>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Rectangle 99"/>
              <p:cNvSpPr>
                <a:spLocks noChangeArrowheads="1"/>
              </p:cNvSpPr>
              <p:nvPr/>
            </p:nvSpPr>
            <p:spPr bwMode="auto">
              <a:xfrm>
                <a:off x="2146" y="2020"/>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Rectangle 100"/>
              <p:cNvSpPr>
                <a:spLocks noChangeArrowheads="1"/>
              </p:cNvSpPr>
              <p:nvPr/>
            </p:nvSpPr>
            <p:spPr bwMode="auto">
              <a:xfrm>
                <a:off x="1741" y="2149"/>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Rectangle 101"/>
              <p:cNvSpPr>
                <a:spLocks noChangeArrowheads="1"/>
              </p:cNvSpPr>
              <p:nvPr/>
            </p:nvSpPr>
            <p:spPr bwMode="auto">
              <a:xfrm>
                <a:off x="1348" y="2080"/>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Rectangle 102"/>
              <p:cNvSpPr>
                <a:spLocks noChangeArrowheads="1"/>
              </p:cNvSpPr>
              <p:nvPr/>
            </p:nvSpPr>
            <p:spPr bwMode="auto">
              <a:xfrm>
                <a:off x="2055" y="1885"/>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Rectangle 103"/>
              <p:cNvSpPr>
                <a:spLocks noChangeArrowheads="1"/>
              </p:cNvSpPr>
              <p:nvPr/>
            </p:nvSpPr>
            <p:spPr bwMode="auto">
              <a:xfrm>
                <a:off x="1619" y="1885"/>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Rectangle 104"/>
              <p:cNvSpPr>
                <a:spLocks noChangeArrowheads="1"/>
              </p:cNvSpPr>
              <p:nvPr/>
            </p:nvSpPr>
            <p:spPr bwMode="auto">
              <a:xfrm>
                <a:off x="1621" y="1756"/>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Rectangle 105"/>
              <p:cNvSpPr>
                <a:spLocks noChangeArrowheads="1"/>
              </p:cNvSpPr>
              <p:nvPr/>
            </p:nvSpPr>
            <p:spPr bwMode="auto">
              <a:xfrm>
                <a:off x="1380" y="1816"/>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Rectangle 106"/>
              <p:cNvSpPr>
                <a:spLocks noChangeArrowheads="1"/>
              </p:cNvSpPr>
              <p:nvPr/>
            </p:nvSpPr>
            <p:spPr bwMode="auto">
              <a:xfrm>
                <a:off x="2252" y="2447"/>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Rectangle 107"/>
              <p:cNvSpPr>
                <a:spLocks noChangeArrowheads="1"/>
              </p:cNvSpPr>
              <p:nvPr/>
            </p:nvSpPr>
            <p:spPr bwMode="auto">
              <a:xfrm>
                <a:off x="1711" y="2447"/>
                <a:ext cx="75"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Rectangle 108"/>
              <p:cNvSpPr>
                <a:spLocks noChangeArrowheads="1"/>
              </p:cNvSpPr>
              <p:nvPr/>
            </p:nvSpPr>
            <p:spPr bwMode="auto">
              <a:xfrm>
                <a:off x="1293" y="2447"/>
                <a:ext cx="75"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Rectangle 109"/>
              <p:cNvSpPr>
                <a:spLocks noChangeArrowheads="1"/>
              </p:cNvSpPr>
              <p:nvPr/>
            </p:nvSpPr>
            <p:spPr bwMode="auto">
              <a:xfrm>
                <a:off x="2204" y="1785"/>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Rectangle 110"/>
              <p:cNvSpPr>
                <a:spLocks noChangeArrowheads="1"/>
              </p:cNvSpPr>
              <p:nvPr/>
            </p:nvSpPr>
            <p:spPr bwMode="auto">
              <a:xfrm>
                <a:off x="1679" y="1785"/>
                <a:ext cx="75"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Rectangle 111"/>
              <p:cNvSpPr>
                <a:spLocks noChangeArrowheads="1"/>
              </p:cNvSpPr>
              <p:nvPr/>
            </p:nvSpPr>
            <p:spPr bwMode="auto">
              <a:xfrm>
                <a:off x="1293" y="1785"/>
                <a:ext cx="75"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Rectangle 112"/>
              <p:cNvSpPr>
                <a:spLocks noChangeArrowheads="1"/>
              </p:cNvSpPr>
              <p:nvPr/>
            </p:nvSpPr>
            <p:spPr bwMode="auto">
              <a:xfrm>
                <a:off x="2133" y="2780"/>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Rectangle 113"/>
              <p:cNvSpPr>
                <a:spLocks noChangeArrowheads="1"/>
              </p:cNvSpPr>
              <p:nvPr/>
            </p:nvSpPr>
            <p:spPr bwMode="auto">
              <a:xfrm>
                <a:off x="2131" y="2651"/>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Rectangle 114"/>
              <p:cNvSpPr>
                <a:spLocks noChangeArrowheads="1"/>
              </p:cNvSpPr>
              <p:nvPr/>
            </p:nvSpPr>
            <p:spPr bwMode="auto">
              <a:xfrm>
                <a:off x="1976" y="2654"/>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Rectangle 115"/>
              <p:cNvSpPr>
                <a:spLocks noChangeArrowheads="1"/>
              </p:cNvSpPr>
              <p:nvPr/>
            </p:nvSpPr>
            <p:spPr bwMode="auto">
              <a:xfrm>
                <a:off x="1715" y="2780"/>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Rectangle 116"/>
              <p:cNvSpPr>
                <a:spLocks noChangeArrowheads="1"/>
              </p:cNvSpPr>
              <p:nvPr/>
            </p:nvSpPr>
            <p:spPr bwMode="auto">
              <a:xfrm>
                <a:off x="1733" y="2654"/>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Rectangle 117"/>
              <p:cNvSpPr>
                <a:spLocks noChangeArrowheads="1"/>
              </p:cNvSpPr>
              <p:nvPr/>
            </p:nvSpPr>
            <p:spPr bwMode="auto">
              <a:xfrm>
                <a:off x="1565" y="2780"/>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Rectangle 118"/>
              <p:cNvSpPr>
                <a:spLocks noChangeArrowheads="1"/>
              </p:cNvSpPr>
              <p:nvPr/>
            </p:nvSpPr>
            <p:spPr bwMode="auto">
              <a:xfrm>
                <a:off x="1560" y="2654"/>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Rectangle 119"/>
              <p:cNvSpPr>
                <a:spLocks noChangeArrowheads="1"/>
              </p:cNvSpPr>
              <p:nvPr/>
            </p:nvSpPr>
            <p:spPr bwMode="auto">
              <a:xfrm>
                <a:off x="1306" y="2711"/>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120"/>
              <p:cNvSpPr>
                <a:spLocks noChangeArrowheads="1"/>
              </p:cNvSpPr>
              <p:nvPr/>
            </p:nvSpPr>
            <p:spPr bwMode="auto">
              <a:xfrm>
                <a:off x="1191" y="2654"/>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121"/>
              <p:cNvSpPr>
                <a:spLocks noChangeArrowheads="1"/>
              </p:cNvSpPr>
              <p:nvPr/>
            </p:nvSpPr>
            <p:spPr bwMode="auto">
              <a:xfrm>
                <a:off x="2045" y="2516"/>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122"/>
              <p:cNvSpPr>
                <a:spLocks noChangeArrowheads="1"/>
              </p:cNvSpPr>
              <p:nvPr/>
            </p:nvSpPr>
            <p:spPr bwMode="auto">
              <a:xfrm>
                <a:off x="2064" y="2390"/>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123"/>
              <p:cNvSpPr>
                <a:spLocks noChangeArrowheads="1"/>
              </p:cNvSpPr>
              <p:nvPr/>
            </p:nvSpPr>
            <p:spPr bwMode="auto">
              <a:xfrm>
                <a:off x="1895" y="2516"/>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124"/>
              <p:cNvSpPr>
                <a:spLocks noChangeArrowheads="1"/>
              </p:cNvSpPr>
              <p:nvPr/>
            </p:nvSpPr>
            <p:spPr bwMode="auto">
              <a:xfrm>
                <a:off x="1890" y="2390"/>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Rectangle 125"/>
              <p:cNvSpPr>
                <a:spLocks noChangeArrowheads="1"/>
              </p:cNvSpPr>
              <p:nvPr/>
            </p:nvSpPr>
            <p:spPr bwMode="auto">
              <a:xfrm>
                <a:off x="1593" y="2516"/>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Rectangle 126"/>
              <p:cNvSpPr>
                <a:spLocks noChangeArrowheads="1"/>
              </p:cNvSpPr>
              <p:nvPr/>
            </p:nvSpPr>
            <p:spPr bwMode="auto">
              <a:xfrm>
                <a:off x="1591" y="2387"/>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Rectangle 127"/>
              <p:cNvSpPr>
                <a:spLocks noChangeArrowheads="1"/>
              </p:cNvSpPr>
              <p:nvPr/>
            </p:nvSpPr>
            <p:spPr bwMode="auto">
              <a:xfrm>
                <a:off x="1338" y="2447"/>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Rectangle 128"/>
              <p:cNvSpPr>
                <a:spLocks noChangeArrowheads="1"/>
              </p:cNvSpPr>
              <p:nvPr/>
            </p:nvSpPr>
            <p:spPr bwMode="auto">
              <a:xfrm>
                <a:off x="1191" y="2390"/>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Rectangle 129"/>
              <p:cNvSpPr>
                <a:spLocks noChangeArrowheads="1"/>
              </p:cNvSpPr>
              <p:nvPr/>
            </p:nvSpPr>
            <p:spPr bwMode="auto">
              <a:xfrm>
                <a:off x="2101" y="2119"/>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Rectangle 130"/>
              <p:cNvSpPr>
                <a:spLocks noChangeArrowheads="1"/>
              </p:cNvSpPr>
              <p:nvPr/>
            </p:nvSpPr>
            <p:spPr bwMode="auto">
              <a:xfrm>
                <a:off x="2099" y="1990"/>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131"/>
              <p:cNvSpPr>
                <a:spLocks noChangeArrowheads="1"/>
              </p:cNvSpPr>
              <p:nvPr/>
            </p:nvSpPr>
            <p:spPr bwMode="auto">
              <a:xfrm>
                <a:off x="1944" y="1993"/>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Rectangle 132"/>
              <p:cNvSpPr>
                <a:spLocks noChangeArrowheads="1"/>
              </p:cNvSpPr>
              <p:nvPr/>
            </p:nvSpPr>
            <p:spPr bwMode="auto">
              <a:xfrm>
                <a:off x="1699" y="2119"/>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Rectangle 133"/>
              <p:cNvSpPr>
                <a:spLocks noChangeArrowheads="1"/>
              </p:cNvSpPr>
              <p:nvPr/>
            </p:nvSpPr>
            <p:spPr bwMode="auto">
              <a:xfrm>
                <a:off x="1709" y="1993"/>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Rectangle 134"/>
              <p:cNvSpPr>
                <a:spLocks noChangeArrowheads="1"/>
              </p:cNvSpPr>
              <p:nvPr/>
            </p:nvSpPr>
            <p:spPr bwMode="auto">
              <a:xfrm>
                <a:off x="1549" y="2119"/>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Rectangle 135"/>
              <p:cNvSpPr>
                <a:spLocks noChangeArrowheads="1"/>
              </p:cNvSpPr>
              <p:nvPr/>
            </p:nvSpPr>
            <p:spPr bwMode="auto">
              <a:xfrm>
                <a:off x="1544" y="1993"/>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Rectangle 136"/>
              <p:cNvSpPr>
                <a:spLocks noChangeArrowheads="1"/>
              </p:cNvSpPr>
              <p:nvPr/>
            </p:nvSpPr>
            <p:spPr bwMode="auto">
              <a:xfrm>
                <a:off x="1306" y="2049"/>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137"/>
              <p:cNvSpPr>
                <a:spLocks noChangeArrowheads="1"/>
              </p:cNvSpPr>
              <p:nvPr/>
            </p:nvSpPr>
            <p:spPr bwMode="auto">
              <a:xfrm>
                <a:off x="1191" y="1993"/>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138"/>
              <p:cNvSpPr>
                <a:spLocks noChangeArrowheads="1"/>
              </p:cNvSpPr>
              <p:nvPr/>
            </p:nvSpPr>
            <p:spPr bwMode="auto">
              <a:xfrm>
                <a:off x="2013" y="1855"/>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139"/>
              <p:cNvSpPr>
                <a:spLocks noChangeArrowheads="1"/>
              </p:cNvSpPr>
              <p:nvPr/>
            </p:nvSpPr>
            <p:spPr bwMode="auto">
              <a:xfrm>
                <a:off x="2024" y="1729"/>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140"/>
              <p:cNvSpPr>
                <a:spLocks noChangeArrowheads="1"/>
              </p:cNvSpPr>
              <p:nvPr/>
            </p:nvSpPr>
            <p:spPr bwMode="auto">
              <a:xfrm>
                <a:off x="1863" y="1855"/>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Rectangle 141"/>
              <p:cNvSpPr>
                <a:spLocks noChangeArrowheads="1"/>
              </p:cNvSpPr>
              <p:nvPr/>
            </p:nvSpPr>
            <p:spPr bwMode="auto">
              <a:xfrm>
                <a:off x="1858" y="1729"/>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Rectangle 142"/>
              <p:cNvSpPr>
                <a:spLocks noChangeArrowheads="1"/>
              </p:cNvSpPr>
              <p:nvPr/>
            </p:nvSpPr>
            <p:spPr bwMode="auto">
              <a:xfrm>
                <a:off x="1577" y="1855"/>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Rectangle 143"/>
              <p:cNvSpPr>
                <a:spLocks noChangeArrowheads="1"/>
              </p:cNvSpPr>
              <p:nvPr/>
            </p:nvSpPr>
            <p:spPr bwMode="auto">
              <a:xfrm>
                <a:off x="1574" y="1726"/>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144"/>
              <p:cNvSpPr>
                <a:spLocks noChangeArrowheads="1"/>
              </p:cNvSpPr>
              <p:nvPr/>
            </p:nvSpPr>
            <p:spPr bwMode="auto">
              <a:xfrm>
                <a:off x="1338" y="1785"/>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145"/>
              <p:cNvSpPr>
                <a:spLocks noChangeArrowheads="1"/>
              </p:cNvSpPr>
              <p:nvPr/>
            </p:nvSpPr>
            <p:spPr bwMode="auto">
              <a:xfrm>
                <a:off x="1191" y="1729"/>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146"/>
              <p:cNvSpPr>
                <a:spLocks noChangeArrowheads="1"/>
              </p:cNvSpPr>
              <p:nvPr/>
            </p:nvSpPr>
            <p:spPr bwMode="auto">
              <a:xfrm>
                <a:off x="2088" y="2771"/>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Rectangle 147"/>
              <p:cNvSpPr>
                <a:spLocks noChangeArrowheads="1"/>
              </p:cNvSpPr>
              <p:nvPr/>
            </p:nvSpPr>
            <p:spPr bwMode="auto">
              <a:xfrm>
                <a:off x="2086" y="2642"/>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Rectangle 148"/>
              <p:cNvSpPr>
                <a:spLocks noChangeArrowheads="1"/>
              </p:cNvSpPr>
              <p:nvPr/>
            </p:nvSpPr>
            <p:spPr bwMode="auto">
              <a:xfrm>
                <a:off x="1938" y="2771"/>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Rectangle 149"/>
              <p:cNvSpPr>
                <a:spLocks noChangeArrowheads="1"/>
              </p:cNvSpPr>
              <p:nvPr/>
            </p:nvSpPr>
            <p:spPr bwMode="auto">
              <a:xfrm>
                <a:off x="1931" y="2645"/>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Rectangle 150"/>
              <p:cNvSpPr>
                <a:spLocks noChangeArrowheads="1"/>
              </p:cNvSpPr>
              <p:nvPr/>
            </p:nvSpPr>
            <p:spPr bwMode="auto">
              <a:xfrm>
                <a:off x="1851" y="2702"/>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Rectangle 151"/>
              <p:cNvSpPr>
                <a:spLocks noChangeArrowheads="1"/>
              </p:cNvSpPr>
              <p:nvPr/>
            </p:nvSpPr>
            <p:spPr bwMode="auto">
              <a:xfrm>
                <a:off x="1669" y="2771"/>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 name="Rectangle 152"/>
              <p:cNvSpPr>
                <a:spLocks noChangeArrowheads="1"/>
              </p:cNvSpPr>
              <p:nvPr/>
            </p:nvSpPr>
            <p:spPr bwMode="auto">
              <a:xfrm>
                <a:off x="1688" y="2645"/>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Rectangle 153"/>
              <p:cNvSpPr>
                <a:spLocks noChangeArrowheads="1"/>
              </p:cNvSpPr>
              <p:nvPr/>
            </p:nvSpPr>
            <p:spPr bwMode="auto">
              <a:xfrm>
                <a:off x="1519" y="2771"/>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 name="Rectangle 154"/>
              <p:cNvSpPr>
                <a:spLocks noChangeArrowheads="1"/>
              </p:cNvSpPr>
              <p:nvPr/>
            </p:nvSpPr>
            <p:spPr bwMode="auto">
              <a:xfrm>
                <a:off x="1514" y="2645"/>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6" name="Rectangle 155"/>
              <p:cNvSpPr>
                <a:spLocks noChangeArrowheads="1"/>
              </p:cNvSpPr>
              <p:nvPr/>
            </p:nvSpPr>
            <p:spPr bwMode="auto">
              <a:xfrm>
                <a:off x="1433" y="2702"/>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Rectangle 156"/>
              <p:cNvSpPr>
                <a:spLocks noChangeArrowheads="1"/>
              </p:cNvSpPr>
              <p:nvPr/>
            </p:nvSpPr>
            <p:spPr bwMode="auto">
              <a:xfrm>
                <a:off x="1153" y="2771"/>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8" name="Rectangle 157"/>
              <p:cNvSpPr>
                <a:spLocks noChangeArrowheads="1"/>
              </p:cNvSpPr>
              <p:nvPr/>
            </p:nvSpPr>
            <p:spPr bwMode="auto">
              <a:xfrm>
                <a:off x="1146" y="2645"/>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Rectangle 158"/>
              <p:cNvSpPr>
                <a:spLocks noChangeArrowheads="1"/>
              </p:cNvSpPr>
              <p:nvPr/>
            </p:nvSpPr>
            <p:spPr bwMode="auto">
              <a:xfrm>
                <a:off x="2181" y="2438"/>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0" name="Rectangle 159"/>
              <p:cNvSpPr>
                <a:spLocks noChangeArrowheads="1"/>
              </p:cNvSpPr>
              <p:nvPr/>
            </p:nvSpPr>
            <p:spPr bwMode="auto">
              <a:xfrm>
                <a:off x="2000" y="2507"/>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Rectangle 160"/>
              <p:cNvSpPr>
                <a:spLocks noChangeArrowheads="1"/>
              </p:cNvSpPr>
              <p:nvPr/>
            </p:nvSpPr>
            <p:spPr bwMode="auto">
              <a:xfrm>
                <a:off x="2018" y="2381"/>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Rectangle 161"/>
              <p:cNvSpPr>
                <a:spLocks noChangeArrowheads="1"/>
              </p:cNvSpPr>
              <p:nvPr/>
            </p:nvSpPr>
            <p:spPr bwMode="auto">
              <a:xfrm>
                <a:off x="1850" y="2507"/>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Rectangle 162"/>
              <p:cNvSpPr>
                <a:spLocks noChangeArrowheads="1"/>
              </p:cNvSpPr>
              <p:nvPr/>
            </p:nvSpPr>
            <p:spPr bwMode="auto">
              <a:xfrm>
                <a:off x="1845" y="2381"/>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Rectangle 163"/>
              <p:cNvSpPr>
                <a:spLocks noChangeArrowheads="1"/>
              </p:cNvSpPr>
              <p:nvPr/>
            </p:nvSpPr>
            <p:spPr bwMode="auto">
              <a:xfrm>
                <a:off x="1763" y="2438"/>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164"/>
              <p:cNvSpPr>
                <a:spLocks noChangeArrowheads="1"/>
              </p:cNvSpPr>
              <p:nvPr/>
            </p:nvSpPr>
            <p:spPr bwMode="auto">
              <a:xfrm>
                <a:off x="1548" y="2507"/>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Rectangle 165"/>
              <p:cNvSpPr>
                <a:spLocks noChangeArrowheads="1"/>
              </p:cNvSpPr>
              <p:nvPr/>
            </p:nvSpPr>
            <p:spPr bwMode="auto">
              <a:xfrm>
                <a:off x="1545" y="2378"/>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7" name="Rectangle 166"/>
              <p:cNvSpPr>
                <a:spLocks noChangeArrowheads="1"/>
              </p:cNvSpPr>
              <p:nvPr/>
            </p:nvSpPr>
            <p:spPr bwMode="auto">
              <a:xfrm>
                <a:off x="1465" y="2438"/>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Rectangle 167"/>
              <p:cNvSpPr>
                <a:spLocks noChangeArrowheads="1"/>
              </p:cNvSpPr>
              <p:nvPr/>
            </p:nvSpPr>
            <p:spPr bwMode="auto">
              <a:xfrm>
                <a:off x="1153" y="2507"/>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9" name="Rectangle 168"/>
              <p:cNvSpPr>
                <a:spLocks noChangeArrowheads="1"/>
              </p:cNvSpPr>
              <p:nvPr/>
            </p:nvSpPr>
            <p:spPr bwMode="auto">
              <a:xfrm>
                <a:off x="1146" y="2381"/>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0" name="Rectangle 169"/>
              <p:cNvSpPr>
                <a:spLocks noChangeArrowheads="1"/>
              </p:cNvSpPr>
              <p:nvPr/>
            </p:nvSpPr>
            <p:spPr bwMode="auto">
              <a:xfrm>
                <a:off x="2056" y="2110"/>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1" name="Rectangle 170"/>
              <p:cNvSpPr>
                <a:spLocks noChangeArrowheads="1"/>
              </p:cNvSpPr>
              <p:nvPr/>
            </p:nvSpPr>
            <p:spPr bwMode="auto">
              <a:xfrm>
                <a:off x="2053" y="1981"/>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Rectangle 171"/>
              <p:cNvSpPr>
                <a:spLocks noChangeArrowheads="1"/>
              </p:cNvSpPr>
              <p:nvPr/>
            </p:nvSpPr>
            <p:spPr bwMode="auto">
              <a:xfrm>
                <a:off x="1906" y="2110"/>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3" name="Rectangle 172"/>
              <p:cNvSpPr>
                <a:spLocks noChangeArrowheads="1"/>
              </p:cNvSpPr>
              <p:nvPr/>
            </p:nvSpPr>
            <p:spPr bwMode="auto">
              <a:xfrm>
                <a:off x="1898" y="1984"/>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4" name="Rectangle 173"/>
              <p:cNvSpPr>
                <a:spLocks noChangeArrowheads="1"/>
              </p:cNvSpPr>
              <p:nvPr/>
            </p:nvSpPr>
            <p:spPr bwMode="auto">
              <a:xfrm>
                <a:off x="1819" y="2040"/>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 name="Rectangle 174"/>
              <p:cNvSpPr>
                <a:spLocks noChangeArrowheads="1"/>
              </p:cNvSpPr>
              <p:nvPr/>
            </p:nvSpPr>
            <p:spPr bwMode="auto">
              <a:xfrm>
                <a:off x="1653" y="2110"/>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Rectangle 175"/>
              <p:cNvSpPr>
                <a:spLocks noChangeArrowheads="1"/>
              </p:cNvSpPr>
              <p:nvPr/>
            </p:nvSpPr>
            <p:spPr bwMode="auto">
              <a:xfrm>
                <a:off x="1664" y="1984"/>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 name="Rectangle 176"/>
              <p:cNvSpPr>
                <a:spLocks noChangeArrowheads="1"/>
              </p:cNvSpPr>
              <p:nvPr/>
            </p:nvSpPr>
            <p:spPr bwMode="auto">
              <a:xfrm>
                <a:off x="1503" y="2110"/>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Rectangle 177"/>
              <p:cNvSpPr>
                <a:spLocks noChangeArrowheads="1"/>
              </p:cNvSpPr>
              <p:nvPr/>
            </p:nvSpPr>
            <p:spPr bwMode="auto">
              <a:xfrm>
                <a:off x="1498" y="1984"/>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Rectangle 178"/>
              <p:cNvSpPr>
                <a:spLocks noChangeArrowheads="1"/>
              </p:cNvSpPr>
              <p:nvPr/>
            </p:nvSpPr>
            <p:spPr bwMode="auto">
              <a:xfrm>
                <a:off x="1417" y="2040"/>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Rectangle 179"/>
              <p:cNvSpPr>
                <a:spLocks noChangeArrowheads="1"/>
              </p:cNvSpPr>
              <p:nvPr/>
            </p:nvSpPr>
            <p:spPr bwMode="auto">
              <a:xfrm>
                <a:off x="1153" y="2110"/>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1" name="Rectangle 180"/>
              <p:cNvSpPr>
                <a:spLocks noChangeArrowheads="1"/>
              </p:cNvSpPr>
              <p:nvPr/>
            </p:nvSpPr>
            <p:spPr bwMode="auto">
              <a:xfrm>
                <a:off x="1146" y="1984"/>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Rectangle 181"/>
              <p:cNvSpPr>
                <a:spLocks noChangeArrowheads="1"/>
              </p:cNvSpPr>
              <p:nvPr/>
            </p:nvSpPr>
            <p:spPr bwMode="auto">
              <a:xfrm>
                <a:off x="2133" y="1776"/>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3" name="Rectangle 182"/>
              <p:cNvSpPr>
                <a:spLocks noChangeArrowheads="1"/>
              </p:cNvSpPr>
              <p:nvPr/>
            </p:nvSpPr>
            <p:spPr bwMode="auto">
              <a:xfrm>
                <a:off x="1968" y="1846"/>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4" name="Rectangle 183"/>
              <p:cNvSpPr>
                <a:spLocks noChangeArrowheads="1"/>
              </p:cNvSpPr>
              <p:nvPr/>
            </p:nvSpPr>
            <p:spPr bwMode="auto">
              <a:xfrm>
                <a:off x="1978" y="1720"/>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Rectangle 184"/>
              <p:cNvSpPr>
                <a:spLocks noChangeArrowheads="1"/>
              </p:cNvSpPr>
              <p:nvPr/>
            </p:nvSpPr>
            <p:spPr bwMode="auto">
              <a:xfrm>
                <a:off x="1818" y="1846"/>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Rectangle 185"/>
              <p:cNvSpPr>
                <a:spLocks noChangeArrowheads="1"/>
              </p:cNvSpPr>
              <p:nvPr/>
            </p:nvSpPr>
            <p:spPr bwMode="auto">
              <a:xfrm>
                <a:off x="1813" y="1720"/>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7" name="Rectangle 186"/>
              <p:cNvSpPr>
                <a:spLocks noChangeArrowheads="1"/>
              </p:cNvSpPr>
              <p:nvPr/>
            </p:nvSpPr>
            <p:spPr bwMode="auto">
              <a:xfrm>
                <a:off x="1731" y="1776"/>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8" name="Rectangle 187"/>
              <p:cNvSpPr>
                <a:spLocks noChangeArrowheads="1"/>
              </p:cNvSpPr>
              <p:nvPr/>
            </p:nvSpPr>
            <p:spPr bwMode="auto">
              <a:xfrm>
                <a:off x="1531" y="1846"/>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9" name="Rectangle 188"/>
              <p:cNvSpPr>
                <a:spLocks noChangeArrowheads="1"/>
              </p:cNvSpPr>
              <p:nvPr/>
            </p:nvSpPr>
            <p:spPr bwMode="auto">
              <a:xfrm>
                <a:off x="1529" y="1717"/>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Rectangle 189"/>
              <p:cNvSpPr>
                <a:spLocks noChangeArrowheads="1"/>
              </p:cNvSpPr>
              <p:nvPr/>
            </p:nvSpPr>
            <p:spPr bwMode="auto">
              <a:xfrm>
                <a:off x="1449" y="1776"/>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1" name="Rectangle 190"/>
              <p:cNvSpPr>
                <a:spLocks noChangeArrowheads="1"/>
              </p:cNvSpPr>
              <p:nvPr/>
            </p:nvSpPr>
            <p:spPr bwMode="auto">
              <a:xfrm>
                <a:off x="1153" y="1846"/>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2" name="Rectangle 191"/>
              <p:cNvSpPr>
                <a:spLocks noChangeArrowheads="1"/>
              </p:cNvSpPr>
              <p:nvPr/>
            </p:nvSpPr>
            <p:spPr bwMode="auto">
              <a:xfrm>
                <a:off x="1146" y="1720"/>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3" name="Rectangle 192"/>
              <p:cNvSpPr>
                <a:spLocks noChangeArrowheads="1"/>
              </p:cNvSpPr>
              <p:nvPr/>
            </p:nvSpPr>
            <p:spPr bwMode="auto">
              <a:xfrm>
                <a:off x="1983" y="2771"/>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Symbol" panose="05050102010706020507" pitchFamily="18" charset="2"/>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Rectangle 193"/>
              <p:cNvSpPr>
                <a:spLocks noChangeArrowheads="1"/>
              </p:cNvSpPr>
              <p:nvPr/>
            </p:nvSpPr>
            <p:spPr bwMode="auto">
              <a:xfrm>
                <a:off x="1199" y="2771"/>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Symbol" panose="05050102010706020507" pitchFamily="18" charset="2"/>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5" name="Rectangle 194"/>
              <p:cNvSpPr>
                <a:spLocks noChangeArrowheads="1"/>
              </p:cNvSpPr>
              <p:nvPr/>
            </p:nvSpPr>
            <p:spPr bwMode="auto">
              <a:xfrm>
                <a:off x="1199" y="2507"/>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Symbol" panose="05050102010706020507" pitchFamily="18" charset="2"/>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Rectangle 195"/>
              <p:cNvSpPr>
                <a:spLocks noChangeArrowheads="1"/>
              </p:cNvSpPr>
              <p:nvPr/>
            </p:nvSpPr>
            <p:spPr bwMode="auto">
              <a:xfrm>
                <a:off x="1951" y="2110"/>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Symbol" panose="05050102010706020507" pitchFamily="18" charset="2"/>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7" name="Rectangle 196"/>
              <p:cNvSpPr>
                <a:spLocks noChangeArrowheads="1"/>
              </p:cNvSpPr>
              <p:nvPr/>
            </p:nvSpPr>
            <p:spPr bwMode="auto">
              <a:xfrm>
                <a:off x="1199" y="2110"/>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Symbol" panose="05050102010706020507" pitchFamily="18" charset="2"/>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8" name="Rectangle 197"/>
              <p:cNvSpPr>
                <a:spLocks noChangeArrowheads="1"/>
              </p:cNvSpPr>
              <p:nvPr/>
            </p:nvSpPr>
            <p:spPr bwMode="auto">
              <a:xfrm>
                <a:off x="1199" y="1846"/>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Symbol" panose="05050102010706020507" pitchFamily="18" charset="2"/>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31" name="Rectangle 199"/>
            <p:cNvSpPr>
              <a:spLocks noChangeArrowheads="1"/>
            </p:cNvSpPr>
            <p:nvPr/>
          </p:nvSpPr>
          <p:spPr bwMode="auto">
            <a:xfrm>
              <a:off x="2312" y="2251"/>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Rectangle 200"/>
            <p:cNvSpPr>
              <a:spLocks noChangeArrowheads="1"/>
            </p:cNvSpPr>
            <p:nvPr/>
          </p:nvSpPr>
          <p:spPr bwMode="auto">
            <a:xfrm>
              <a:off x="816" y="2911"/>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201"/>
            <p:cNvSpPr>
              <a:spLocks noChangeArrowheads="1"/>
            </p:cNvSpPr>
            <p:nvPr/>
          </p:nvSpPr>
          <p:spPr bwMode="auto">
            <a:xfrm>
              <a:off x="1123" y="3030"/>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202"/>
            <p:cNvSpPr>
              <a:spLocks noChangeArrowheads="1"/>
            </p:cNvSpPr>
            <p:nvPr/>
          </p:nvSpPr>
          <p:spPr bwMode="auto">
            <a:xfrm>
              <a:off x="1123" y="3149"/>
              <a:ext cx="1002"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Times New Roman" panose="02020603050405020304" pitchFamily="18" charset="0"/>
                </a:rPr>
                <a:t>Equilibrium (MB=MC)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Rectangle 203"/>
            <p:cNvSpPr>
              <a:spLocks noChangeArrowheads="1"/>
            </p:cNvSpPr>
            <p:nvPr/>
          </p:nvSpPr>
          <p:spPr bwMode="auto">
            <a:xfrm>
              <a:off x="2089" y="3149"/>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204"/>
            <p:cNvSpPr>
              <a:spLocks noChangeArrowheads="1"/>
            </p:cNvSpPr>
            <p:nvPr/>
          </p:nvSpPr>
          <p:spPr bwMode="auto">
            <a:xfrm>
              <a:off x="1123" y="3269"/>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7" name="Group 264"/>
            <p:cNvGrpSpPr>
              <a:grpSpLocks/>
            </p:cNvGrpSpPr>
            <p:nvPr/>
          </p:nvGrpSpPr>
          <p:grpSpPr bwMode="auto">
            <a:xfrm>
              <a:off x="1140" y="3382"/>
              <a:ext cx="1091" cy="527"/>
              <a:chOff x="1140" y="3382"/>
              <a:chExt cx="1091" cy="527"/>
            </a:xfrm>
          </p:grpSpPr>
          <p:sp>
            <p:nvSpPr>
              <p:cNvPr id="44" name="Line 205"/>
              <p:cNvSpPr>
                <a:spLocks noChangeShapeType="1"/>
              </p:cNvSpPr>
              <p:nvPr/>
            </p:nvSpPr>
            <p:spPr bwMode="auto">
              <a:xfrm>
                <a:off x="1140" y="3638"/>
                <a:ext cx="131"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Line 206"/>
              <p:cNvSpPr>
                <a:spLocks noChangeShapeType="1"/>
              </p:cNvSpPr>
              <p:nvPr/>
            </p:nvSpPr>
            <p:spPr bwMode="auto">
              <a:xfrm>
                <a:off x="1427" y="3509"/>
                <a:ext cx="136"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Line 207"/>
              <p:cNvSpPr>
                <a:spLocks noChangeShapeType="1"/>
              </p:cNvSpPr>
              <p:nvPr/>
            </p:nvSpPr>
            <p:spPr bwMode="auto">
              <a:xfrm>
                <a:off x="1582" y="3509"/>
                <a:ext cx="152"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Line 208"/>
              <p:cNvSpPr>
                <a:spLocks noChangeShapeType="1"/>
              </p:cNvSpPr>
              <p:nvPr/>
            </p:nvSpPr>
            <p:spPr bwMode="auto">
              <a:xfrm>
                <a:off x="1832" y="3509"/>
                <a:ext cx="136"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Line 209"/>
              <p:cNvSpPr>
                <a:spLocks noChangeShapeType="1"/>
              </p:cNvSpPr>
              <p:nvPr/>
            </p:nvSpPr>
            <p:spPr bwMode="auto">
              <a:xfrm>
                <a:off x="1987" y="3509"/>
                <a:ext cx="147"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Line 210"/>
              <p:cNvSpPr>
                <a:spLocks noChangeShapeType="1"/>
              </p:cNvSpPr>
              <p:nvPr/>
            </p:nvSpPr>
            <p:spPr bwMode="auto">
              <a:xfrm>
                <a:off x="1412" y="3758"/>
                <a:ext cx="135"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Line 211"/>
              <p:cNvSpPr>
                <a:spLocks noChangeShapeType="1"/>
              </p:cNvSpPr>
              <p:nvPr/>
            </p:nvSpPr>
            <p:spPr bwMode="auto">
              <a:xfrm>
                <a:off x="1567" y="3758"/>
                <a:ext cx="167"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212"/>
              <p:cNvSpPr>
                <a:spLocks noChangeShapeType="1"/>
              </p:cNvSpPr>
              <p:nvPr/>
            </p:nvSpPr>
            <p:spPr bwMode="auto">
              <a:xfrm>
                <a:off x="1832" y="3758"/>
                <a:ext cx="136"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Line 213"/>
              <p:cNvSpPr>
                <a:spLocks noChangeShapeType="1"/>
              </p:cNvSpPr>
              <p:nvPr/>
            </p:nvSpPr>
            <p:spPr bwMode="auto">
              <a:xfrm>
                <a:off x="1987" y="3758"/>
                <a:ext cx="163"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Line 214"/>
              <p:cNvSpPr>
                <a:spLocks noChangeShapeType="1"/>
              </p:cNvSpPr>
              <p:nvPr/>
            </p:nvSpPr>
            <p:spPr bwMode="auto">
              <a:xfrm>
                <a:off x="1369" y="3638"/>
                <a:ext cx="823"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Rectangle 215"/>
              <p:cNvSpPr>
                <a:spLocks noChangeArrowheads="1"/>
              </p:cNvSpPr>
              <p:nvPr/>
            </p:nvSpPr>
            <p:spPr bwMode="auto">
              <a:xfrm>
                <a:off x="2148" y="3700"/>
                <a:ext cx="8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Rectangle 216"/>
              <p:cNvSpPr>
                <a:spLocks noChangeArrowheads="1"/>
              </p:cNvSpPr>
              <p:nvPr/>
            </p:nvSpPr>
            <p:spPr bwMode="auto">
              <a:xfrm>
                <a:off x="1367" y="3700"/>
                <a:ext cx="8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Rectangle 217"/>
              <p:cNvSpPr>
                <a:spLocks noChangeArrowheads="1"/>
              </p:cNvSpPr>
              <p:nvPr/>
            </p:nvSpPr>
            <p:spPr bwMode="auto">
              <a:xfrm>
                <a:off x="2133" y="3451"/>
                <a:ext cx="8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Rectangle 218"/>
              <p:cNvSpPr>
                <a:spLocks noChangeArrowheads="1"/>
              </p:cNvSpPr>
              <p:nvPr/>
            </p:nvSpPr>
            <p:spPr bwMode="auto">
              <a:xfrm>
                <a:off x="1383" y="3451"/>
                <a:ext cx="8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Rectangle 219"/>
              <p:cNvSpPr>
                <a:spLocks noChangeArrowheads="1"/>
              </p:cNvSpPr>
              <p:nvPr/>
            </p:nvSpPr>
            <p:spPr bwMode="auto">
              <a:xfrm>
                <a:off x="2090" y="3800"/>
                <a:ext cx="7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Rectangle 220"/>
              <p:cNvSpPr>
                <a:spLocks noChangeArrowheads="1"/>
              </p:cNvSpPr>
              <p:nvPr/>
            </p:nvSpPr>
            <p:spPr bwMode="auto">
              <a:xfrm>
                <a:off x="1671" y="3800"/>
                <a:ext cx="7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Rectangle 221"/>
              <p:cNvSpPr>
                <a:spLocks noChangeArrowheads="1"/>
              </p:cNvSpPr>
              <p:nvPr/>
            </p:nvSpPr>
            <p:spPr bwMode="auto">
              <a:xfrm>
                <a:off x="1674" y="3671"/>
                <a:ext cx="7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Rectangle 222"/>
              <p:cNvSpPr>
                <a:spLocks noChangeArrowheads="1"/>
              </p:cNvSpPr>
              <p:nvPr/>
            </p:nvSpPr>
            <p:spPr bwMode="auto">
              <a:xfrm>
                <a:off x="2080" y="3551"/>
                <a:ext cx="7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Rectangle 223"/>
              <p:cNvSpPr>
                <a:spLocks noChangeArrowheads="1"/>
              </p:cNvSpPr>
              <p:nvPr/>
            </p:nvSpPr>
            <p:spPr bwMode="auto">
              <a:xfrm>
                <a:off x="1678" y="3551"/>
                <a:ext cx="7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Rectangle 224"/>
              <p:cNvSpPr>
                <a:spLocks noChangeArrowheads="1"/>
              </p:cNvSpPr>
              <p:nvPr/>
            </p:nvSpPr>
            <p:spPr bwMode="auto">
              <a:xfrm>
                <a:off x="1680" y="3422"/>
                <a:ext cx="7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Rectangle 225"/>
              <p:cNvSpPr>
                <a:spLocks noChangeArrowheads="1"/>
              </p:cNvSpPr>
              <p:nvPr/>
            </p:nvSpPr>
            <p:spPr bwMode="auto">
              <a:xfrm>
                <a:off x="1211" y="3680"/>
                <a:ext cx="7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Rectangle 226"/>
              <p:cNvSpPr>
                <a:spLocks noChangeArrowheads="1"/>
              </p:cNvSpPr>
              <p:nvPr/>
            </p:nvSpPr>
            <p:spPr bwMode="auto">
              <a:xfrm>
                <a:off x="1209" y="3551"/>
                <a:ext cx="7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Rectangle 227"/>
              <p:cNvSpPr>
                <a:spLocks noChangeArrowheads="1"/>
              </p:cNvSpPr>
              <p:nvPr/>
            </p:nvSpPr>
            <p:spPr bwMode="auto">
              <a:xfrm>
                <a:off x="2038" y="3770"/>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Rectangle 228"/>
              <p:cNvSpPr>
                <a:spLocks noChangeArrowheads="1"/>
              </p:cNvSpPr>
              <p:nvPr/>
            </p:nvSpPr>
            <p:spPr bwMode="auto">
              <a:xfrm>
                <a:off x="2057" y="3643"/>
                <a:ext cx="10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Rectangle 229"/>
              <p:cNvSpPr>
                <a:spLocks noChangeArrowheads="1"/>
              </p:cNvSpPr>
              <p:nvPr/>
            </p:nvSpPr>
            <p:spPr bwMode="auto">
              <a:xfrm>
                <a:off x="1888" y="3770"/>
                <a:ext cx="10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Rectangle 230"/>
              <p:cNvSpPr>
                <a:spLocks noChangeArrowheads="1"/>
              </p:cNvSpPr>
              <p:nvPr/>
            </p:nvSpPr>
            <p:spPr bwMode="auto">
              <a:xfrm>
                <a:off x="1883" y="3644"/>
                <a:ext cx="10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Rectangle 231"/>
              <p:cNvSpPr>
                <a:spLocks noChangeArrowheads="1"/>
              </p:cNvSpPr>
              <p:nvPr/>
            </p:nvSpPr>
            <p:spPr bwMode="auto">
              <a:xfrm>
                <a:off x="1620" y="3770"/>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Rectangle 232"/>
              <p:cNvSpPr>
                <a:spLocks noChangeArrowheads="1"/>
              </p:cNvSpPr>
              <p:nvPr/>
            </p:nvSpPr>
            <p:spPr bwMode="auto">
              <a:xfrm>
                <a:off x="1618" y="3641"/>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Rectangle 233"/>
              <p:cNvSpPr>
                <a:spLocks noChangeArrowheads="1"/>
              </p:cNvSpPr>
              <p:nvPr/>
            </p:nvSpPr>
            <p:spPr bwMode="auto">
              <a:xfrm>
                <a:off x="1463" y="3644"/>
                <a:ext cx="10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Rectangle 234"/>
              <p:cNvSpPr>
                <a:spLocks noChangeArrowheads="1"/>
              </p:cNvSpPr>
              <p:nvPr/>
            </p:nvSpPr>
            <p:spPr bwMode="auto">
              <a:xfrm>
                <a:off x="2038" y="3520"/>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Rectangle 235"/>
              <p:cNvSpPr>
                <a:spLocks noChangeArrowheads="1"/>
              </p:cNvSpPr>
              <p:nvPr/>
            </p:nvSpPr>
            <p:spPr bwMode="auto">
              <a:xfrm>
                <a:off x="2049" y="3394"/>
                <a:ext cx="10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Rectangle 236"/>
              <p:cNvSpPr>
                <a:spLocks noChangeArrowheads="1"/>
              </p:cNvSpPr>
              <p:nvPr/>
            </p:nvSpPr>
            <p:spPr bwMode="auto">
              <a:xfrm>
                <a:off x="1888" y="3520"/>
                <a:ext cx="10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Rectangle 237"/>
              <p:cNvSpPr>
                <a:spLocks noChangeArrowheads="1"/>
              </p:cNvSpPr>
              <p:nvPr/>
            </p:nvSpPr>
            <p:spPr bwMode="auto">
              <a:xfrm>
                <a:off x="1883" y="3395"/>
                <a:ext cx="10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Rectangle 238"/>
              <p:cNvSpPr>
                <a:spLocks noChangeArrowheads="1"/>
              </p:cNvSpPr>
              <p:nvPr/>
            </p:nvSpPr>
            <p:spPr bwMode="auto">
              <a:xfrm>
                <a:off x="1636" y="3520"/>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Rectangle 239"/>
              <p:cNvSpPr>
                <a:spLocks noChangeArrowheads="1"/>
              </p:cNvSpPr>
              <p:nvPr/>
            </p:nvSpPr>
            <p:spPr bwMode="auto">
              <a:xfrm>
                <a:off x="1633" y="3391"/>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Rectangle 240"/>
              <p:cNvSpPr>
                <a:spLocks noChangeArrowheads="1"/>
              </p:cNvSpPr>
              <p:nvPr/>
            </p:nvSpPr>
            <p:spPr bwMode="auto">
              <a:xfrm>
                <a:off x="1478" y="3395"/>
                <a:ext cx="10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Rectangle 241"/>
              <p:cNvSpPr>
                <a:spLocks noChangeArrowheads="1"/>
              </p:cNvSpPr>
              <p:nvPr/>
            </p:nvSpPr>
            <p:spPr bwMode="auto">
              <a:xfrm>
                <a:off x="1159" y="3649"/>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Rectangle 242"/>
              <p:cNvSpPr>
                <a:spLocks noChangeArrowheads="1"/>
              </p:cNvSpPr>
              <p:nvPr/>
            </p:nvSpPr>
            <p:spPr bwMode="auto">
              <a:xfrm>
                <a:off x="1167" y="3520"/>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Rectangle 243"/>
              <p:cNvSpPr>
                <a:spLocks noChangeArrowheads="1"/>
              </p:cNvSpPr>
              <p:nvPr/>
            </p:nvSpPr>
            <p:spPr bwMode="auto">
              <a:xfrm>
                <a:off x="1993" y="3761"/>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Rectangle 244"/>
              <p:cNvSpPr>
                <a:spLocks noChangeArrowheads="1"/>
              </p:cNvSpPr>
              <p:nvPr/>
            </p:nvSpPr>
            <p:spPr bwMode="auto">
              <a:xfrm>
                <a:off x="2011" y="3634"/>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Rectangle 245"/>
              <p:cNvSpPr>
                <a:spLocks noChangeArrowheads="1"/>
              </p:cNvSpPr>
              <p:nvPr/>
            </p:nvSpPr>
            <p:spPr bwMode="auto">
              <a:xfrm>
                <a:off x="1843" y="3761"/>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Rectangle 246"/>
              <p:cNvSpPr>
                <a:spLocks noChangeArrowheads="1"/>
              </p:cNvSpPr>
              <p:nvPr/>
            </p:nvSpPr>
            <p:spPr bwMode="auto">
              <a:xfrm>
                <a:off x="1838" y="3635"/>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Rectangle 247"/>
              <p:cNvSpPr>
                <a:spLocks noChangeArrowheads="1"/>
              </p:cNvSpPr>
              <p:nvPr/>
            </p:nvSpPr>
            <p:spPr bwMode="auto">
              <a:xfrm>
                <a:off x="1758" y="3691"/>
                <a:ext cx="10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Rectangle 248"/>
              <p:cNvSpPr>
                <a:spLocks noChangeArrowheads="1"/>
              </p:cNvSpPr>
              <p:nvPr/>
            </p:nvSpPr>
            <p:spPr bwMode="auto">
              <a:xfrm>
                <a:off x="1574" y="3761"/>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Rectangle 249"/>
              <p:cNvSpPr>
                <a:spLocks noChangeArrowheads="1"/>
              </p:cNvSpPr>
              <p:nvPr/>
            </p:nvSpPr>
            <p:spPr bwMode="auto">
              <a:xfrm>
                <a:off x="1572" y="3632"/>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Rectangle 250"/>
              <p:cNvSpPr>
                <a:spLocks noChangeArrowheads="1"/>
              </p:cNvSpPr>
              <p:nvPr/>
            </p:nvSpPr>
            <p:spPr bwMode="auto">
              <a:xfrm>
                <a:off x="1425" y="3761"/>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Rectangle 251"/>
              <p:cNvSpPr>
                <a:spLocks noChangeArrowheads="1"/>
              </p:cNvSpPr>
              <p:nvPr/>
            </p:nvSpPr>
            <p:spPr bwMode="auto">
              <a:xfrm>
                <a:off x="1417" y="3635"/>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Rectangle 252"/>
              <p:cNvSpPr>
                <a:spLocks noChangeArrowheads="1"/>
              </p:cNvSpPr>
              <p:nvPr/>
            </p:nvSpPr>
            <p:spPr bwMode="auto">
              <a:xfrm>
                <a:off x="1993" y="3511"/>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Rectangle 253"/>
              <p:cNvSpPr>
                <a:spLocks noChangeArrowheads="1"/>
              </p:cNvSpPr>
              <p:nvPr/>
            </p:nvSpPr>
            <p:spPr bwMode="auto">
              <a:xfrm>
                <a:off x="2003" y="3385"/>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Rectangle 254"/>
              <p:cNvSpPr>
                <a:spLocks noChangeArrowheads="1"/>
              </p:cNvSpPr>
              <p:nvPr/>
            </p:nvSpPr>
            <p:spPr bwMode="auto">
              <a:xfrm>
                <a:off x="1843" y="3511"/>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Rectangle 255"/>
              <p:cNvSpPr>
                <a:spLocks noChangeArrowheads="1"/>
              </p:cNvSpPr>
              <p:nvPr/>
            </p:nvSpPr>
            <p:spPr bwMode="auto">
              <a:xfrm>
                <a:off x="1838" y="3386"/>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Rectangle 256"/>
              <p:cNvSpPr>
                <a:spLocks noChangeArrowheads="1"/>
              </p:cNvSpPr>
              <p:nvPr/>
            </p:nvSpPr>
            <p:spPr bwMode="auto">
              <a:xfrm>
                <a:off x="1758" y="3442"/>
                <a:ext cx="10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Rectangle 257"/>
              <p:cNvSpPr>
                <a:spLocks noChangeArrowheads="1"/>
              </p:cNvSpPr>
              <p:nvPr/>
            </p:nvSpPr>
            <p:spPr bwMode="auto">
              <a:xfrm>
                <a:off x="1590" y="3511"/>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Rectangle 258"/>
              <p:cNvSpPr>
                <a:spLocks noChangeArrowheads="1"/>
              </p:cNvSpPr>
              <p:nvPr/>
            </p:nvSpPr>
            <p:spPr bwMode="auto">
              <a:xfrm>
                <a:off x="1588" y="3382"/>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Rectangle 259"/>
              <p:cNvSpPr>
                <a:spLocks noChangeArrowheads="1"/>
              </p:cNvSpPr>
              <p:nvPr/>
            </p:nvSpPr>
            <p:spPr bwMode="auto">
              <a:xfrm>
                <a:off x="1440" y="3511"/>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Rectangle 260"/>
              <p:cNvSpPr>
                <a:spLocks noChangeArrowheads="1"/>
              </p:cNvSpPr>
              <p:nvPr/>
            </p:nvSpPr>
            <p:spPr bwMode="auto">
              <a:xfrm>
                <a:off x="1433" y="3386"/>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Rectangle 261"/>
              <p:cNvSpPr>
                <a:spLocks noChangeArrowheads="1"/>
              </p:cNvSpPr>
              <p:nvPr/>
            </p:nvSpPr>
            <p:spPr bwMode="auto">
              <a:xfrm>
                <a:off x="1295" y="3571"/>
                <a:ext cx="10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Rectangle 262"/>
              <p:cNvSpPr>
                <a:spLocks noChangeArrowheads="1"/>
              </p:cNvSpPr>
              <p:nvPr/>
            </p:nvSpPr>
            <p:spPr bwMode="auto">
              <a:xfrm>
                <a:off x="1470" y="3761"/>
                <a:ext cx="10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Symbol" panose="05050102010706020507" pitchFamily="18" charset="2"/>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Rectangle 263"/>
              <p:cNvSpPr>
                <a:spLocks noChangeArrowheads="1"/>
              </p:cNvSpPr>
              <p:nvPr/>
            </p:nvSpPr>
            <p:spPr bwMode="auto">
              <a:xfrm>
                <a:off x="1486" y="3511"/>
                <a:ext cx="10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Symbol" panose="05050102010706020507" pitchFamily="18" charset="2"/>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38" name="Rectangle 265"/>
            <p:cNvSpPr>
              <a:spLocks noChangeArrowheads="1"/>
            </p:cNvSpPr>
            <p:nvPr/>
          </p:nvSpPr>
          <p:spPr bwMode="auto">
            <a:xfrm>
              <a:off x="2210" y="3575"/>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266"/>
            <p:cNvSpPr>
              <a:spLocks noChangeArrowheads="1"/>
            </p:cNvSpPr>
            <p:nvPr/>
          </p:nvSpPr>
          <p:spPr bwMode="auto">
            <a:xfrm>
              <a:off x="1123" y="3906"/>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Rectangle 267"/>
            <p:cNvSpPr>
              <a:spLocks noChangeArrowheads="1"/>
            </p:cNvSpPr>
            <p:nvPr/>
          </p:nvSpPr>
          <p:spPr bwMode="auto">
            <a:xfrm>
              <a:off x="1123" y="4025"/>
              <a:ext cx="279"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Usual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Rectangle 268"/>
            <p:cNvSpPr>
              <a:spLocks noChangeArrowheads="1"/>
            </p:cNvSpPr>
            <p:nvPr/>
          </p:nvSpPr>
          <p:spPr bwMode="auto">
            <a:xfrm>
              <a:off x="1363" y="4025"/>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Rectangle 269"/>
            <p:cNvSpPr>
              <a:spLocks noChangeArrowheads="1"/>
            </p:cNvSpPr>
            <p:nvPr/>
          </p:nvSpPr>
          <p:spPr bwMode="auto">
            <a:xfrm>
              <a:off x="1388" y="4025"/>
              <a:ext cx="2716"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relationship except the production function of quality adds to MB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Rectangle 270"/>
            <p:cNvSpPr>
              <a:spLocks noChangeArrowheads="1"/>
            </p:cNvSpPr>
            <p:nvPr/>
          </p:nvSpPr>
          <p:spPr bwMode="auto">
            <a:xfrm>
              <a:off x="4076" y="4025"/>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4003118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Research Questions</a:t>
            </a:r>
          </a:p>
        </p:txBody>
      </p:sp>
      <p:sp>
        <p:nvSpPr>
          <p:cNvPr id="6" name="Content Placeholder 5"/>
          <p:cNvSpPr>
            <a:spLocks noGrp="1"/>
          </p:cNvSpPr>
          <p:nvPr>
            <p:ph idx="1"/>
          </p:nvPr>
        </p:nvSpPr>
        <p:spPr>
          <a:xfrm>
            <a:off x="1435608" y="1447800"/>
            <a:ext cx="7498080" cy="5334000"/>
          </a:xfrm>
        </p:spPr>
        <p:txBody>
          <a:bodyPr>
            <a:normAutofit/>
          </a:bodyPr>
          <a:lstStyle/>
          <a:p>
            <a:r>
              <a:rPr lang="en-US" sz="1800" dirty="0">
                <a:latin typeface="Times New Roman" panose="02020603050405020304" pitchFamily="18" charset="0"/>
                <a:cs typeface="Times New Roman" panose="02020603050405020304" pitchFamily="18" charset="0"/>
              </a:rPr>
              <a:t>Do higher fees for primary care increase quantity of primary care obtained by Medicaid beneficiaries?</a:t>
            </a:r>
          </a:p>
          <a:p>
            <a:pPr lvl="1"/>
            <a:r>
              <a:rPr lang="en-US" sz="1800" dirty="0">
                <a:latin typeface="Times New Roman" panose="02020603050405020304" pitchFamily="18" charset="0"/>
                <a:cs typeface="Times New Roman" panose="02020603050405020304" pitchFamily="18" charset="0"/>
              </a:rPr>
              <a:t>By primary care physician</a:t>
            </a:r>
          </a:p>
          <a:p>
            <a:pPr lvl="1"/>
            <a:r>
              <a:rPr lang="en-US" sz="1800" dirty="0">
                <a:latin typeface="Times New Roman" panose="02020603050405020304" pitchFamily="18" charset="0"/>
                <a:cs typeface="Times New Roman" panose="02020603050405020304" pitchFamily="18" charset="0"/>
              </a:rPr>
              <a:t>By specialist</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Do higher fees for primary care increase quantity of other types of care obtained by Medicaid beneficiaries?</a:t>
            </a:r>
          </a:p>
          <a:p>
            <a:pPr lvl="1"/>
            <a:r>
              <a:rPr lang="en-US" sz="1800" dirty="0">
                <a:latin typeface="Times New Roman" panose="02020603050405020304" pitchFamily="18" charset="0"/>
                <a:cs typeface="Times New Roman" panose="02020603050405020304" pitchFamily="18" charset="0"/>
              </a:rPr>
              <a:t>Imaging (X-rays, CT, MRI)</a:t>
            </a:r>
          </a:p>
          <a:p>
            <a:pPr lvl="1"/>
            <a:r>
              <a:rPr lang="en-US" sz="1800" dirty="0">
                <a:latin typeface="Times New Roman" panose="02020603050405020304" pitchFamily="18" charset="0"/>
                <a:cs typeface="Times New Roman" panose="02020603050405020304" pitchFamily="18" charset="0"/>
              </a:rPr>
              <a:t>Prescription drugs</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Do higher fees for primary care decrease hospitalization (through higher quality and better health)?</a:t>
            </a:r>
          </a:p>
        </p:txBody>
      </p:sp>
    </p:spTree>
    <p:extLst>
      <p:ext uri="{BB962C8B-B14F-4D97-AF65-F5344CB8AC3E}">
        <p14:creationId xmlns:p14="http://schemas.microsoft.com/office/powerpoint/2010/main" val="1498201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1DE0C9A-E7EA-4130-A638-8C6570FF0C4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for strategy recommendation</Template>
  <TotalTime>0</TotalTime>
  <Words>4039</Words>
  <Application>Microsoft Office PowerPoint</Application>
  <PresentationFormat>On-screen Show (4:3)</PresentationFormat>
  <Paragraphs>1688</Paragraphs>
  <Slides>37</Slides>
  <Notes>37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37</vt:i4>
      </vt:variant>
    </vt:vector>
  </HeadingPairs>
  <TitlesOfParts>
    <vt:vector size="49" baseType="lpstr">
      <vt:lpstr>Malgun Gothic</vt:lpstr>
      <vt:lpstr>Arial</vt:lpstr>
      <vt:lpstr>Calibri</vt:lpstr>
      <vt:lpstr>Cambria</vt:lpstr>
      <vt:lpstr>Gill Sans MT</vt:lpstr>
      <vt:lpstr>HY엽서L</vt:lpstr>
      <vt:lpstr>MS Mincho</vt:lpstr>
      <vt:lpstr>Symbol</vt:lpstr>
      <vt:lpstr>Times New Roman</vt:lpstr>
      <vt:lpstr>Verdana</vt:lpstr>
      <vt:lpstr>Wingdings 2</vt:lpstr>
      <vt:lpstr>Solstice</vt:lpstr>
      <vt:lpstr>The Effects of Medicaid Physician Fees for Primary Care on the Use of Health Care Services</vt:lpstr>
      <vt:lpstr>The Issue</vt:lpstr>
      <vt:lpstr>The Issue</vt:lpstr>
      <vt:lpstr>The Conventional Wisdom Solution</vt:lpstr>
      <vt:lpstr>Good Story if True</vt:lpstr>
      <vt:lpstr>What We Do</vt:lpstr>
      <vt:lpstr>Conceptual Model</vt:lpstr>
      <vt:lpstr>Conceptual Model</vt:lpstr>
      <vt:lpstr>Research Questions</vt:lpstr>
      <vt:lpstr>Data</vt:lpstr>
      <vt:lpstr>Primary Care Services</vt:lpstr>
      <vt:lpstr>Construction of Physician Fee Index</vt:lpstr>
      <vt:lpstr>Fee for 15 Minute, Low- to  Moderate Severity Ages 6-17 by State in 2003 and 2010</vt:lpstr>
      <vt:lpstr>Variation in Physician Fee Index</vt:lpstr>
      <vt:lpstr>Variation in Physician Fee Index</vt:lpstr>
      <vt:lpstr>Variation in Physician Fee Index</vt:lpstr>
      <vt:lpstr>Variation in Physician Fee Index</vt:lpstr>
      <vt:lpstr>Summary of Variation in Physician Fee Index</vt:lpstr>
      <vt:lpstr>Dependent Variables: Outcomes</vt:lpstr>
      <vt:lpstr>Empirical Model</vt:lpstr>
      <vt:lpstr>Empirical Model</vt:lpstr>
      <vt:lpstr>Empirical Model</vt:lpstr>
      <vt:lpstr>Descriptive Statistics by Age Group  and Disability Status in 2003</vt:lpstr>
      <vt:lpstr>Results—Primary Care Visits Non-Blind and Non-Disabled</vt:lpstr>
      <vt:lpstr>Results—Primary Care Visits Blind or Disabled</vt:lpstr>
      <vt:lpstr>Summary of Results for Primary Care Visits</vt:lpstr>
      <vt:lpstr>Results—Prescription Drugs Non-Blind and Non-Disabled</vt:lpstr>
      <vt:lpstr>Results—Prescription Drugs Blind or Disabled</vt:lpstr>
      <vt:lpstr>Summary of Results for Prescription Drugs</vt:lpstr>
      <vt:lpstr>Results—Imaging Non-Blind and Non-Disabled</vt:lpstr>
      <vt:lpstr>Results—Imaging Blind or Disabled</vt:lpstr>
      <vt:lpstr>Summary of Results for Imaging</vt:lpstr>
      <vt:lpstr>Results—Hospitalization Non-Blind and Non-Disabled</vt:lpstr>
      <vt:lpstr>Results—Hospitalization Blind or Disabled</vt:lpstr>
      <vt:lpstr>Summary of Results for Hospitalization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2016-12-03T18:53:17Z</dcterms:created>
  <dcterms:modified xsi:type="dcterms:W3CDTF">2016-12-13T09:39:53Z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TC101671299990</vt:lpwstr>
  </property>
</Properties>
</file>